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981200" y="4038600"/>
            <a:ext cx="50292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600200" y="1981200"/>
            <a:ext cx="5867400" cy="1752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22487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chemeClr val="bg1"/>
                </a:solidFill>
              </a:rPr>
              <a:t>‘Welsh </a:t>
            </a:r>
            <a:r>
              <a:rPr lang="en-GB" sz="7200" dirty="0" err="1" smtClean="0">
                <a:solidFill>
                  <a:schemeClr val="bg1"/>
                </a:solidFill>
              </a:rPr>
              <a:t>Bacc</a:t>
            </a:r>
            <a:r>
              <a:rPr lang="en-GB" sz="7200" dirty="0" smtClean="0">
                <a:solidFill>
                  <a:schemeClr val="bg1"/>
                </a:solidFill>
              </a:rPr>
              <a:t>’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14800"/>
            <a:ext cx="6400800" cy="17526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“Why and What”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4039933" cy="1350582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19" y="4682233"/>
            <a:ext cx="1895740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4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0" y="609600"/>
            <a:ext cx="2819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685800"/>
            <a:ext cx="3962400" cy="8382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“Why”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81264" y="1981200"/>
            <a:ext cx="6112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70C0"/>
                </a:solidFill>
              </a:rPr>
              <a:t>To develop essential and employability skills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2891228"/>
            <a:ext cx="7708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70C0"/>
                </a:solidFill>
              </a:rPr>
              <a:t>To develop attributes and behaviours valued by post-16 educators and employers 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4114800"/>
            <a:ext cx="6635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70C0"/>
                </a:solidFill>
              </a:rPr>
              <a:t>To learn and apply skills within purposeful tasks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547" y="5029200"/>
            <a:ext cx="8889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70C0"/>
                </a:solidFill>
              </a:rPr>
              <a:t>To think of skill development as being a key part of education and life long learning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2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0" y="609600"/>
            <a:ext cx="2819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609600"/>
            <a:ext cx="3962400" cy="83820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chemeClr val="bg1"/>
                </a:solidFill>
              </a:rPr>
              <a:t>Skills</a:t>
            </a:r>
            <a:endParaRPr lang="en-GB" sz="48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152400" y="1752600"/>
            <a:ext cx="1828800" cy="986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93891" y="1981200"/>
            <a:ext cx="1345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Literacy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Image result for literacy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304" y="1752600"/>
            <a:ext cx="1225896" cy="1185921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4826891" y="1812857"/>
            <a:ext cx="1947535" cy="1105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955047" y="2064332"/>
            <a:ext cx="1706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Numeracy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531" y="1848476"/>
            <a:ext cx="1034379" cy="1034379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111455" y="5355435"/>
            <a:ext cx="1752600" cy="14104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40055" y="5506946"/>
            <a:ext cx="13458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Digital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Literacy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5442043"/>
            <a:ext cx="1686913" cy="1263557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39164" y="3200400"/>
            <a:ext cx="1737591" cy="2040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10919" y="3312741"/>
            <a:ext cx="17940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Critical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Thinking &amp;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Problem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Solving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154" y="3403264"/>
            <a:ext cx="1724646" cy="1291898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4724400" y="3048000"/>
            <a:ext cx="2332805" cy="110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840031" y="3124200"/>
            <a:ext cx="21015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Planning &amp;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Organisation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40" y="3048000"/>
            <a:ext cx="1834951" cy="1100971"/>
          </a:xfrm>
          <a:prstGeom prst="rect">
            <a:avLst/>
          </a:prstGeom>
        </p:spPr>
      </p:pic>
      <p:sp>
        <p:nvSpPr>
          <p:cNvPr id="31" name="Rounded Rectangle 30"/>
          <p:cNvSpPr/>
          <p:nvPr/>
        </p:nvSpPr>
        <p:spPr>
          <a:xfrm>
            <a:off x="4700998" y="4419600"/>
            <a:ext cx="2332805" cy="1020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816629" y="4485775"/>
            <a:ext cx="21015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Creativity &amp;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Innovation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404" y="4343400"/>
            <a:ext cx="1616535" cy="1210841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4700997" y="5715000"/>
            <a:ext cx="2332805" cy="1020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694624" y="5715000"/>
            <a:ext cx="2315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Personal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Effectiveness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971" y="5297669"/>
            <a:ext cx="1919288" cy="143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6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0" y="609600"/>
            <a:ext cx="2819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685800"/>
            <a:ext cx="3962400" cy="8382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“What”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965966"/>
              </p:ext>
            </p:extLst>
          </p:nvPr>
        </p:nvGraphicFramePr>
        <p:xfrm>
          <a:off x="609600" y="1711036"/>
          <a:ext cx="7543800" cy="3915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6511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Title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% </a:t>
                      </a:r>
                      <a:r>
                        <a:rPr lang="en-GB" sz="2400" dirty="0" smtClean="0"/>
                        <a:t>Weighting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Max. Marks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Timescale</a:t>
                      </a:r>
                      <a:endParaRPr lang="en-GB" sz="2400" dirty="0"/>
                    </a:p>
                  </a:txBody>
                  <a:tcPr/>
                </a:tc>
              </a:tr>
              <a:tr h="8160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Enterprise</a:t>
                      </a:r>
                      <a:r>
                        <a:rPr lang="en-GB" sz="2000" b="1" baseline="0" dirty="0" smtClean="0"/>
                        <a:t> &amp; Employability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20%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36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June</a:t>
                      </a:r>
                      <a:r>
                        <a:rPr lang="en-GB" baseline="0" dirty="0" smtClean="0"/>
                        <a:t> – December</a:t>
                      </a:r>
                      <a:endParaRPr lang="en-GB" dirty="0"/>
                    </a:p>
                  </a:txBody>
                  <a:tcPr/>
                </a:tc>
              </a:tr>
              <a:tr h="8160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Global</a:t>
                      </a:r>
                    </a:p>
                    <a:p>
                      <a:pPr algn="ctr"/>
                      <a:r>
                        <a:rPr lang="en-GB" sz="2000" b="1" dirty="0" smtClean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15%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36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January – Easter</a:t>
                      </a:r>
                      <a:endParaRPr lang="en-GB" dirty="0"/>
                    </a:p>
                  </a:txBody>
                  <a:tcPr/>
                </a:tc>
              </a:tr>
              <a:tr h="8160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Community Challenge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15%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36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Easter - Summer</a:t>
                      </a:r>
                      <a:endParaRPr lang="en-GB" dirty="0"/>
                    </a:p>
                  </a:txBody>
                  <a:tcPr/>
                </a:tc>
              </a:tr>
              <a:tr h="8160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Individual Investigation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50%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96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September – Easter (</a:t>
                      </a:r>
                      <a:r>
                        <a:rPr lang="en-GB" dirty="0" err="1" smtClean="0"/>
                        <a:t>Yr</a:t>
                      </a:r>
                      <a:r>
                        <a:rPr lang="en-GB" baseline="0" dirty="0" smtClean="0"/>
                        <a:t> 11)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66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0" y="609600"/>
            <a:ext cx="2819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685800"/>
            <a:ext cx="3962400" cy="8382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“What”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71635"/>
              </p:ext>
            </p:extLst>
          </p:nvPr>
        </p:nvGraphicFramePr>
        <p:xfrm>
          <a:off x="208973" y="1690255"/>
          <a:ext cx="8761846" cy="429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1823"/>
                <a:gridCol w="5670023"/>
              </a:tblGrid>
              <a:tr h="76038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Title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Overview</a:t>
                      </a:r>
                      <a:endParaRPr lang="en-GB" sz="2400" dirty="0"/>
                    </a:p>
                  </a:txBody>
                  <a:tcPr/>
                </a:tc>
              </a:tr>
              <a:tr h="95290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Enterprise</a:t>
                      </a:r>
                      <a:r>
                        <a:rPr lang="en-GB" sz="2800" b="1" baseline="0" dirty="0" smtClean="0"/>
                        <a:t> &amp; Employability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Learning</a:t>
                      </a:r>
                      <a:r>
                        <a:rPr lang="en-GB" sz="2000" b="1" baseline="0" dirty="0" smtClean="0"/>
                        <a:t> about your own skills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Running a business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Adopting roles and responsibilities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Producing product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Pitch and Visual Display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/>
                </a:tc>
              </a:tr>
              <a:tr h="95290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Global</a:t>
                      </a:r>
                    </a:p>
                    <a:p>
                      <a:pPr algn="ctr"/>
                      <a:r>
                        <a:rPr lang="en-GB" sz="2800" b="1" dirty="0" smtClean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Understanding of Child Poverty</a:t>
                      </a:r>
                    </a:p>
                    <a:p>
                      <a:pPr algn="ctr"/>
                      <a:r>
                        <a:rPr lang="en-GB" sz="2000" b="1" dirty="0" smtClean="0"/>
                        <a:t>Using</a:t>
                      </a:r>
                      <a:r>
                        <a:rPr lang="en-GB" sz="2000" b="1" baseline="0" dirty="0" smtClean="0"/>
                        <a:t> sources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Personal Standpoint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Raising Awareness Campaign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10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0" y="609600"/>
            <a:ext cx="2819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685800"/>
            <a:ext cx="3962400" cy="8382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“What”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21" y="6927"/>
            <a:ext cx="1567779" cy="1669473"/>
          </a:xfrm>
          <a:prstGeom prst="rect">
            <a:avLst/>
          </a:prstGeom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8FF99BD6-B6A2-4297-B60A-9FE77B125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" y="51764"/>
            <a:ext cx="1551411" cy="1167436"/>
          </a:xfrm>
          <a:prstGeom prst="rect">
            <a:avLst/>
          </a:prstGeom>
        </p:spPr>
      </p:pic>
      <p:sp>
        <p:nvSpPr>
          <p:cNvPr id="9" name="AutoShape 2" descr="Image result for school boy thinking puzzled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110032"/>
              </p:ext>
            </p:extLst>
          </p:nvPr>
        </p:nvGraphicFramePr>
        <p:xfrm>
          <a:off x="208972" y="1690255"/>
          <a:ext cx="8858827" cy="495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045"/>
                <a:gridCol w="5732782"/>
              </a:tblGrid>
              <a:tr h="708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Title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Overview</a:t>
                      </a:r>
                      <a:endParaRPr lang="en-GB" sz="2400" dirty="0"/>
                    </a:p>
                  </a:txBody>
                  <a:tcPr/>
                </a:tc>
              </a:tr>
              <a:tr h="202097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Community Challenge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Skills Audit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Planning and Organising your own sessions for coaching or educating others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Running sessions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Self reflection/evaluation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/>
                </a:tc>
              </a:tr>
              <a:tr h="215348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Individual Investigation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Choice of topic</a:t>
                      </a:r>
                      <a:r>
                        <a:rPr lang="en-GB" sz="2000" b="1" baseline="0" dirty="0" smtClean="0"/>
                        <a:t> and titles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Independent learning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Research skills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Referencing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Collecting and analysing primary data</a:t>
                      </a:r>
                    </a:p>
                    <a:p>
                      <a:pPr algn="ctr"/>
                      <a:r>
                        <a:rPr lang="en-GB" sz="2000" b="1" baseline="0" dirty="0" smtClean="0"/>
                        <a:t>Self reflection/evaluation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2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205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‘Welsh Bacc’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‘Welsh Bacc’</dc:title>
  <dc:creator>vicki</dc:creator>
  <cp:lastModifiedBy>vicki</cp:lastModifiedBy>
  <cp:revision>9</cp:revision>
  <dcterms:created xsi:type="dcterms:W3CDTF">2006-08-16T00:00:00Z</dcterms:created>
  <dcterms:modified xsi:type="dcterms:W3CDTF">2019-06-03T21:37:46Z</dcterms:modified>
</cp:coreProperties>
</file>