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981200" y="4038600"/>
            <a:ext cx="5029200" cy="9144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600200" y="1981200"/>
            <a:ext cx="5867400" cy="1752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22487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chemeClr val="bg1"/>
                </a:solidFill>
              </a:rPr>
              <a:t>‘Welsh </a:t>
            </a:r>
            <a:r>
              <a:rPr lang="en-GB" sz="7200" dirty="0" err="1" smtClean="0">
                <a:solidFill>
                  <a:schemeClr val="bg1"/>
                </a:solidFill>
              </a:rPr>
              <a:t>Bacc</a:t>
            </a:r>
            <a:r>
              <a:rPr lang="en-GB" sz="7200" dirty="0" smtClean="0">
                <a:solidFill>
                  <a:schemeClr val="bg1"/>
                </a:solidFill>
              </a:rPr>
              <a:t>’</a:t>
            </a:r>
            <a:endParaRPr lang="en-GB" sz="7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14800"/>
            <a:ext cx="6400800" cy="17526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The “Why and What”</a:t>
            </a:r>
            <a:endParaRPr lang="en-GB" sz="4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021" y="6927"/>
            <a:ext cx="1567779" cy="1669473"/>
          </a:xfrm>
          <a:prstGeom prst="rect">
            <a:avLst/>
          </a:prstGeom>
        </p:spPr>
      </p:pic>
      <p:pic>
        <p:nvPicPr>
          <p:cNvPr id="6" name="Picture 14">
            <a:extLst>
              <a:ext uri="{FF2B5EF4-FFF2-40B4-BE49-F238E27FC236}">
                <a16:creationId xmlns:a16="http://schemas.microsoft.com/office/drawing/2014/main" xmlns="" id="{8FF99BD6-B6A2-4297-B60A-9FE77B125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89" y="51764"/>
            <a:ext cx="1551411" cy="11674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4039933" cy="1350582"/>
          </a:xfrm>
          <a:prstGeom prst="rect">
            <a:avLst/>
          </a:prstGeom>
        </p:spPr>
      </p:pic>
      <p:sp>
        <p:nvSpPr>
          <p:cNvPr id="9" name="AutoShape 2" descr="Image result for school boy thinking puzzled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219" y="4682233"/>
            <a:ext cx="1895740" cy="203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547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0" y="609600"/>
            <a:ext cx="2819400" cy="9144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685800"/>
            <a:ext cx="3962400" cy="8382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The “Why”</a:t>
            </a:r>
            <a:endParaRPr lang="en-GB" sz="4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021" y="6927"/>
            <a:ext cx="1567779" cy="1669473"/>
          </a:xfrm>
          <a:prstGeom prst="rect">
            <a:avLst/>
          </a:prstGeom>
        </p:spPr>
      </p:pic>
      <p:pic>
        <p:nvPicPr>
          <p:cNvPr id="6" name="Picture 14">
            <a:extLst>
              <a:ext uri="{FF2B5EF4-FFF2-40B4-BE49-F238E27FC236}">
                <a16:creationId xmlns:a16="http://schemas.microsoft.com/office/drawing/2014/main" xmlns="" id="{8FF99BD6-B6A2-4297-B60A-9FE77B125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89" y="51764"/>
            <a:ext cx="1551411" cy="1167436"/>
          </a:xfrm>
          <a:prstGeom prst="rect">
            <a:avLst/>
          </a:prstGeom>
        </p:spPr>
      </p:pic>
      <p:sp>
        <p:nvSpPr>
          <p:cNvPr id="9" name="AutoShape 2" descr="Image result for school boy thinking puzzled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81264" y="1981200"/>
            <a:ext cx="6112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70C0"/>
                </a:solidFill>
              </a:rPr>
              <a:t>To develop essential and employability skills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2891228"/>
            <a:ext cx="7708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70C0"/>
                </a:solidFill>
              </a:rPr>
              <a:t>To develop attributes and behaviours valued by post-16 educators and employers 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4114800"/>
            <a:ext cx="6635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70C0"/>
                </a:solidFill>
              </a:rPr>
              <a:t>To learn and apply skills within purposeful tasks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547" y="5029200"/>
            <a:ext cx="8889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70C0"/>
                </a:solidFill>
              </a:rPr>
              <a:t>To think of skill development as being a key part of education and life long learning</a:t>
            </a:r>
            <a:endParaRPr lang="en-GB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82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0" y="609600"/>
            <a:ext cx="2819400" cy="9144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609600"/>
            <a:ext cx="3962400" cy="838200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</a:rPr>
              <a:t>Skills</a:t>
            </a:r>
            <a:endParaRPr lang="en-GB" sz="48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021" y="6927"/>
            <a:ext cx="1567779" cy="1669473"/>
          </a:xfrm>
          <a:prstGeom prst="rect">
            <a:avLst/>
          </a:prstGeom>
        </p:spPr>
      </p:pic>
      <p:pic>
        <p:nvPicPr>
          <p:cNvPr id="6" name="Picture 14">
            <a:extLst>
              <a:ext uri="{FF2B5EF4-FFF2-40B4-BE49-F238E27FC236}">
                <a16:creationId xmlns:a16="http://schemas.microsoft.com/office/drawing/2014/main" xmlns="" id="{8FF99BD6-B6A2-4297-B60A-9FE77B125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89" y="51764"/>
            <a:ext cx="1551411" cy="1167436"/>
          </a:xfrm>
          <a:prstGeom prst="rect">
            <a:avLst/>
          </a:prstGeom>
        </p:spPr>
      </p:pic>
      <p:sp>
        <p:nvSpPr>
          <p:cNvPr id="9" name="AutoShape 2" descr="Image result for school boy thinking puzzled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152400" y="1752600"/>
            <a:ext cx="1828800" cy="9862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93891" y="1981200"/>
            <a:ext cx="1345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Literacy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Image result for literacy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304" y="1752600"/>
            <a:ext cx="1225896" cy="1185921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4826891" y="1812857"/>
            <a:ext cx="1947535" cy="11056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955047" y="2064332"/>
            <a:ext cx="1706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Numeracy</a:t>
            </a:r>
            <a:endParaRPr lang="en-GB" sz="2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531" y="1848476"/>
            <a:ext cx="1034379" cy="1034379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111455" y="5355435"/>
            <a:ext cx="1752600" cy="14104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340055" y="5506946"/>
            <a:ext cx="13458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Digital</a:t>
            </a:r>
          </a:p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Literacy</a:t>
            </a:r>
            <a:endParaRPr lang="en-GB" sz="2800" b="1" dirty="0">
              <a:solidFill>
                <a:schemeClr val="bg1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5442043"/>
            <a:ext cx="1686913" cy="1263557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39164" y="3200400"/>
            <a:ext cx="1737591" cy="20405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110919" y="3312741"/>
            <a:ext cx="179408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Critical</a:t>
            </a:r>
          </a:p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Thinking &amp;</a:t>
            </a:r>
          </a:p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Problem</a:t>
            </a:r>
          </a:p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Solving</a:t>
            </a:r>
            <a:endParaRPr lang="en-GB" sz="2800" b="1" dirty="0">
              <a:solidFill>
                <a:schemeClr val="bg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54" y="3403264"/>
            <a:ext cx="1724646" cy="1291898"/>
          </a:xfrm>
          <a:prstGeom prst="rect">
            <a:avLst/>
          </a:prstGeom>
        </p:spPr>
      </p:pic>
      <p:sp>
        <p:nvSpPr>
          <p:cNvPr id="27" name="Rounded Rectangle 26"/>
          <p:cNvSpPr/>
          <p:nvPr/>
        </p:nvSpPr>
        <p:spPr>
          <a:xfrm>
            <a:off x="4724400" y="3048000"/>
            <a:ext cx="2332805" cy="1100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4840031" y="3124200"/>
            <a:ext cx="21015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Planning &amp;</a:t>
            </a:r>
          </a:p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Organisation</a:t>
            </a:r>
            <a:endParaRPr lang="en-GB" sz="2800" b="1" dirty="0">
              <a:solidFill>
                <a:schemeClr val="bg1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140" y="3048000"/>
            <a:ext cx="1834951" cy="1100971"/>
          </a:xfrm>
          <a:prstGeom prst="rect">
            <a:avLst/>
          </a:prstGeom>
        </p:spPr>
      </p:pic>
      <p:sp>
        <p:nvSpPr>
          <p:cNvPr id="31" name="Rounded Rectangle 30"/>
          <p:cNvSpPr/>
          <p:nvPr/>
        </p:nvSpPr>
        <p:spPr>
          <a:xfrm>
            <a:off x="4700998" y="4419600"/>
            <a:ext cx="2332805" cy="10202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4816629" y="4485775"/>
            <a:ext cx="21015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Creativity &amp;</a:t>
            </a:r>
          </a:p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Innovation</a:t>
            </a:r>
            <a:endParaRPr lang="en-GB" sz="2800" b="1" dirty="0">
              <a:solidFill>
                <a:schemeClr val="bg1"/>
              </a:solidFill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404" y="4343400"/>
            <a:ext cx="1616535" cy="1210841"/>
          </a:xfrm>
          <a:prstGeom prst="rect">
            <a:avLst/>
          </a:prstGeom>
        </p:spPr>
      </p:pic>
      <p:sp>
        <p:nvSpPr>
          <p:cNvPr id="34" name="Rounded Rectangle 33"/>
          <p:cNvSpPr/>
          <p:nvPr/>
        </p:nvSpPr>
        <p:spPr>
          <a:xfrm>
            <a:off x="4700997" y="5715000"/>
            <a:ext cx="2332805" cy="10202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4694624" y="5715000"/>
            <a:ext cx="2315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Personal</a:t>
            </a:r>
          </a:p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Effectiveness</a:t>
            </a:r>
            <a:endParaRPr lang="en-GB" sz="2800" b="1" dirty="0">
              <a:solidFill>
                <a:schemeClr val="bg1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971" y="5297669"/>
            <a:ext cx="1919288" cy="143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46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0" y="609600"/>
            <a:ext cx="2819400" cy="9144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685800"/>
            <a:ext cx="3962400" cy="8382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The “What”</a:t>
            </a:r>
            <a:endParaRPr lang="en-GB" sz="4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021" y="6927"/>
            <a:ext cx="1567779" cy="1669473"/>
          </a:xfrm>
          <a:prstGeom prst="rect">
            <a:avLst/>
          </a:prstGeom>
        </p:spPr>
      </p:pic>
      <p:pic>
        <p:nvPicPr>
          <p:cNvPr id="6" name="Picture 14">
            <a:extLst>
              <a:ext uri="{FF2B5EF4-FFF2-40B4-BE49-F238E27FC236}">
                <a16:creationId xmlns:a16="http://schemas.microsoft.com/office/drawing/2014/main" xmlns="" id="{8FF99BD6-B6A2-4297-B60A-9FE77B125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89" y="51764"/>
            <a:ext cx="1551411" cy="1167436"/>
          </a:xfrm>
          <a:prstGeom prst="rect">
            <a:avLst/>
          </a:prstGeom>
        </p:spPr>
      </p:pic>
      <p:sp>
        <p:nvSpPr>
          <p:cNvPr id="9" name="AutoShape 2" descr="Image result for school boy thinking puzzled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965966"/>
              </p:ext>
            </p:extLst>
          </p:nvPr>
        </p:nvGraphicFramePr>
        <p:xfrm>
          <a:off x="609600" y="1711036"/>
          <a:ext cx="7543800" cy="3915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6511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Title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% </a:t>
                      </a:r>
                      <a:r>
                        <a:rPr lang="en-GB" sz="2400" dirty="0" smtClean="0"/>
                        <a:t>Weighting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Max. Marks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Timescale</a:t>
                      </a:r>
                      <a:endParaRPr lang="en-GB" sz="2400" dirty="0"/>
                    </a:p>
                  </a:txBody>
                  <a:tcPr/>
                </a:tc>
              </a:tr>
              <a:tr h="81603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Enterprise</a:t>
                      </a:r>
                      <a:r>
                        <a:rPr lang="en-GB" sz="2000" b="1" baseline="0" dirty="0" smtClean="0"/>
                        <a:t> &amp; Employability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20%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36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June</a:t>
                      </a:r>
                      <a:r>
                        <a:rPr lang="en-GB" baseline="0" dirty="0" smtClean="0"/>
                        <a:t> – December</a:t>
                      </a:r>
                      <a:endParaRPr lang="en-GB" dirty="0"/>
                    </a:p>
                  </a:txBody>
                  <a:tcPr/>
                </a:tc>
              </a:tr>
              <a:tr h="81603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Global</a:t>
                      </a:r>
                    </a:p>
                    <a:p>
                      <a:pPr algn="ctr"/>
                      <a:r>
                        <a:rPr lang="en-GB" sz="2000" b="1" dirty="0" smtClean="0"/>
                        <a:t>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15%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36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January – Easter</a:t>
                      </a:r>
                      <a:endParaRPr lang="en-GB" dirty="0"/>
                    </a:p>
                  </a:txBody>
                  <a:tcPr/>
                </a:tc>
              </a:tr>
              <a:tr h="81603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Community Challenge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15%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36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Easter - Summer</a:t>
                      </a:r>
                      <a:endParaRPr lang="en-GB" dirty="0"/>
                    </a:p>
                  </a:txBody>
                  <a:tcPr/>
                </a:tc>
              </a:tr>
              <a:tr h="81603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Individual Investigation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50%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96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September – Easter (</a:t>
                      </a:r>
                      <a:r>
                        <a:rPr lang="en-GB" dirty="0" err="1" smtClean="0"/>
                        <a:t>Yr</a:t>
                      </a:r>
                      <a:r>
                        <a:rPr lang="en-GB" baseline="0" dirty="0" smtClean="0"/>
                        <a:t> 11)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668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0" y="609600"/>
            <a:ext cx="2819400" cy="9144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685800"/>
            <a:ext cx="3962400" cy="8382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The “What”</a:t>
            </a:r>
            <a:endParaRPr lang="en-GB" sz="4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021" y="6927"/>
            <a:ext cx="1567779" cy="1669473"/>
          </a:xfrm>
          <a:prstGeom prst="rect">
            <a:avLst/>
          </a:prstGeom>
        </p:spPr>
      </p:pic>
      <p:pic>
        <p:nvPicPr>
          <p:cNvPr id="6" name="Picture 14">
            <a:extLst>
              <a:ext uri="{FF2B5EF4-FFF2-40B4-BE49-F238E27FC236}">
                <a16:creationId xmlns:a16="http://schemas.microsoft.com/office/drawing/2014/main" xmlns="" id="{8FF99BD6-B6A2-4297-B60A-9FE77B125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89" y="51764"/>
            <a:ext cx="1551411" cy="1167436"/>
          </a:xfrm>
          <a:prstGeom prst="rect">
            <a:avLst/>
          </a:prstGeom>
        </p:spPr>
      </p:pic>
      <p:sp>
        <p:nvSpPr>
          <p:cNvPr id="9" name="AutoShape 2" descr="Image result for school boy thinking puzzled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071635"/>
              </p:ext>
            </p:extLst>
          </p:nvPr>
        </p:nvGraphicFramePr>
        <p:xfrm>
          <a:off x="208973" y="1690255"/>
          <a:ext cx="8761846" cy="4296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1823"/>
                <a:gridCol w="5670023"/>
              </a:tblGrid>
              <a:tr h="76038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Title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Overview</a:t>
                      </a:r>
                      <a:endParaRPr lang="en-GB" sz="2400" dirty="0"/>
                    </a:p>
                  </a:txBody>
                  <a:tcPr/>
                </a:tc>
              </a:tr>
              <a:tr h="952904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Enterprise</a:t>
                      </a:r>
                      <a:r>
                        <a:rPr lang="en-GB" sz="2800" b="1" baseline="0" dirty="0" smtClean="0"/>
                        <a:t> &amp; Employability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Learning</a:t>
                      </a:r>
                      <a:r>
                        <a:rPr lang="en-GB" sz="2000" b="1" baseline="0" dirty="0" smtClean="0"/>
                        <a:t> about your own skills</a:t>
                      </a:r>
                    </a:p>
                    <a:p>
                      <a:pPr algn="ctr"/>
                      <a:r>
                        <a:rPr lang="en-GB" sz="2000" b="1" baseline="0" dirty="0" smtClean="0"/>
                        <a:t>Running a business</a:t>
                      </a:r>
                    </a:p>
                    <a:p>
                      <a:pPr algn="ctr"/>
                      <a:r>
                        <a:rPr lang="en-GB" sz="2000" b="1" baseline="0" dirty="0" smtClean="0"/>
                        <a:t>Adopting roles and responsibilities</a:t>
                      </a:r>
                    </a:p>
                    <a:p>
                      <a:pPr algn="ctr"/>
                      <a:r>
                        <a:rPr lang="en-GB" sz="2000" b="1" baseline="0" dirty="0" smtClean="0"/>
                        <a:t>Producing product</a:t>
                      </a:r>
                    </a:p>
                    <a:p>
                      <a:pPr algn="ctr"/>
                      <a:r>
                        <a:rPr lang="en-GB" sz="2000" b="1" baseline="0" dirty="0" smtClean="0"/>
                        <a:t>Pitch and Visual Display</a:t>
                      </a:r>
                    </a:p>
                    <a:p>
                      <a:pPr algn="ctr"/>
                      <a:endParaRPr lang="en-GB" sz="2000" b="1" dirty="0"/>
                    </a:p>
                  </a:txBody>
                  <a:tcPr/>
                </a:tc>
              </a:tr>
              <a:tr h="952904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Global</a:t>
                      </a:r>
                    </a:p>
                    <a:p>
                      <a:pPr algn="ctr"/>
                      <a:r>
                        <a:rPr lang="en-GB" sz="2800" b="1" dirty="0" smtClean="0"/>
                        <a:t>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Understanding of Child Poverty</a:t>
                      </a:r>
                    </a:p>
                    <a:p>
                      <a:pPr algn="ctr"/>
                      <a:r>
                        <a:rPr lang="en-GB" sz="2000" b="1" dirty="0" smtClean="0"/>
                        <a:t>Using</a:t>
                      </a:r>
                      <a:r>
                        <a:rPr lang="en-GB" sz="2000" b="1" baseline="0" dirty="0" smtClean="0"/>
                        <a:t> sources</a:t>
                      </a:r>
                    </a:p>
                    <a:p>
                      <a:pPr algn="ctr"/>
                      <a:r>
                        <a:rPr lang="en-GB" sz="2000" b="1" baseline="0" dirty="0" smtClean="0"/>
                        <a:t>Personal Standpoint</a:t>
                      </a:r>
                    </a:p>
                    <a:p>
                      <a:pPr algn="ctr"/>
                      <a:r>
                        <a:rPr lang="en-GB" sz="2000" b="1" baseline="0" dirty="0" smtClean="0"/>
                        <a:t>Raising Awareness Campaign</a:t>
                      </a:r>
                    </a:p>
                    <a:p>
                      <a:pPr algn="ctr"/>
                      <a:endParaRPr lang="en-GB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102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0" y="609600"/>
            <a:ext cx="2819400" cy="9144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685800"/>
            <a:ext cx="3962400" cy="8382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The “What”</a:t>
            </a:r>
            <a:endParaRPr lang="en-GB" sz="4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021" y="6927"/>
            <a:ext cx="1567779" cy="1669473"/>
          </a:xfrm>
          <a:prstGeom prst="rect">
            <a:avLst/>
          </a:prstGeom>
        </p:spPr>
      </p:pic>
      <p:pic>
        <p:nvPicPr>
          <p:cNvPr id="6" name="Picture 14">
            <a:extLst>
              <a:ext uri="{FF2B5EF4-FFF2-40B4-BE49-F238E27FC236}">
                <a16:creationId xmlns:a16="http://schemas.microsoft.com/office/drawing/2014/main" xmlns="" id="{8FF99BD6-B6A2-4297-B60A-9FE77B125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89" y="51764"/>
            <a:ext cx="1551411" cy="1167436"/>
          </a:xfrm>
          <a:prstGeom prst="rect">
            <a:avLst/>
          </a:prstGeom>
        </p:spPr>
      </p:pic>
      <p:sp>
        <p:nvSpPr>
          <p:cNvPr id="9" name="AutoShape 2" descr="Image result for school boy thinking puzzled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110032"/>
              </p:ext>
            </p:extLst>
          </p:nvPr>
        </p:nvGraphicFramePr>
        <p:xfrm>
          <a:off x="208972" y="1690255"/>
          <a:ext cx="8858827" cy="4954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045"/>
                <a:gridCol w="5732782"/>
              </a:tblGrid>
              <a:tr h="708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Title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Overview</a:t>
                      </a:r>
                      <a:endParaRPr lang="en-GB" sz="2400" dirty="0"/>
                    </a:p>
                  </a:txBody>
                  <a:tcPr/>
                </a:tc>
              </a:tr>
              <a:tr h="2020973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Community Challenge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Skills Audit</a:t>
                      </a:r>
                    </a:p>
                    <a:p>
                      <a:pPr algn="ctr"/>
                      <a:r>
                        <a:rPr lang="en-GB" sz="2000" b="1" baseline="0" dirty="0" smtClean="0"/>
                        <a:t>Planning and Organising your own sessions for coaching or educating others</a:t>
                      </a:r>
                    </a:p>
                    <a:p>
                      <a:pPr algn="ctr"/>
                      <a:r>
                        <a:rPr lang="en-GB" sz="2000" b="1" baseline="0" dirty="0" smtClean="0"/>
                        <a:t>Running sessions</a:t>
                      </a:r>
                    </a:p>
                    <a:p>
                      <a:pPr algn="ctr"/>
                      <a:r>
                        <a:rPr lang="en-GB" sz="2000" b="1" baseline="0" dirty="0" smtClean="0"/>
                        <a:t>Self reflection/evaluation</a:t>
                      </a:r>
                    </a:p>
                    <a:p>
                      <a:pPr algn="ctr"/>
                      <a:endParaRPr lang="en-GB" sz="2000" b="1" dirty="0"/>
                    </a:p>
                  </a:txBody>
                  <a:tcPr/>
                </a:tc>
              </a:tr>
              <a:tr h="215348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Individual Investigation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Choice of topic</a:t>
                      </a:r>
                      <a:r>
                        <a:rPr lang="en-GB" sz="2000" b="1" baseline="0" dirty="0" smtClean="0"/>
                        <a:t> and titles</a:t>
                      </a:r>
                    </a:p>
                    <a:p>
                      <a:pPr algn="ctr"/>
                      <a:r>
                        <a:rPr lang="en-GB" sz="2000" b="1" baseline="0" dirty="0" smtClean="0"/>
                        <a:t>Independent learning</a:t>
                      </a:r>
                    </a:p>
                    <a:p>
                      <a:pPr algn="ctr"/>
                      <a:r>
                        <a:rPr lang="en-GB" sz="2000" b="1" baseline="0" dirty="0" smtClean="0"/>
                        <a:t>Research skills</a:t>
                      </a:r>
                    </a:p>
                    <a:p>
                      <a:pPr algn="ctr"/>
                      <a:r>
                        <a:rPr lang="en-GB" sz="2000" b="1" baseline="0" dirty="0" smtClean="0"/>
                        <a:t>Referencing</a:t>
                      </a:r>
                    </a:p>
                    <a:p>
                      <a:pPr algn="ctr"/>
                      <a:r>
                        <a:rPr lang="en-GB" sz="2000" b="1" baseline="0" dirty="0" smtClean="0"/>
                        <a:t>Collecting and analysing primary data</a:t>
                      </a:r>
                    </a:p>
                    <a:p>
                      <a:pPr algn="ctr"/>
                      <a:r>
                        <a:rPr lang="en-GB" sz="2000" b="1" baseline="0" dirty="0" smtClean="0"/>
                        <a:t>Self reflection/evaluation</a:t>
                      </a:r>
                    </a:p>
                    <a:p>
                      <a:pPr algn="ctr"/>
                      <a:endParaRPr lang="en-GB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21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205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‘Welsh Bacc’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‘Welsh Bacc’</dc:title>
  <dc:creator>vicki</dc:creator>
  <cp:lastModifiedBy>vicki</cp:lastModifiedBy>
  <cp:revision>9</cp:revision>
  <dcterms:created xsi:type="dcterms:W3CDTF">2006-08-16T00:00:00Z</dcterms:created>
  <dcterms:modified xsi:type="dcterms:W3CDTF">2019-06-03T21:37:46Z</dcterms:modified>
</cp:coreProperties>
</file>