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embeddedFontLst>
    <p:embeddedFont>
      <p:font typeface="Amatic SC" pitchFamily="2" charset="0"/>
      <p:regular r:id="rId23"/>
      <p:bold r:id="rId24"/>
    </p:embeddedFon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veat" panose="020B0604020202020204" charset="0"/>
      <p:regular r:id="rId29"/>
      <p:bold r:id="rId30"/>
    </p:embeddedFont>
    <p:embeddedFont>
      <p:font typeface="Impact" panose="020B0806030902050204" pitchFamily="34" charset="0"/>
      <p:regular r:id="rId31"/>
    </p:embeddedFont>
    <p:embeddedFont>
      <p:font typeface="Oswald" panose="020B0604020202020204" charset="0"/>
      <p:regular r:id="rId32"/>
      <p:bold r:id="rId33"/>
    </p:embeddedFont>
    <p:embeddedFont>
      <p:font typeface="Source Code Pro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AA918C-C1F9-4DF4-88CE-B9AC651FF068}">
  <a:tblStyle styleId="{64AA918C-C1F9-4DF4-88CE-B9AC651FF0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55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52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es, Sara" userId="910d4293-2ac4-487e-af31-2ec4529aa2d3" providerId="ADAL" clId="{8B9131FE-0A4E-436C-8743-E52605878030}"/>
    <pc:docChg chg="modSld modMainMaster">
      <pc:chgData name="Davies, Sara" userId="910d4293-2ac4-487e-af31-2ec4529aa2d3" providerId="ADAL" clId="{8B9131FE-0A4E-436C-8743-E52605878030}" dt="2020-08-10T11:04:29.014" v="7" actId="20577"/>
      <pc:docMkLst>
        <pc:docMk/>
      </pc:docMkLst>
      <pc:sldChg chg="modSp">
        <pc:chgData name="Davies, Sara" userId="910d4293-2ac4-487e-af31-2ec4529aa2d3" providerId="ADAL" clId="{8B9131FE-0A4E-436C-8743-E52605878030}" dt="2020-08-10T10:03:20.589" v="2" actId="948"/>
        <pc:sldMkLst>
          <pc:docMk/>
          <pc:sldMk cId="0" sldId="260"/>
        </pc:sldMkLst>
        <pc:graphicFrameChg chg="modGraphic">
          <ac:chgData name="Davies, Sara" userId="910d4293-2ac4-487e-af31-2ec4529aa2d3" providerId="ADAL" clId="{8B9131FE-0A4E-436C-8743-E52605878030}" dt="2020-08-10T10:03:20.589" v="2" actId="948"/>
          <ac:graphicFrameMkLst>
            <pc:docMk/>
            <pc:sldMk cId="0" sldId="260"/>
            <ac:graphicFrameMk id="88" creationId="{00000000-0000-0000-0000-000000000000}"/>
          </ac:graphicFrameMkLst>
        </pc:graphicFrameChg>
      </pc:sldChg>
      <pc:sldChg chg="modSp">
        <pc:chgData name="Davies, Sara" userId="910d4293-2ac4-487e-af31-2ec4529aa2d3" providerId="ADAL" clId="{8B9131FE-0A4E-436C-8743-E52605878030}" dt="2020-08-10T11:03:52.106" v="4" actId="113"/>
        <pc:sldMkLst>
          <pc:docMk/>
          <pc:sldMk cId="0" sldId="261"/>
        </pc:sldMkLst>
        <pc:spChg chg="mod">
          <ac:chgData name="Davies, Sara" userId="910d4293-2ac4-487e-af31-2ec4529aa2d3" providerId="ADAL" clId="{8B9131FE-0A4E-436C-8743-E52605878030}" dt="2020-08-10T11:03:52.106" v="4" actId="113"/>
          <ac:spMkLst>
            <pc:docMk/>
            <pc:sldMk cId="0" sldId="261"/>
            <ac:spMk id="94" creationId="{00000000-0000-0000-0000-000000000000}"/>
          </ac:spMkLst>
        </pc:spChg>
      </pc:sldChg>
      <pc:sldChg chg="modSp">
        <pc:chgData name="Davies, Sara" userId="910d4293-2ac4-487e-af31-2ec4529aa2d3" providerId="ADAL" clId="{8B9131FE-0A4E-436C-8743-E52605878030}" dt="2020-08-10T11:04:01.621" v="6" actId="113"/>
        <pc:sldMkLst>
          <pc:docMk/>
          <pc:sldMk cId="0" sldId="262"/>
        </pc:sldMkLst>
        <pc:spChg chg="mod">
          <ac:chgData name="Davies, Sara" userId="910d4293-2ac4-487e-af31-2ec4529aa2d3" providerId="ADAL" clId="{8B9131FE-0A4E-436C-8743-E52605878030}" dt="2020-08-10T11:04:01.621" v="6" actId="113"/>
          <ac:spMkLst>
            <pc:docMk/>
            <pc:sldMk cId="0" sldId="262"/>
            <ac:spMk id="103" creationId="{00000000-0000-0000-0000-000000000000}"/>
          </ac:spMkLst>
        </pc:spChg>
      </pc:sldChg>
      <pc:sldChg chg="modSp">
        <pc:chgData name="Davies, Sara" userId="910d4293-2ac4-487e-af31-2ec4529aa2d3" providerId="ADAL" clId="{8B9131FE-0A4E-436C-8743-E52605878030}" dt="2020-08-10T11:04:29.014" v="7" actId="20577"/>
        <pc:sldMkLst>
          <pc:docMk/>
          <pc:sldMk cId="0" sldId="270"/>
        </pc:sldMkLst>
        <pc:spChg chg="mod">
          <ac:chgData name="Davies, Sara" userId="910d4293-2ac4-487e-af31-2ec4529aa2d3" providerId="ADAL" clId="{8B9131FE-0A4E-436C-8743-E52605878030}" dt="2020-08-10T11:04:29.014" v="7" actId="20577"/>
          <ac:spMkLst>
            <pc:docMk/>
            <pc:sldMk cId="0" sldId="270"/>
            <ac:spMk id="165" creationId="{00000000-0000-0000-0000-000000000000}"/>
          </ac:spMkLst>
        </pc:spChg>
      </pc:sldChg>
      <pc:sldChg chg="modSp">
        <pc:chgData name="Davies, Sara" userId="910d4293-2ac4-487e-af31-2ec4529aa2d3" providerId="ADAL" clId="{8B9131FE-0A4E-436C-8743-E52605878030}" dt="2020-08-10T10:01:34.876" v="1" actId="948"/>
        <pc:sldMkLst>
          <pc:docMk/>
          <pc:sldMk cId="0" sldId="271"/>
        </pc:sldMkLst>
        <pc:graphicFrameChg chg="modGraphic">
          <ac:chgData name="Davies, Sara" userId="910d4293-2ac4-487e-af31-2ec4529aa2d3" providerId="ADAL" clId="{8B9131FE-0A4E-436C-8743-E52605878030}" dt="2020-08-10T10:01:34.876" v="1" actId="948"/>
          <ac:graphicFrameMkLst>
            <pc:docMk/>
            <pc:sldMk cId="0" sldId="271"/>
            <ac:graphicFrameMk id="173" creationId="{00000000-0000-0000-0000-000000000000}"/>
          </ac:graphicFrameMkLst>
        </pc:graphicFrameChg>
      </pc:sldChg>
      <pc:sldMasterChg chg="modSldLayout">
        <pc:chgData name="Davies, Sara" userId="910d4293-2ac4-487e-af31-2ec4529aa2d3" providerId="ADAL" clId="{8B9131FE-0A4E-436C-8743-E52605878030}" dt="2020-08-10T10:00:11.689" v="0"/>
        <pc:sldMasterMkLst>
          <pc:docMk/>
          <pc:sldMasterMk cId="0" sldId="2147483657"/>
        </pc:sldMasterMkLst>
        <pc:sldLayoutChg chg="setBg">
          <pc:chgData name="Davies, Sara" userId="910d4293-2ac4-487e-af31-2ec4529aa2d3" providerId="ADAL" clId="{8B9131FE-0A4E-436C-8743-E52605878030}" dt="2020-08-10T10:00:11.689" v="0"/>
          <pc:sldLayoutMkLst>
            <pc:docMk/>
            <pc:sldMasterMk cId="0" sldId="2147483657"/>
            <pc:sldLayoutMk cId="0" sldId="2147483649"/>
          </pc:sldLayoutMkLst>
        </pc:sldLayoutChg>
      </pc:sldMasterChg>
    </pc:docChg>
  </pc:docChgLst>
  <pc:docChgLst>
    <pc:chgData name="Davies, Sara" userId="910d4293-2ac4-487e-af31-2ec4529aa2d3" providerId="ADAL" clId="{0D489ABC-0DE8-4410-BBF4-6FA30B4378EE}"/>
    <pc:docChg chg="modSld">
      <pc:chgData name="Davies, Sara" userId="910d4293-2ac4-487e-af31-2ec4529aa2d3" providerId="ADAL" clId="{0D489ABC-0DE8-4410-BBF4-6FA30B4378EE}" dt="2020-09-11T11:47:12.334" v="58" actId="20577"/>
      <pc:docMkLst>
        <pc:docMk/>
      </pc:docMkLst>
      <pc:sldChg chg="modSp">
        <pc:chgData name="Davies, Sara" userId="910d4293-2ac4-487e-af31-2ec4529aa2d3" providerId="ADAL" clId="{0D489ABC-0DE8-4410-BBF4-6FA30B4378EE}" dt="2020-09-11T11:47:12.334" v="58" actId="20577"/>
        <pc:sldMkLst>
          <pc:docMk/>
          <pc:sldMk cId="0" sldId="270"/>
        </pc:sldMkLst>
        <pc:spChg chg="mod">
          <ac:chgData name="Davies, Sara" userId="910d4293-2ac4-487e-af31-2ec4529aa2d3" providerId="ADAL" clId="{0D489ABC-0DE8-4410-BBF4-6FA30B4378EE}" dt="2020-09-11T11:47:12.334" v="58" actId="20577"/>
          <ac:spMkLst>
            <pc:docMk/>
            <pc:sldMk cId="0" sldId="270"/>
            <ac:spMk id="16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6FEA05-E0EB-4000-9826-D3F385F8C1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E0AE4-30DC-42E7-87A6-01660EFBD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CCB57-E81B-4A3C-82EC-12D23901051C}" type="datetimeFigureOut">
              <a:rPr lang="en-GB" smtClean="0"/>
              <a:t>11/09/2020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4E001-5CDA-44A9-9F3C-5D1C56897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216FD-AA87-4E57-98D1-D43FA109FD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E7140-4F8B-4FBF-8DC3-D5D511467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74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e1936be8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e1936be8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e1936be80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e1936be80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e1936be8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e1936be8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e1936be8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e1936be8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e1936be8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e1936be8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efb51e0c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efb51e0c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e1936be80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8e1936be80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eb951782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8eb951782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e1936be8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e1936be8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e1936be8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e1936be8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e1936be8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e1936be8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11700" y="522867"/>
            <a:ext cx="8520600" cy="3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11700" y="5187200"/>
            <a:ext cx="85206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009402" y="412467"/>
            <a:ext cx="7833097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068778" y="1638233"/>
            <a:ext cx="7763521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Char char="●"/>
              <a:defRPr sz="18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Code Pro"/>
              <a:buChar char="○"/>
              <a:defRPr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937" y="87775"/>
            <a:ext cx="997500" cy="929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096475"/>
            <a:ext cx="905625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 rot="-5400000">
            <a:off x="-1407450" y="2930250"/>
            <a:ext cx="38124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Global Home Resource Pack</a:t>
            </a:r>
            <a:endParaRPr sz="3600" b="0" i="0" u="none" strike="noStrike" cap="none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0732" y="6022525"/>
            <a:ext cx="780844" cy="767001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068778" y="390467"/>
            <a:ext cx="7763521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8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265500" y="3793630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653700"/>
            <a:ext cx="85206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4061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778" y="390467"/>
            <a:ext cx="7763521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778" y="1638233"/>
            <a:ext cx="7763521" cy="4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890700" cy="695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494913" y="1029505"/>
            <a:ext cx="85206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/>
              <a:t>Global Citizenship </a:t>
            </a:r>
            <a:br>
              <a:rPr lang="en-GB"/>
            </a:br>
            <a:r>
              <a:rPr lang="en-GB"/>
              <a:t>Home Resource Pack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48" y="95250"/>
            <a:ext cx="1420927" cy="14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4601" y="95249"/>
            <a:ext cx="1420926" cy="12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5813" y="3526705"/>
            <a:ext cx="3138800" cy="30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1270825" y="1098825"/>
            <a:ext cx="4399800" cy="1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9600" b="0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5000">
                <a:solidFill>
                  <a:srgbClr val="9900FF"/>
                </a:solidFill>
              </a:rPr>
              <a:t> = </a:t>
            </a:r>
            <a:r>
              <a:rPr lang="en-GB" sz="5600">
                <a:solidFill>
                  <a:srgbClr val="9900FF"/>
                </a:solidFill>
              </a:rPr>
              <a:t>Social </a:t>
            </a:r>
            <a:endParaRPr sz="5600">
              <a:solidFill>
                <a:srgbClr val="99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1270825" y="2818450"/>
            <a:ext cx="77847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rgbClr val="9900FF"/>
                </a:solidFill>
              </a:rPr>
              <a:t>Think about…</a:t>
            </a:r>
            <a:endParaRPr sz="2400" b="1" i="1">
              <a:solidFill>
                <a:srgbClr val="99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7030A0"/>
                </a:solidFill>
              </a:rPr>
              <a:t>How does the global issue affect </a:t>
            </a:r>
            <a:r>
              <a:rPr lang="en-GB" sz="2800" b="1" u="sng">
                <a:solidFill>
                  <a:srgbClr val="7030A0"/>
                </a:solidFill>
              </a:rPr>
              <a:t>people</a:t>
            </a:r>
            <a:r>
              <a:rPr lang="en-GB" sz="2800">
                <a:solidFill>
                  <a:srgbClr val="7030A0"/>
                </a:solidFill>
              </a:rPr>
              <a:t>?</a:t>
            </a:r>
            <a:endParaRPr sz="28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7030A0"/>
                </a:solidFill>
              </a:rPr>
              <a:t>Are some people in </a:t>
            </a:r>
            <a:r>
              <a:rPr lang="en-GB" sz="2800" b="1" u="sng">
                <a:solidFill>
                  <a:srgbClr val="7030A0"/>
                </a:solidFill>
              </a:rPr>
              <a:t>society</a:t>
            </a:r>
            <a:r>
              <a:rPr lang="en-GB" sz="2800">
                <a:solidFill>
                  <a:srgbClr val="7030A0"/>
                </a:solidFill>
              </a:rPr>
              <a:t> affected more than others?</a:t>
            </a:r>
            <a:endParaRPr sz="28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>
              <a:solidFill>
                <a:srgbClr val="00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5785700" y="88625"/>
            <a:ext cx="3269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...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 </a:t>
            </a:r>
            <a:endParaRPr sz="6000"/>
          </a:p>
        </p:txBody>
      </p:sp>
      <p:pic>
        <p:nvPicPr>
          <p:cNvPr id="128" name="Google Shape;128;p20" descr="People Person Man - Free image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213" y="1689402"/>
            <a:ext cx="2877876" cy="154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1270825" y="1098825"/>
            <a:ext cx="4399800" cy="1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9600" b="0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5000">
                <a:solidFill>
                  <a:srgbClr val="F07F09"/>
                </a:solidFill>
              </a:rPr>
              <a:t> = </a:t>
            </a:r>
            <a:r>
              <a:rPr lang="en-GB" sz="5600">
                <a:solidFill>
                  <a:srgbClr val="F07F09"/>
                </a:solidFill>
              </a:rPr>
              <a:t>Technological</a:t>
            </a:r>
            <a:r>
              <a:rPr lang="en-GB" sz="5600">
                <a:solidFill>
                  <a:srgbClr val="9900FF"/>
                </a:solidFill>
              </a:rPr>
              <a:t> </a:t>
            </a:r>
            <a:endParaRPr sz="5600">
              <a:solidFill>
                <a:srgbClr val="99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1270825" y="2818450"/>
            <a:ext cx="77847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rgbClr val="F07F09"/>
                </a:solidFill>
              </a:rPr>
              <a:t>Think about…</a:t>
            </a:r>
            <a:endParaRPr sz="2400" b="1" i="1">
              <a:solidFill>
                <a:srgbClr val="F07F0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07F09"/>
                </a:solidFill>
              </a:rPr>
              <a:t>Are there any </a:t>
            </a:r>
            <a:r>
              <a:rPr lang="en-GB" sz="2800" b="1">
                <a:solidFill>
                  <a:srgbClr val="F07F09"/>
                </a:solidFill>
              </a:rPr>
              <a:t>technological</a:t>
            </a:r>
            <a:r>
              <a:rPr lang="en-GB" sz="2800">
                <a:solidFill>
                  <a:srgbClr val="F07F09"/>
                </a:solidFill>
              </a:rPr>
              <a:t> factors associated with the global issue?</a:t>
            </a:r>
            <a:endParaRPr sz="2800">
              <a:solidFill>
                <a:srgbClr val="F07F0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07F09"/>
                </a:solidFill>
              </a:rPr>
              <a:t>What are the </a:t>
            </a:r>
            <a:r>
              <a:rPr lang="en-GB" sz="2800" b="1">
                <a:solidFill>
                  <a:srgbClr val="F07F09"/>
                </a:solidFill>
              </a:rPr>
              <a:t>innovations in technology </a:t>
            </a:r>
            <a:r>
              <a:rPr lang="en-GB" sz="2800">
                <a:solidFill>
                  <a:srgbClr val="F07F09"/>
                </a:solidFill>
              </a:rPr>
              <a:t>that may affect the issue?</a:t>
            </a:r>
            <a:endParaRPr sz="2800">
              <a:solidFill>
                <a:srgbClr val="F07F0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5785700" y="88625"/>
            <a:ext cx="3269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...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 </a:t>
            </a:r>
            <a:endParaRPr sz="6000"/>
          </a:p>
        </p:txBody>
      </p:sp>
      <p:pic>
        <p:nvPicPr>
          <p:cNvPr id="136" name="Google Shape;136;p21" descr="Clipart Technology - Robot In Cartoon , Transparent Cartoon " title="Clipart Technology - Robot In Carto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2300" y="1491700"/>
            <a:ext cx="1943101" cy="168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1270825" y="1098825"/>
            <a:ext cx="4399800" cy="1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9600" b="0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5000">
                <a:solidFill>
                  <a:srgbClr val="FF00FF"/>
                </a:solidFill>
              </a:rPr>
              <a:t> = </a:t>
            </a:r>
            <a:r>
              <a:rPr lang="en-GB" sz="5600">
                <a:solidFill>
                  <a:srgbClr val="FF00FF"/>
                </a:solidFill>
              </a:rPr>
              <a:t>Legal </a:t>
            </a:r>
            <a:endParaRPr sz="5600">
              <a:solidFill>
                <a:srgbClr val="FF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1270825" y="2818450"/>
            <a:ext cx="64635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rgbClr val="FF00FF"/>
                </a:solidFill>
              </a:rPr>
              <a:t>Think about…</a:t>
            </a:r>
            <a:endParaRPr sz="2400" b="1" i="1">
              <a:solidFill>
                <a:srgbClr val="FF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FF"/>
                </a:solidFill>
              </a:rPr>
              <a:t>Are there any </a:t>
            </a:r>
            <a:r>
              <a:rPr lang="en-GB" sz="2800" b="1" u="sng">
                <a:solidFill>
                  <a:srgbClr val="FF00FF"/>
                </a:solidFill>
              </a:rPr>
              <a:t>legal issues</a:t>
            </a:r>
            <a:r>
              <a:rPr lang="en-GB" sz="2800">
                <a:solidFill>
                  <a:srgbClr val="FF00FF"/>
                </a:solidFill>
              </a:rPr>
              <a:t> considered?</a:t>
            </a:r>
            <a:endParaRPr sz="2800">
              <a:solidFill>
                <a:srgbClr val="FF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FF"/>
                </a:solidFill>
              </a:rPr>
              <a:t>Is the </a:t>
            </a:r>
            <a:r>
              <a:rPr lang="en-GB" sz="2800" b="1" u="sng">
                <a:solidFill>
                  <a:srgbClr val="FF00FF"/>
                </a:solidFill>
              </a:rPr>
              <a:t>law being broken</a:t>
            </a:r>
            <a:r>
              <a:rPr lang="en-GB" sz="2800">
                <a:solidFill>
                  <a:srgbClr val="FF00FF"/>
                </a:solidFill>
              </a:rPr>
              <a:t>?</a:t>
            </a:r>
            <a:endParaRPr sz="2800">
              <a:solidFill>
                <a:srgbClr val="FF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07F09"/>
              </a:solidFill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5785700" y="88625"/>
            <a:ext cx="3269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...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 </a:t>
            </a:r>
            <a:endParaRPr sz="6000"/>
          </a:p>
        </p:txBody>
      </p:sp>
      <p:pic>
        <p:nvPicPr>
          <p:cNvPr id="144" name="Google Shape;144;p22" descr="A Laugh Every Day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035" y="1601025"/>
            <a:ext cx="2239390" cy="396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1270825" y="1098825"/>
            <a:ext cx="4825200" cy="1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9600" b="0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5000">
                <a:solidFill>
                  <a:srgbClr val="1155CC"/>
                </a:solidFill>
              </a:rPr>
              <a:t> = </a:t>
            </a:r>
            <a:r>
              <a:rPr lang="en-GB" sz="5600">
                <a:solidFill>
                  <a:srgbClr val="1155CC"/>
                </a:solidFill>
              </a:rPr>
              <a:t>Environmental</a:t>
            </a:r>
            <a:r>
              <a:rPr lang="en-GB" sz="5600">
                <a:solidFill>
                  <a:srgbClr val="FF00FF"/>
                </a:solidFill>
              </a:rPr>
              <a:t>  </a:t>
            </a:r>
            <a:endParaRPr sz="5600">
              <a:solidFill>
                <a:srgbClr val="FF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/>
          <p:nvPr/>
        </p:nvSpPr>
        <p:spPr>
          <a:xfrm>
            <a:off x="1270825" y="2818450"/>
            <a:ext cx="74160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rgbClr val="1155CC"/>
                </a:solidFill>
              </a:rPr>
              <a:t>Think about…</a:t>
            </a:r>
            <a:endParaRPr sz="2400" b="1" i="1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155CC"/>
                </a:solidFill>
              </a:rPr>
              <a:t>What is the impact of the global issue on the </a:t>
            </a:r>
            <a:r>
              <a:rPr lang="en-GB" sz="2800" b="1" u="sng">
                <a:solidFill>
                  <a:srgbClr val="1155CC"/>
                </a:solidFill>
              </a:rPr>
              <a:t>natural environment</a:t>
            </a:r>
            <a:r>
              <a:rPr lang="en-GB" sz="2800">
                <a:solidFill>
                  <a:srgbClr val="1155CC"/>
                </a:solidFill>
              </a:rPr>
              <a:t>?</a:t>
            </a:r>
            <a:endParaRPr sz="28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u="sng">
                <a:solidFill>
                  <a:srgbClr val="1155CC"/>
                </a:solidFill>
              </a:rPr>
              <a:t>How</a:t>
            </a:r>
            <a:r>
              <a:rPr lang="en-GB" sz="2800">
                <a:solidFill>
                  <a:srgbClr val="1155CC"/>
                </a:solidFill>
              </a:rPr>
              <a:t> is it affected?</a:t>
            </a:r>
            <a:endParaRPr sz="280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>
              <a:solidFill>
                <a:srgbClr val="0944A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07F09"/>
              </a:solidFill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5785700" y="88625"/>
            <a:ext cx="3269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... </a:t>
            </a:r>
            <a:endParaRPr sz="6000"/>
          </a:p>
        </p:txBody>
      </p:sp>
      <p:pic>
        <p:nvPicPr>
          <p:cNvPr id="152" name="Google Shape;152;p23" descr="Planet Earth Environmental Climate - Free image on Pixab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5800" y="1442300"/>
            <a:ext cx="2196250" cy="219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Skills Builder</a:t>
            </a:r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>
            <a:off x="1044203" y="1847783"/>
            <a:ext cx="7763400" cy="44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Last session, you learned how to identify key information in </a:t>
            </a:r>
            <a:r>
              <a:rPr lang="en-GB" sz="3000" b="1">
                <a:latin typeface="Amatic SC"/>
                <a:ea typeface="Amatic SC"/>
                <a:cs typeface="Amatic SC"/>
                <a:sym typeface="Amatic SC"/>
              </a:rPr>
              <a:t>Sources 1 &amp; 2 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by applying the techniques of reading, highlighting and annotating.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To develop your </a:t>
            </a:r>
            <a:r>
              <a:rPr lang="en-GB" sz="3000" b="1">
                <a:latin typeface="Amatic SC"/>
                <a:ea typeface="Amatic SC"/>
                <a:cs typeface="Amatic SC"/>
                <a:sym typeface="Amatic SC"/>
              </a:rPr>
              <a:t>critical thinking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3000" b="1">
                <a:latin typeface="Amatic SC"/>
                <a:ea typeface="Amatic SC"/>
                <a:cs typeface="Amatic SC"/>
                <a:sym typeface="Amatic SC"/>
              </a:rPr>
              <a:t>problem solving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 skills further, you will apply these techniques in the same way to identify </a:t>
            </a:r>
            <a:r>
              <a:rPr lang="en-GB" sz="3600" b="1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36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36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36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36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36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48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2400">
                <a:latin typeface="Arial"/>
                <a:ea typeface="Arial"/>
                <a:cs typeface="Arial"/>
                <a:sym typeface="Arial"/>
              </a:rPr>
              <a:t>factors in the same sources.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6575" y="314525"/>
            <a:ext cx="1193400" cy="11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1046411" y="148000"/>
            <a:ext cx="7833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Task 1:PESTLE Source Analysis </a:t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1046400" y="1145500"/>
            <a:ext cx="8024400" cy="53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GB" sz="2400" dirty="0"/>
              <a:t>Look at </a:t>
            </a:r>
            <a:r>
              <a:rPr lang="en-GB" sz="3400" b="1" dirty="0">
                <a:latin typeface="Amatic SC"/>
                <a:ea typeface="Amatic SC"/>
                <a:cs typeface="Amatic SC"/>
                <a:sym typeface="Amatic SC"/>
              </a:rPr>
              <a:t>Source 1 &amp; 2</a:t>
            </a:r>
            <a:r>
              <a:rPr lang="en-GB" sz="2400" dirty="0"/>
              <a:t> again in your workbook (clean copies on pages 2 &amp; 4 of </a:t>
            </a:r>
            <a:r>
              <a:rPr lang="en-GB" sz="2400"/>
              <a:t>your workbook </a:t>
            </a:r>
            <a:r>
              <a:rPr lang="en-GB" sz="2400" dirty="0"/>
              <a:t>for Session 2b).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GB" sz="2400" dirty="0"/>
              <a:t>Create a </a:t>
            </a:r>
            <a:r>
              <a:rPr lang="en-GB" sz="2400" b="1" dirty="0"/>
              <a:t>colour code and key </a:t>
            </a:r>
            <a:r>
              <a:rPr lang="en-GB" sz="2400" dirty="0"/>
              <a:t>(choose any 6 colours) and go through each source highlighting </a:t>
            </a:r>
            <a:r>
              <a:rPr lang="en-GB" sz="2400" u="sng" dirty="0"/>
              <a:t>relevant </a:t>
            </a:r>
            <a:r>
              <a:rPr lang="en-GB" sz="2400" dirty="0"/>
              <a:t>            </a:t>
            </a:r>
            <a:r>
              <a:rPr lang="en-GB" sz="3600" b="1" dirty="0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36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 dirty="0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36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 dirty="0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36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 dirty="0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36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 dirty="0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36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600" b="1" dirty="0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4800" b="1" dirty="0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2400" dirty="0"/>
              <a:t>factors.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1000" dirty="0">
              <a:solidFill>
                <a:srgbClr val="4E854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n-GB" sz="2400" dirty="0"/>
              <a:t>Complete a </a:t>
            </a:r>
            <a:r>
              <a:rPr lang="en-GB" sz="2400" b="1" dirty="0"/>
              <a:t>PESTLE analysis </a:t>
            </a:r>
            <a:r>
              <a:rPr lang="en-GB" sz="2400" dirty="0"/>
              <a:t>for each source outlining which factor relates to the global issue of </a:t>
            </a:r>
            <a:r>
              <a:rPr lang="en-GB" sz="2700" dirty="0">
                <a:solidFill>
                  <a:srgbClr val="351C75"/>
                </a:solidFill>
                <a:latin typeface="Oswald"/>
                <a:ea typeface="Oswald"/>
                <a:cs typeface="Oswald"/>
                <a:sym typeface="Oswald"/>
              </a:rPr>
              <a:t>Food Poverty</a:t>
            </a:r>
            <a:r>
              <a:rPr lang="en-GB" sz="1800" dirty="0">
                <a:solidFill>
                  <a:srgbClr val="351C75"/>
                </a:solidFill>
                <a:latin typeface="Oswald"/>
                <a:ea typeface="Oswald"/>
                <a:cs typeface="Oswald"/>
                <a:sym typeface="Oswald"/>
              </a:rPr>
              <a:t>.</a:t>
            </a:r>
            <a:endParaRPr sz="1800" dirty="0">
              <a:solidFill>
                <a:srgbClr val="351C75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914654" y="0"/>
            <a:ext cx="7833097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/>
              <a:t>P</a:t>
            </a:r>
            <a:r>
              <a:rPr lang="en-GB" sz="6000"/>
              <a:t>lenary</a:t>
            </a:r>
            <a:endParaRPr sz="6000"/>
          </a:p>
        </p:txBody>
      </p:sp>
      <p:sp>
        <p:nvSpPr>
          <p:cNvPr id="171" name="Google Shape;171;p26"/>
          <p:cNvSpPr txBox="1"/>
          <p:nvPr/>
        </p:nvSpPr>
        <p:spPr>
          <a:xfrm>
            <a:off x="1006825" y="1213525"/>
            <a:ext cx="8017500" cy="4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gette"/>
              <a:buNone/>
            </a:pPr>
            <a:r>
              <a:rPr lang="en-GB" sz="3900" b="1" dirty="0">
                <a:solidFill>
                  <a:srgbClr val="0B5394"/>
                </a:solidFill>
                <a:latin typeface="Caveat"/>
                <a:ea typeface="Caveat"/>
                <a:cs typeface="Caveat"/>
                <a:sym typeface="Caveat"/>
              </a:rPr>
              <a:t>Word Association Game</a:t>
            </a:r>
            <a:endParaRPr sz="3900" b="1" dirty="0">
              <a:solidFill>
                <a:srgbClr val="0B5394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gette"/>
              <a:buNone/>
            </a:pP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gette"/>
              <a:buNone/>
            </a:pPr>
            <a:r>
              <a:rPr lang="en-GB" sz="2400" dirty="0"/>
              <a:t>Ask a few family members, friends or neighbour what words come to mind when they hear the </a:t>
            </a:r>
            <a:r>
              <a:rPr lang="en-GB" sz="3200" b="1" dirty="0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32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 dirty="0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32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 dirty="0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32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 dirty="0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32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 dirty="0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32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 dirty="0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gette"/>
              <a:buNone/>
            </a:pPr>
            <a:r>
              <a:rPr lang="en-GB" sz="2400" dirty="0"/>
              <a:t>mnemonic categories: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3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dirty="0"/>
              <a:t>Record answers in your workbook.</a:t>
            </a:r>
            <a:endParaRPr sz="2400" dirty="0"/>
          </a:p>
        </p:txBody>
      </p:sp>
      <p:sp>
        <p:nvSpPr>
          <p:cNvPr id="172" name="Google Shape;172;p26"/>
          <p:cNvSpPr txBox="1"/>
          <p:nvPr/>
        </p:nvSpPr>
        <p:spPr>
          <a:xfrm>
            <a:off x="1006825" y="5158725"/>
            <a:ext cx="8017500" cy="16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Amatic SC"/>
                <a:ea typeface="Amatic SC"/>
                <a:cs typeface="Amatic SC"/>
                <a:sym typeface="Amatic SC"/>
              </a:rPr>
              <a:t>Extension</a:t>
            </a:r>
            <a:r>
              <a:rPr lang="en-GB" sz="2400"/>
              <a:t>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/>
              <a:t>Think of another global issue. 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/>
              <a:t>What </a:t>
            </a:r>
            <a:r>
              <a:rPr lang="en-GB" sz="3200" b="1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32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32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32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32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32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32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36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2400"/>
              <a:t>factors can you link to that issue? </a:t>
            </a:r>
            <a:endParaRPr sz="2400"/>
          </a:p>
        </p:txBody>
      </p:sp>
      <p:graphicFrame>
        <p:nvGraphicFramePr>
          <p:cNvPr id="173" name="Google Shape;173;p26"/>
          <p:cNvGraphicFramePr/>
          <p:nvPr>
            <p:extLst>
              <p:ext uri="{D42A27DB-BD31-4B8C-83A1-F6EECF244321}">
                <p14:modId xmlns:p14="http://schemas.microsoft.com/office/powerpoint/2010/main" val="974856273"/>
              </p:ext>
            </p:extLst>
          </p:nvPr>
        </p:nvGraphicFramePr>
        <p:xfrm>
          <a:off x="1150100" y="3590350"/>
          <a:ext cx="7546450" cy="602200"/>
        </p:xfrm>
        <a:graphic>
          <a:graphicData uri="http://schemas.openxmlformats.org/drawingml/2006/table">
            <a:tbl>
              <a:tblPr>
                <a:noFill/>
                <a:tableStyleId>{64AA918C-C1F9-4DF4-88CE-B9AC651FF068}</a:tableStyleId>
              </a:tblPr>
              <a:tblGrid>
                <a:gridCol w="109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Political</a:t>
                      </a:r>
                      <a:endParaRPr sz="2400" b="1" dirty="0">
                        <a:solidFill>
                          <a:srgbClr val="FF0000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7C309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Economical</a:t>
                      </a:r>
                      <a:endParaRPr sz="2400" b="1" dirty="0">
                        <a:solidFill>
                          <a:srgbClr val="07C309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9900FF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Social</a:t>
                      </a:r>
                      <a:endParaRPr sz="2400" b="1" dirty="0">
                        <a:solidFill>
                          <a:srgbClr val="9900FF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F07F09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Technological</a:t>
                      </a:r>
                      <a:endParaRPr sz="2400" b="1" dirty="0">
                        <a:solidFill>
                          <a:srgbClr val="F07F09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FF00FF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Legal</a:t>
                      </a:r>
                      <a:endParaRPr sz="2400" b="1" dirty="0">
                        <a:solidFill>
                          <a:srgbClr val="FF00FF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1155CC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Environmental</a:t>
                      </a:r>
                      <a:endParaRPr sz="2400" b="1" dirty="0">
                        <a:solidFill>
                          <a:srgbClr val="1155CC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" name="Google Shape;174;p26" descr="Diagramas png » PNG Image"/>
          <p:cNvPicPr preferRelativeResize="0"/>
          <p:nvPr/>
        </p:nvPicPr>
        <p:blipFill rotWithShape="1">
          <a:blip r:embed="rId3">
            <a:alphaModFix/>
          </a:blip>
          <a:srcRect r="14624" b="10120"/>
          <a:stretch/>
        </p:blipFill>
        <p:spPr>
          <a:xfrm>
            <a:off x="6601000" y="248725"/>
            <a:ext cx="2313650" cy="17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311700" y="372333"/>
            <a:ext cx="8520600" cy="3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/>
              <a:t>Session 2b: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/>
              <a:t>ANALYSING SOURCES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/>
              <a:t>For PESTLE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endParaRPr/>
          </a:p>
        </p:txBody>
      </p:sp>
      <p:pic>
        <p:nvPicPr>
          <p:cNvPr id="63" name="Google Shape;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00555">
            <a:off x="3170772" y="4059382"/>
            <a:ext cx="2802455" cy="279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4601" y="95249"/>
            <a:ext cx="1420926" cy="12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48" y="95250"/>
            <a:ext cx="1420927" cy="14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6000"/>
              <a:t>Objectives</a:t>
            </a:r>
            <a:endParaRPr sz="6000"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1044250" y="2299925"/>
            <a:ext cx="7763400" cy="3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To explore the meaning of each PESTLE factor and identify key vocabulary associated with each one.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400">
              <a:solidFill>
                <a:srgbClr val="32323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3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To analyse sources of information for relevant PESTLE factors.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202" y="339038"/>
            <a:ext cx="1228876" cy="114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GB" sz="6000">
                <a:solidFill>
                  <a:srgbClr val="212121"/>
                </a:solidFill>
              </a:rPr>
              <a:t>skills</a:t>
            </a:r>
            <a:endParaRPr sz="6000">
              <a:solidFill>
                <a:srgbClr val="212121"/>
              </a:solidFill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1044250" y="1780115"/>
            <a:ext cx="7763400" cy="445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Critical Thinking and Problem Solving: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Produce a Personal Standpoint including own and alternative opinions, views, and arguments;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Consider the credibility of sources;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Apply problem solving and decision making techniques: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Identify relevant political, economic, social, technological, legal and environmental factors;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400">
                <a:latin typeface="Arial"/>
                <a:ea typeface="Arial"/>
                <a:cs typeface="Arial"/>
                <a:sym typeface="Arial"/>
              </a:rPr>
              <a:t>Reflect on critical thinking and problem solving process.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Code Pro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6225" y="314525"/>
            <a:ext cx="1193400" cy="11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011611" y="0"/>
            <a:ext cx="7833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Starter:PESTLE Vocabulary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1011600" y="1313550"/>
            <a:ext cx="7941900" cy="5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In your workbook, make a list of key vocabulary associated with each </a:t>
            </a:r>
            <a:r>
              <a:rPr lang="en-GB" sz="24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 the following words: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i="1" dirty="0">
                <a:latin typeface="Arial"/>
                <a:ea typeface="Arial"/>
                <a:cs typeface="Arial"/>
                <a:sym typeface="Arial"/>
              </a:rPr>
              <a:t>For example,</a:t>
            </a:r>
            <a:endParaRPr sz="24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A word associated with </a:t>
            </a:r>
            <a:r>
              <a:rPr lang="en-GB" sz="3800" b="1" dirty="0">
                <a:solidFill>
                  <a:srgbClr val="FF0000"/>
                </a:solidFill>
                <a:latin typeface="Amatic SC"/>
                <a:ea typeface="Amatic SC"/>
                <a:cs typeface="Amatic SC"/>
                <a:sym typeface="Amatic SC"/>
              </a:rPr>
              <a:t>Political</a:t>
            </a: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 would be </a:t>
            </a:r>
            <a:r>
              <a:rPr lang="en-GB" sz="3400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government</a:t>
            </a:r>
            <a:endParaRPr sz="3400"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Use a dictionary                 and / or the internet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400" dirty="0">
                <a:latin typeface="Arial"/>
                <a:ea typeface="Arial"/>
                <a:cs typeface="Arial"/>
                <a:sym typeface="Arial"/>
              </a:rPr>
              <a:t>to help you.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5" descr="Fil:Wikt dynamic dictionary logo.svg –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0000" y="5200775"/>
            <a:ext cx="1212007" cy="7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descr="Internet Www Mouse - Free vector graphic on Pixaba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5375" y="5075825"/>
            <a:ext cx="828899" cy="8483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8" name="Google Shape;88;p15"/>
          <p:cNvGraphicFramePr/>
          <p:nvPr>
            <p:extLst>
              <p:ext uri="{D42A27DB-BD31-4B8C-83A1-F6EECF244321}">
                <p14:modId xmlns:p14="http://schemas.microsoft.com/office/powerpoint/2010/main" val="3647055889"/>
              </p:ext>
            </p:extLst>
          </p:nvPr>
        </p:nvGraphicFramePr>
        <p:xfrm>
          <a:off x="1209325" y="2527050"/>
          <a:ext cx="7546450" cy="602200"/>
        </p:xfrm>
        <a:graphic>
          <a:graphicData uri="http://schemas.openxmlformats.org/drawingml/2006/table">
            <a:tbl>
              <a:tblPr>
                <a:noFill/>
                <a:tableStyleId>{64AA918C-C1F9-4DF4-88CE-B9AC651FF068}</a:tableStyleId>
              </a:tblPr>
              <a:tblGrid>
                <a:gridCol w="109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2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Political</a:t>
                      </a:r>
                      <a:endParaRPr sz="2400" b="1" dirty="0">
                        <a:solidFill>
                          <a:srgbClr val="FF0000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7C309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Economical</a:t>
                      </a:r>
                      <a:endParaRPr sz="2400" b="1" dirty="0">
                        <a:solidFill>
                          <a:srgbClr val="07C309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9900FF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Social</a:t>
                      </a:r>
                      <a:endParaRPr sz="2400" b="1" dirty="0">
                        <a:solidFill>
                          <a:srgbClr val="9900FF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F07F09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Technological</a:t>
                      </a:r>
                      <a:endParaRPr sz="2400" b="1" dirty="0">
                        <a:solidFill>
                          <a:srgbClr val="F07F09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FF00FF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Legal</a:t>
                      </a:r>
                      <a:endParaRPr sz="2400" b="1" dirty="0">
                        <a:solidFill>
                          <a:srgbClr val="FF00FF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1155CC"/>
                          </a:solidFill>
                          <a:latin typeface="Amatic SC"/>
                          <a:ea typeface="Amatic SC"/>
                          <a:cs typeface="Amatic SC"/>
                          <a:sym typeface="Amatic SC"/>
                        </a:rPr>
                        <a:t>Environmental</a:t>
                      </a:r>
                      <a:endParaRPr sz="2400" b="1" dirty="0">
                        <a:solidFill>
                          <a:srgbClr val="1155CC"/>
                        </a:solidFill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984400" y="1033500"/>
            <a:ext cx="6476100" cy="2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400"/>
              <a:t>Global issues can affect societies in a number of different ways and are often broken down into mnemonic (technique to remember) PESTLE categories, like pieces of a puzzle.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984400" y="0"/>
            <a:ext cx="80886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Why do we need to “PESTLE”</a:t>
            </a:r>
            <a:r>
              <a:rPr lang="en-GB" sz="6000" dirty="0">
                <a:solidFill>
                  <a:schemeClr val="accent1"/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?</a:t>
            </a:r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3082675" y="3376250"/>
            <a:ext cx="5879400" cy="17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400"/>
              <a:t>Understanding these categories gives us a “bird’s eye view” of the global issue we are studying from many different angles.  </a:t>
            </a:r>
            <a:endParaRPr sz="2400"/>
          </a:p>
        </p:txBody>
      </p:sp>
      <p:pic>
        <p:nvPicPr>
          <p:cNvPr id="96" name="Google Shape;96;p16" descr="thumb image" title="image tit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0500" y="1444648"/>
            <a:ext cx="1586427" cy="13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1082825" y="5217325"/>
            <a:ext cx="7383000" cy="13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400"/>
              <a:t>It helps us to consider alternative opinions, views, and arguments in more depth, whilst developing our own personal views or standpoint.</a:t>
            </a:r>
            <a:endParaRPr sz="2400">
              <a:solidFill>
                <a:srgbClr val="4E854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6" descr="File:Cultural diversity large.jpg - Wikimedia Commons"/>
          <p:cNvPicPr preferRelativeResize="0"/>
          <p:nvPr/>
        </p:nvPicPr>
        <p:blipFill rotWithShape="1">
          <a:blip r:embed="rId4">
            <a:alphaModFix/>
          </a:blip>
          <a:srcRect l="7978"/>
          <a:stretch/>
        </p:blipFill>
        <p:spPr>
          <a:xfrm>
            <a:off x="984400" y="3356050"/>
            <a:ext cx="1849316" cy="172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948950" y="336675"/>
            <a:ext cx="8088600" cy="4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What does</a:t>
            </a:r>
            <a:r>
              <a:rPr lang="en-GB" sz="72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7200" b="1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0" b="1" dirty="0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140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14000" b="1" dirty="0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140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14000" b="1" dirty="0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140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14000" b="1" dirty="0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140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14000" b="1" dirty="0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14000" b="1" dirty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14000" b="1" dirty="0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12000" b="1" dirty="0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sz="12000" b="1" dirty="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stand for</a:t>
            </a:r>
            <a:r>
              <a:rPr lang="en-GB" sz="6000" dirty="0">
                <a:solidFill>
                  <a:schemeClr val="accent1"/>
                </a:solidFill>
                <a:latin typeface="Arial Narrow" panose="020B0606020202030204" pitchFamily="34" charset="0"/>
                <a:ea typeface="Amatic SC"/>
                <a:cs typeface="Amatic SC"/>
                <a:sym typeface="Amatic SC"/>
              </a:rPr>
              <a:t>?</a:t>
            </a:r>
            <a:endParaRPr sz="6000" dirty="0">
              <a:latin typeface="Arial Narrow" panose="020B0606020202030204" pitchFamily="34" charset="0"/>
            </a:endParaRPr>
          </a:p>
        </p:txBody>
      </p:sp>
      <p:pic>
        <p:nvPicPr>
          <p:cNvPr id="104" name="Google Shape;104;p17" descr="slider, technology, design, we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3075" y="5027475"/>
            <a:ext cx="4880350" cy="16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1270825" y="1098825"/>
            <a:ext cx="4399800" cy="1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9600" b="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5000">
                <a:solidFill>
                  <a:srgbClr val="FF0000"/>
                </a:solidFill>
              </a:rPr>
              <a:t> = </a:t>
            </a:r>
            <a:r>
              <a:rPr lang="en-GB" sz="5600">
                <a:solidFill>
                  <a:srgbClr val="FF0000"/>
                </a:solidFill>
              </a:rPr>
              <a:t>Political</a:t>
            </a:r>
            <a:endParaRPr sz="5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1270825" y="2818450"/>
            <a:ext cx="77847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rgbClr val="FF0000"/>
                </a:solidFill>
              </a:rPr>
              <a:t>Think about…</a:t>
            </a:r>
            <a:endParaRPr sz="2400" b="1" i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</a:rPr>
              <a:t>What is the political </a:t>
            </a:r>
            <a:r>
              <a:rPr lang="en-GB" sz="2800" b="1" u="sng">
                <a:solidFill>
                  <a:srgbClr val="FF0000"/>
                </a:solidFill>
              </a:rPr>
              <a:t>impact</a:t>
            </a:r>
            <a:r>
              <a:rPr lang="en-GB" sz="2800">
                <a:solidFill>
                  <a:srgbClr val="FF0000"/>
                </a:solidFill>
              </a:rPr>
              <a:t> of the global issue?</a:t>
            </a: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0000"/>
                </a:solidFill>
              </a:rPr>
              <a:t>How is the </a:t>
            </a:r>
            <a:r>
              <a:rPr lang="en-GB" sz="2800" b="1" u="sng">
                <a:solidFill>
                  <a:srgbClr val="FF0000"/>
                </a:solidFill>
              </a:rPr>
              <a:t>government</a:t>
            </a:r>
            <a:r>
              <a:rPr lang="en-GB" sz="2800">
                <a:solidFill>
                  <a:srgbClr val="FF0000"/>
                </a:solidFill>
              </a:rPr>
              <a:t> affected by the problem?</a:t>
            </a: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5785700" y="88625"/>
            <a:ext cx="3269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...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 </a:t>
            </a:r>
            <a:endParaRPr sz="6000"/>
          </a:p>
        </p:txBody>
      </p:sp>
      <p:pic>
        <p:nvPicPr>
          <p:cNvPr id="112" name="Google Shape;112;p18" descr="Vote box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800" y="1782950"/>
            <a:ext cx="1646051" cy="164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1270825" y="1098825"/>
            <a:ext cx="4399800" cy="19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9600" b="0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lang="en-GB" sz="5000">
                <a:solidFill>
                  <a:srgbClr val="07C309"/>
                </a:solidFill>
              </a:rPr>
              <a:t> = </a:t>
            </a:r>
            <a:r>
              <a:rPr lang="en-GB" sz="5600">
                <a:solidFill>
                  <a:srgbClr val="07C309"/>
                </a:solidFill>
              </a:rPr>
              <a:t>Economical </a:t>
            </a:r>
            <a:endParaRPr sz="5600">
              <a:solidFill>
                <a:srgbClr val="07C30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270825" y="2818450"/>
            <a:ext cx="7784700" cy="3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400" b="1" i="1">
                <a:solidFill>
                  <a:srgbClr val="07C309"/>
                </a:solidFill>
              </a:rPr>
              <a:t>Think about…</a:t>
            </a:r>
            <a:endParaRPr sz="2400" b="1" i="1">
              <a:solidFill>
                <a:srgbClr val="07C30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9900"/>
                </a:solidFill>
              </a:rPr>
              <a:t>What is the </a:t>
            </a:r>
            <a:r>
              <a:rPr lang="en-GB" sz="2800" b="1" u="sng">
                <a:solidFill>
                  <a:srgbClr val="009900"/>
                </a:solidFill>
              </a:rPr>
              <a:t>financial</a:t>
            </a:r>
            <a:r>
              <a:rPr lang="en-GB" sz="2800">
                <a:solidFill>
                  <a:srgbClr val="009900"/>
                </a:solidFill>
              </a:rPr>
              <a:t> (money) impact of the global issue?</a:t>
            </a:r>
            <a:endParaRPr sz="2800">
              <a:solidFill>
                <a:srgbClr val="00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000">
              <a:solidFill>
                <a:srgbClr val="00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GB" sz="2800" b="1" u="sng">
                <a:solidFill>
                  <a:srgbClr val="009900"/>
                </a:solidFill>
              </a:rPr>
              <a:t>Who</a:t>
            </a:r>
            <a:r>
              <a:rPr lang="en-GB" sz="2800">
                <a:solidFill>
                  <a:srgbClr val="009900"/>
                </a:solidFill>
              </a:rPr>
              <a:t> is affected financially?</a:t>
            </a:r>
            <a:endParaRPr sz="2800">
              <a:solidFill>
                <a:srgbClr val="00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5785700" y="88625"/>
            <a:ext cx="3269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rgbClr val="FF0000"/>
                </a:solidFill>
                <a:highlight>
                  <a:srgbClr val="FFFFFF"/>
                </a:highlight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07C309"/>
                </a:solidFill>
                <a:latin typeface="Impact"/>
                <a:ea typeface="Impact"/>
                <a:cs typeface="Impact"/>
                <a:sym typeface="Impact"/>
              </a:rPr>
              <a:t>...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9900FF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07F09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GB" sz="6000" b="1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GB" sz="6000" b="1">
                <a:solidFill>
                  <a:srgbClr val="1155CC"/>
                </a:solidFill>
                <a:latin typeface="Impact"/>
                <a:ea typeface="Impact"/>
                <a:cs typeface="Impact"/>
                <a:sym typeface="Impact"/>
              </a:rPr>
              <a:t>E </a:t>
            </a:r>
            <a:endParaRPr sz="6000"/>
          </a:p>
        </p:txBody>
      </p:sp>
      <p:pic>
        <p:nvPicPr>
          <p:cNvPr id="120" name="Google Shape;120;p19" descr="Illustration of money tree growing on top of a stack of gold coins., HD wallpap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8875" y="1258325"/>
            <a:ext cx="1422325" cy="24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Custom 4">
      <a:dk1>
        <a:srgbClr val="FFFF00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FFFF00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A7CEF0229F854AAC662653D43993B6" ma:contentTypeVersion="12" ma:contentTypeDescription="Create a new document." ma:contentTypeScope="" ma:versionID="37a5a6812dcbc9538fb04be161ec48d0">
  <xsd:schema xmlns:xsd="http://www.w3.org/2001/XMLSchema" xmlns:xs="http://www.w3.org/2001/XMLSchema" xmlns:p="http://schemas.microsoft.com/office/2006/metadata/properties" xmlns:ns2="36f98b4f-ba65-4a7d-9a34-48b23de556cb" xmlns:ns3="ad4ae489-2c6d-4cda-ad23-10c9f5cd8e9a" targetNamespace="http://schemas.microsoft.com/office/2006/metadata/properties" ma:root="true" ma:fieldsID="194afe6d421c78eeb3d54be55a8bf805" ns2:_="" ns3:_="">
    <xsd:import namespace="36f98b4f-ba65-4a7d-9a34-48b23de556cb"/>
    <xsd:import namespace="ad4ae489-2c6d-4cda-ad23-10c9f5cd8e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98b4f-ba65-4a7d-9a34-48b23de556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ae489-2c6d-4cda-ad23-10c9f5cd8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B8575B-41D3-419E-98C1-7784A45E7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f98b4f-ba65-4a7d-9a34-48b23de556cb"/>
    <ds:schemaRef ds:uri="ad4ae489-2c6d-4cda-ad23-10c9f5cd8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FC1706-DB6B-4054-A64B-53FA5881B527}">
  <ds:schemaRefs>
    <ds:schemaRef ds:uri="http://purl.org/dc/dcmitype/"/>
    <ds:schemaRef ds:uri="http://schemas.microsoft.com/office/infopath/2007/PartnerControls"/>
    <ds:schemaRef ds:uri="36f98b4f-ba65-4a7d-9a34-48b23de556cb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ad4ae489-2c6d-4cda-ad23-10c9f5cd8e9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1BD437-927F-4C9E-9AF9-A7F096A538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633</Words>
  <Application>Microsoft Office PowerPoint</Application>
  <PresentationFormat>On-screen Show (4:3)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Amatic SC</vt:lpstr>
      <vt:lpstr>Source Code Pro</vt:lpstr>
      <vt:lpstr>Oswald</vt:lpstr>
      <vt:lpstr>Courgette</vt:lpstr>
      <vt:lpstr>Caveat</vt:lpstr>
      <vt:lpstr>Impact</vt:lpstr>
      <vt:lpstr>Arial</vt:lpstr>
      <vt:lpstr>Arial Narrow</vt:lpstr>
      <vt:lpstr>Beach Day</vt:lpstr>
      <vt:lpstr>Global Citizenship  Home Resource Pack</vt:lpstr>
      <vt:lpstr> Session 2b: ANALYSING SOURCES For PESTLE  </vt:lpstr>
      <vt:lpstr>Objectives</vt:lpstr>
      <vt:lpstr>skills</vt:lpstr>
      <vt:lpstr>Starter:PESTLE Vocabulary</vt:lpstr>
      <vt:lpstr>PowerPoint Presentation</vt:lpstr>
      <vt:lpstr>PowerPoint Presentation</vt:lpstr>
      <vt:lpstr>P = Political </vt:lpstr>
      <vt:lpstr>E = Economical  </vt:lpstr>
      <vt:lpstr>S = Social  </vt:lpstr>
      <vt:lpstr>T = Technological  </vt:lpstr>
      <vt:lpstr>L = Legal  </vt:lpstr>
      <vt:lpstr>E = Environmental   </vt:lpstr>
      <vt:lpstr>Skills Builder</vt:lpstr>
      <vt:lpstr>Task 1:PESTLE Source Analysis 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Citizenship  Home Resource Pack</dc:title>
  <cp:lastModifiedBy>Davies, Sara</cp:lastModifiedBy>
  <cp:revision>1</cp:revision>
  <dcterms:modified xsi:type="dcterms:W3CDTF">2020-09-11T11:47:15Z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0x01010076A7CEF0229F854AAC662653D43993B6</vt:lpwstr>
  </property>
</Properties>
</file>