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9144000" cy="6858000" type="screen4x3"/>
  <p:notesSz cx="6858000" cy="9144000"/>
  <p:embeddedFontLst>
    <p:embeddedFont>
      <p:font typeface="Amatic SC" pitchFamily="2" charset="0"/>
      <p:regular r:id="rId20"/>
      <p:bold r:id="rId21"/>
    </p:embeddedFont>
    <p:embeddedFont>
      <p:font typeface="Arial Narrow" panose="020B0606020202030204" pitchFamily="34" charset="0"/>
      <p:regular r:id="rId22"/>
      <p:bold r:id="rId23"/>
      <p:italic r:id="rId24"/>
      <p:boldItalic r:id="rId25"/>
    </p:embeddedFont>
    <p:embeddedFont>
      <p:font typeface="Caveat" panose="020B0604020202020204" charset="0"/>
      <p:regular r:id="rId26"/>
      <p:bold r:id="rId27"/>
    </p:embeddedFont>
    <p:embeddedFont>
      <p:font typeface="Impact" panose="020B0806030902050204" pitchFamily="34" charset="0"/>
      <p:regular r:id="rId28"/>
    </p:embeddedFont>
    <p:embeddedFont>
      <p:font typeface="Oswald" panose="020B0604020202020204" charset="0"/>
      <p:regular r:id="rId29"/>
      <p:bold r:id="rId30"/>
    </p:embeddedFont>
    <p:embeddedFont>
      <p:font typeface="Source Code Pro"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A32B8E-70C5-4DA4-BEB3-C9E65603C6EB}">
  <a:tblStyle styleId="{CDA32B8E-70C5-4DA4-BEB3-C9E65603C6E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855" y="3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es, Sara" userId="910d4293-2ac4-487e-af31-2ec4529aa2d3" providerId="ADAL" clId="{AC71FA98-C89B-4423-B4A8-97F03AEBC383}"/>
    <pc:docChg chg="undo redo modSld">
      <pc:chgData name="Davies, Sara" userId="910d4293-2ac4-487e-af31-2ec4529aa2d3" providerId="ADAL" clId="{AC71FA98-C89B-4423-B4A8-97F03AEBC383}" dt="2020-08-12T10:19:59.097" v="89" actId="20577"/>
      <pc:docMkLst>
        <pc:docMk/>
      </pc:docMkLst>
      <pc:sldChg chg="modSp">
        <pc:chgData name="Davies, Sara" userId="910d4293-2ac4-487e-af31-2ec4529aa2d3" providerId="ADAL" clId="{AC71FA98-C89B-4423-B4A8-97F03AEBC383}" dt="2020-08-12T10:19:59.097" v="89" actId="20577"/>
        <pc:sldMkLst>
          <pc:docMk/>
          <pc:sldMk cId="0" sldId="258"/>
        </pc:sldMkLst>
        <pc:spChg chg="mod">
          <ac:chgData name="Davies, Sara" userId="910d4293-2ac4-487e-af31-2ec4529aa2d3" providerId="ADAL" clId="{AC71FA98-C89B-4423-B4A8-97F03AEBC383}" dt="2020-08-12T10:19:59.097" v="89" actId="20577"/>
          <ac:spMkLst>
            <pc:docMk/>
            <pc:sldMk cId="0" sldId="258"/>
            <ac:spMk id="71" creationId="{00000000-0000-0000-0000-000000000000}"/>
          </ac:spMkLst>
        </pc:spChg>
      </pc:sldChg>
      <pc:sldChg chg="modSp">
        <pc:chgData name="Davies, Sara" userId="910d4293-2ac4-487e-af31-2ec4529aa2d3" providerId="ADAL" clId="{AC71FA98-C89B-4423-B4A8-97F03AEBC383}" dt="2020-08-10T11:05:28.186" v="73" actId="20577"/>
        <pc:sldMkLst>
          <pc:docMk/>
          <pc:sldMk cId="0" sldId="260"/>
        </pc:sldMkLst>
        <pc:spChg chg="mod">
          <ac:chgData name="Davies, Sara" userId="910d4293-2ac4-487e-af31-2ec4529aa2d3" providerId="ADAL" clId="{AC71FA98-C89B-4423-B4A8-97F03AEBC383}" dt="2020-08-10T11:05:28.186" v="73" actId="20577"/>
          <ac:spMkLst>
            <pc:docMk/>
            <pc:sldMk cId="0" sldId="260"/>
            <ac:spMk id="84" creationId="{00000000-0000-0000-0000-000000000000}"/>
          </ac:spMkLst>
        </pc:spChg>
      </pc:sldChg>
      <pc:sldChg chg="modSp">
        <pc:chgData name="Davies, Sara" userId="910d4293-2ac4-487e-af31-2ec4529aa2d3" providerId="ADAL" clId="{AC71FA98-C89B-4423-B4A8-97F03AEBC383}" dt="2020-08-10T10:13:56.571" v="0" actId="1076"/>
        <pc:sldMkLst>
          <pc:docMk/>
          <pc:sldMk cId="0" sldId="261"/>
        </pc:sldMkLst>
        <pc:picChg chg="mod">
          <ac:chgData name="Davies, Sara" userId="910d4293-2ac4-487e-af31-2ec4529aa2d3" providerId="ADAL" clId="{AC71FA98-C89B-4423-B4A8-97F03AEBC383}" dt="2020-08-10T10:13:56.571" v="0" actId="1076"/>
          <ac:picMkLst>
            <pc:docMk/>
            <pc:sldMk cId="0" sldId="261"/>
            <ac:picMk id="100" creationId="{00000000-0000-0000-0000-000000000000}"/>
          </ac:picMkLst>
        </pc:picChg>
      </pc:sldChg>
      <pc:sldChg chg="modSp">
        <pc:chgData name="Davies, Sara" userId="910d4293-2ac4-487e-af31-2ec4529aa2d3" providerId="ADAL" clId="{AC71FA98-C89B-4423-B4A8-97F03AEBC383}" dt="2020-08-10T11:05:42.365" v="75" actId="113"/>
        <pc:sldMkLst>
          <pc:docMk/>
          <pc:sldMk cId="0" sldId="262"/>
        </pc:sldMkLst>
        <pc:spChg chg="mod">
          <ac:chgData name="Davies, Sara" userId="910d4293-2ac4-487e-af31-2ec4529aa2d3" providerId="ADAL" clId="{AC71FA98-C89B-4423-B4A8-97F03AEBC383}" dt="2020-08-10T11:05:42.365" v="75" actId="113"/>
          <ac:spMkLst>
            <pc:docMk/>
            <pc:sldMk cId="0" sldId="262"/>
            <ac:spMk id="108" creationId="{00000000-0000-0000-0000-000000000000}"/>
          </ac:spMkLst>
        </pc:spChg>
      </pc:sldChg>
      <pc:sldChg chg="modSp">
        <pc:chgData name="Davies, Sara" userId="910d4293-2ac4-487e-af31-2ec4529aa2d3" providerId="ADAL" clId="{AC71FA98-C89B-4423-B4A8-97F03AEBC383}" dt="2020-08-10T11:05:50.321" v="77" actId="113"/>
        <pc:sldMkLst>
          <pc:docMk/>
          <pc:sldMk cId="0" sldId="263"/>
        </pc:sldMkLst>
        <pc:spChg chg="mod">
          <ac:chgData name="Davies, Sara" userId="910d4293-2ac4-487e-af31-2ec4529aa2d3" providerId="ADAL" clId="{AC71FA98-C89B-4423-B4A8-97F03AEBC383}" dt="2020-08-10T11:05:50.321" v="77" actId="113"/>
          <ac:spMkLst>
            <pc:docMk/>
            <pc:sldMk cId="0" sldId="263"/>
            <ac:spMk id="117" creationId="{00000000-0000-0000-0000-000000000000}"/>
          </ac:spMkLst>
        </pc:spChg>
      </pc:sldChg>
      <pc:sldChg chg="modSp">
        <pc:chgData name="Davies, Sara" userId="910d4293-2ac4-487e-af31-2ec4529aa2d3" providerId="ADAL" clId="{AC71FA98-C89B-4423-B4A8-97F03AEBC383}" dt="2020-08-10T11:06:01.378" v="79" actId="113"/>
        <pc:sldMkLst>
          <pc:docMk/>
          <pc:sldMk cId="0" sldId="264"/>
        </pc:sldMkLst>
        <pc:spChg chg="mod">
          <ac:chgData name="Davies, Sara" userId="910d4293-2ac4-487e-af31-2ec4529aa2d3" providerId="ADAL" clId="{AC71FA98-C89B-4423-B4A8-97F03AEBC383}" dt="2020-08-10T11:06:01.378" v="79" actId="113"/>
          <ac:spMkLst>
            <pc:docMk/>
            <pc:sldMk cId="0" sldId="264"/>
            <ac:spMk id="128" creationId="{00000000-0000-0000-0000-000000000000}"/>
          </ac:spMkLst>
        </pc:spChg>
      </pc:sldChg>
      <pc:sldChg chg="modSp">
        <pc:chgData name="Davies, Sara" userId="910d4293-2ac4-487e-af31-2ec4529aa2d3" providerId="ADAL" clId="{AC71FA98-C89B-4423-B4A8-97F03AEBC383}" dt="2020-08-10T10:19:04.101" v="70" actId="20577"/>
        <pc:sldMkLst>
          <pc:docMk/>
          <pc:sldMk cId="0" sldId="266"/>
        </pc:sldMkLst>
        <pc:spChg chg="mod">
          <ac:chgData name="Davies, Sara" userId="910d4293-2ac4-487e-af31-2ec4529aa2d3" providerId="ADAL" clId="{AC71FA98-C89B-4423-B4A8-97F03AEBC383}" dt="2020-08-10T10:18:50.040" v="63" actId="6549"/>
          <ac:spMkLst>
            <pc:docMk/>
            <pc:sldMk cId="0" sldId="266"/>
            <ac:spMk id="154" creationId="{00000000-0000-0000-0000-000000000000}"/>
          </ac:spMkLst>
        </pc:spChg>
        <pc:spChg chg="mod">
          <ac:chgData name="Davies, Sara" userId="910d4293-2ac4-487e-af31-2ec4529aa2d3" providerId="ADAL" clId="{AC71FA98-C89B-4423-B4A8-97F03AEBC383}" dt="2020-08-10T10:19:04.101" v="70" actId="20577"/>
          <ac:spMkLst>
            <pc:docMk/>
            <pc:sldMk cId="0" sldId="266"/>
            <ac:spMk id="155" creationId="{00000000-0000-0000-0000-000000000000}"/>
          </ac:spMkLst>
        </pc:spChg>
      </pc:sldChg>
      <pc:sldChg chg="modSp">
        <pc:chgData name="Davies, Sara" userId="910d4293-2ac4-487e-af31-2ec4529aa2d3" providerId="ADAL" clId="{AC71FA98-C89B-4423-B4A8-97F03AEBC383}" dt="2020-08-10T11:06:24.149" v="81" actId="113"/>
        <pc:sldMkLst>
          <pc:docMk/>
          <pc:sldMk cId="0" sldId="268"/>
        </pc:sldMkLst>
        <pc:spChg chg="mod">
          <ac:chgData name="Davies, Sara" userId="910d4293-2ac4-487e-af31-2ec4529aa2d3" providerId="ADAL" clId="{AC71FA98-C89B-4423-B4A8-97F03AEBC383}" dt="2020-08-10T11:06:24.149" v="81" actId="113"/>
          <ac:spMkLst>
            <pc:docMk/>
            <pc:sldMk cId="0" sldId="268"/>
            <ac:spMk id="178" creationId="{00000000-0000-0000-0000-000000000000}"/>
          </ac:spMkLst>
        </pc:spChg>
      </pc:sldChg>
    </pc:docChg>
  </pc:docChgLst>
  <pc:docChgLst>
    <pc:chgData name="Davies, Sara" userId="910d4293-2ac4-487e-af31-2ec4529aa2d3" providerId="ADAL" clId="{E6F0F25D-542C-4A10-A288-57E5DA8B2940}"/>
    <pc:docChg chg="modSld">
      <pc:chgData name="Davies, Sara" userId="910d4293-2ac4-487e-af31-2ec4529aa2d3" providerId="ADAL" clId="{E6F0F25D-542C-4A10-A288-57E5DA8B2940}" dt="2020-09-11T11:50:08.804" v="34" actId="1076"/>
      <pc:docMkLst>
        <pc:docMk/>
      </pc:docMkLst>
      <pc:sldChg chg="modSp">
        <pc:chgData name="Davies, Sara" userId="910d4293-2ac4-487e-af31-2ec4529aa2d3" providerId="ADAL" clId="{E6F0F25D-542C-4A10-A288-57E5DA8B2940}" dt="2020-09-11T11:50:08.804" v="34" actId="1076"/>
        <pc:sldMkLst>
          <pc:docMk/>
          <pc:sldMk cId="0" sldId="261"/>
        </pc:sldMkLst>
        <pc:spChg chg="mod">
          <ac:chgData name="Davies, Sara" userId="910d4293-2ac4-487e-af31-2ec4529aa2d3" providerId="ADAL" clId="{E6F0F25D-542C-4A10-A288-57E5DA8B2940}" dt="2020-09-11T11:50:01.017" v="30" actId="20577"/>
          <ac:spMkLst>
            <pc:docMk/>
            <pc:sldMk cId="0" sldId="261"/>
            <ac:spMk id="98" creationId="{00000000-0000-0000-0000-000000000000}"/>
          </ac:spMkLst>
        </pc:spChg>
        <pc:picChg chg="mod">
          <ac:chgData name="Davies, Sara" userId="910d4293-2ac4-487e-af31-2ec4529aa2d3" providerId="ADAL" clId="{E6F0F25D-542C-4A10-A288-57E5DA8B2940}" dt="2020-09-11T11:49:48.849" v="16" actId="1076"/>
          <ac:picMkLst>
            <pc:docMk/>
            <pc:sldMk cId="0" sldId="261"/>
            <ac:picMk id="100" creationId="{00000000-0000-0000-0000-000000000000}"/>
          </ac:picMkLst>
        </pc:picChg>
        <pc:picChg chg="mod">
          <ac:chgData name="Davies, Sara" userId="910d4293-2ac4-487e-af31-2ec4529aa2d3" providerId="ADAL" clId="{E6F0F25D-542C-4A10-A288-57E5DA8B2940}" dt="2020-09-11T11:50:08.804" v="34" actId="1076"/>
          <ac:picMkLst>
            <pc:docMk/>
            <pc:sldMk cId="0" sldId="261"/>
            <ac:picMk id="101" creationId="{00000000-0000-0000-0000-000000000000}"/>
          </ac:picMkLst>
        </pc:picChg>
        <pc:picChg chg="mod">
          <ac:chgData name="Davies, Sara" userId="910d4293-2ac4-487e-af31-2ec4529aa2d3" providerId="ADAL" clId="{E6F0F25D-542C-4A10-A288-57E5DA8B2940}" dt="2020-09-11T11:50:06.650" v="33" actId="1076"/>
          <ac:picMkLst>
            <pc:docMk/>
            <pc:sldMk cId="0" sldId="261"/>
            <ac:picMk id="102" creationId="{00000000-0000-0000-0000-000000000000}"/>
          </ac:picMkLst>
        </pc:picChg>
        <pc:picChg chg="mod">
          <ac:chgData name="Davies, Sara" userId="910d4293-2ac4-487e-af31-2ec4529aa2d3" providerId="ADAL" clId="{E6F0F25D-542C-4A10-A288-57E5DA8B2940}" dt="2020-09-11T11:50:05.333" v="32" actId="1076"/>
          <ac:picMkLst>
            <pc:docMk/>
            <pc:sldMk cId="0" sldId="261"/>
            <ac:picMk id="10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e1936be80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e1936be8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6c424f4b7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6c424f4b7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6c424f4b7_0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86c424f4b7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efb51e0c2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8efb51e0c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 name="Google Shape;6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 name="Google Shape;7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e1936be80_0_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8e1936be80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86c424f4b7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86c424f4b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e1936be80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8e1936be8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6c424f4b7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6c424f4b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6c424f4b7_0_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6c424f4b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0"/>
        <p:cNvGrpSpPr/>
        <p:nvPr/>
      </p:nvGrpSpPr>
      <p:grpSpPr>
        <a:xfrm>
          <a:off x="0" y="0"/>
          <a:ext cx="0" cy="0"/>
          <a:chOff x="0" y="0"/>
          <a:chExt cx="0" cy="0"/>
        </a:xfrm>
      </p:grpSpPr>
      <p:sp>
        <p:nvSpPr>
          <p:cNvPr id="11" name="Google Shape;11;p2"/>
          <p:cNvSpPr/>
          <p:nvPr/>
        </p:nvSpPr>
        <p:spPr>
          <a:xfrm>
            <a:off x="0" y="0"/>
            <a:ext cx="9144000" cy="4572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txBox="1">
            <a:spLocks noGrp="1"/>
          </p:cNvSpPr>
          <p:nvPr>
            <p:ph type="ctrTitle"/>
          </p:nvPr>
        </p:nvSpPr>
        <p:spPr>
          <a:xfrm>
            <a:off x="311700" y="522867"/>
            <a:ext cx="8520600" cy="3587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a:p>
        </p:txBody>
      </p:sp>
      <p:sp>
        <p:nvSpPr>
          <p:cNvPr id="13" name="Google Shape;13;p2"/>
          <p:cNvSpPr txBox="1">
            <a:spLocks noGrp="1"/>
          </p:cNvSpPr>
          <p:nvPr>
            <p:ph type="subTitle" idx="1"/>
          </p:nvPr>
        </p:nvSpPr>
        <p:spPr>
          <a:xfrm>
            <a:off x="311700" y="5187200"/>
            <a:ext cx="8520600" cy="941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4" name="Google Shape;14;p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1009402" y="412467"/>
            <a:ext cx="7833097" cy="997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4500"/>
              <a:buNone/>
              <a:defRPr sz="4500"/>
            </a:lvl2pPr>
            <a:lvl3pPr lvl="2" algn="l">
              <a:lnSpc>
                <a:spcPct val="100000"/>
              </a:lnSpc>
              <a:spcBef>
                <a:spcPts val="0"/>
              </a:spcBef>
              <a:spcAft>
                <a:spcPts val="0"/>
              </a:spcAft>
              <a:buSzPts val="4500"/>
              <a:buNone/>
              <a:defRPr sz="4500"/>
            </a:lvl3pPr>
            <a:lvl4pPr lvl="3" algn="l">
              <a:lnSpc>
                <a:spcPct val="100000"/>
              </a:lnSpc>
              <a:spcBef>
                <a:spcPts val="0"/>
              </a:spcBef>
              <a:spcAft>
                <a:spcPts val="0"/>
              </a:spcAft>
              <a:buSzPts val="4500"/>
              <a:buNone/>
              <a:defRPr sz="4500"/>
            </a:lvl4pPr>
            <a:lvl5pPr lvl="4" algn="l">
              <a:lnSpc>
                <a:spcPct val="100000"/>
              </a:lnSpc>
              <a:spcBef>
                <a:spcPts val="0"/>
              </a:spcBef>
              <a:spcAft>
                <a:spcPts val="0"/>
              </a:spcAft>
              <a:buSzPts val="4500"/>
              <a:buNone/>
              <a:defRPr sz="4500"/>
            </a:lvl5pPr>
            <a:lvl6pPr lvl="5" algn="l">
              <a:lnSpc>
                <a:spcPct val="100000"/>
              </a:lnSpc>
              <a:spcBef>
                <a:spcPts val="0"/>
              </a:spcBef>
              <a:spcAft>
                <a:spcPts val="0"/>
              </a:spcAft>
              <a:buSzPts val="4500"/>
              <a:buNone/>
              <a:defRPr sz="4500"/>
            </a:lvl6pPr>
            <a:lvl7pPr lvl="6" algn="l">
              <a:lnSpc>
                <a:spcPct val="100000"/>
              </a:lnSpc>
              <a:spcBef>
                <a:spcPts val="0"/>
              </a:spcBef>
              <a:spcAft>
                <a:spcPts val="0"/>
              </a:spcAft>
              <a:buSzPts val="4500"/>
              <a:buNone/>
              <a:defRPr sz="4500"/>
            </a:lvl7pPr>
            <a:lvl8pPr lvl="7" algn="l">
              <a:lnSpc>
                <a:spcPct val="100000"/>
              </a:lnSpc>
              <a:spcBef>
                <a:spcPts val="0"/>
              </a:spcBef>
              <a:spcAft>
                <a:spcPts val="0"/>
              </a:spcAft>
              <a:buSzPts val="4500"/>
              <a:buNone/>
              <a:defRPr sz="4500"/>
            </a:lvl8pPr>
            <a:lvl9pPr lvl="8" algn="l">
              <a:lnSpc>
                <a:spcPct val="100000"/>
              </a:lnSpc>
              <a:spcBef>
                <a:spcPts val="0"/>
              </a:spcBef>
              <a:spcAft>
                <a:spcPts val="0"/>
              </a:spcAft>
              <a:buSzPts val="4500"/>
              <a:buNone/>
              <a:defRPr sz="4500"/>
            </a:lvl9pPr>
          </a:lstStyle>
          <a:p>
            <a:endParaRPr/>
          </a:p>
        </p:txBody>
      </p:sp>
      <p:sp>
        <p:nvSpPr>
          <p:cNvPr id="17" name="Google Shape;17;p3"/>
          <p:cNvSpPr txBox="1">
            <a:spLocks noGrp="1"/>
          </p:cNvSpPr>
          <p:nvPr>
            <p:ph type="body" idx="1"/>
          </p:nvPr>
        </p:nvSpPr>
        <p:spPr>
          <a:xfrm>
            <a:off x="1068778" y="1638233"/>
            <a:ext cx="7763521" cy="4453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0000"/>
              </a:buClr>
              <a:buSzPts val="1800"/>
              <a:buFont typeface="Source Code Pro"/>
              <a:buChar char="●"/>
              <a:defRPr sz="1800">
                <a:solidFill>
                  <a:srgbClr val="000000"/>
                </a:solidFill>
                <a:latin typeface="Source Code Pro"/>
                <a:ea typeface="Source Code Pro"/>
                <a:cs typeface="Source Code Pro"/>
                <a:sym typeface="Source Code Pro"/>
              </a:defRPr>
            </a:lvl1pPr>
            <a:lvl2pPr marL="914400" lvl="1" indent="-317500" algn="l">
              <a:lnSpc>
                <a:spcPct val="115000"/>
              </a:lnSpc>
              <a:spcBef>
                <a:spcPts val="1600"/>
              </a:spcBef>
              <a:spcAft>
                <a:spcPts val="0"/>
              </a:spcAft>
              <a:buClr>
                <a:srgbClr val="000000"/>
              </a:buClr>
              <a:buSzPts val="1400"/>
              <a:buFont typeface="Source Code Pro"/>
              <a:buChar char="○"/>
              <a:defRPr>
                <a:solidFill>
                  <a:srgbClr val="000000"/>
                </a:solidFill>
                <a:latin typeface="Source Code Pro"/>
                <a:ea typeface="Source Code Pro"/>
                <a:cs typeface="Source Code Pro"/>
                <a:sym typeface="Source Code Pro"/>
              </a:defRPr>
            </a:lvl2pPr>
            <a:lvl3pPr marL="1371600" lvl="2" indent="-317500" algn="l">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gn="l">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gn="l">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gn="l">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gn="l">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gn="l">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gn="l">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pic>
        <p:nvPicPr>
          <p:cNvPr id="18" name="Google Shape;18;p3"/>
          <p:cNvPicPr preferRelativeResize="0"/>
          <p:nvPr/>
        </p:nvPicPr>
        <p:blipFill rotWithShape="1">
          <a:blip r:embed="rId2">
            <a:alphaModFix/>
          </a:blip>
          <a:srcRect/>
          <a:stretch/>
        </p:blipFill>
        <p:spPr>
          <a:xfrm>
            <a:off x="-45937" y="87775"/>
            <a:ext cx="997500" cy="929717"/>
          </a:xfrm>
          <a:prstGeom prst="rect">
            <a:avLst/>
          </a:prstGeom>
          <a:noFill/>
          <a:ln>
            <a:noFill/>
          </a:ln>
        </p:spPr>
      </p:pic>
      <p:pic>
        <p:nvPicPr>
          <p:cNvPr id="19" name="Google Shape;19;p3"/>
          <p:cNvPicPr preferRelativeResize="0"/>
          <p:nvPr/>
        </p:nvPicPr>
        <p:blipFill rotWithShape="1">
          <a:blip r:embed="rId3">
            <a:alphaModFix/>
          </a:blip>
          <a:srcRect/>
          <a:stretch/>
        </p:blipFill>
        <p:spPr>
          <a:xfrm>
            <a:off x="0" y="6096475"/>
            <a:ext cx="905625" cy="767000"/>
          </a:xfrm>
          <a:prstGeom prst="rect">
            <a:avLst/>
          </a:prstGeom>
          <a:noFill/>
          <a:ln>
            <a:noFill/>
          </a:ln>
        </p:spPr>
      </p:pic>
      <p:sp>
        <p:nvSpPr>
          <p:cNvPr id="20" name="Google Shape;20;p3"/>
          <p:cNvSpPr txBox="1"/>
          <p:nvPr/>
        </p:nvSpPr>
        <p:spPr>
          <a:xfrm rot="-5400000">
            <a:off x="-1407450" y="2930250"/>
            <a:ext cx="3812400" cy="99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latin typeface="Amatic SC"/>
                <a:ea typeface="Amatic SC"/>
                <a:cs typeface="Amatic SC"/>
                <a:sym typeface="Amatic SC"/>
              </a:rPr>
              <a:t>Global Home Resource Pack</a:t>
            </a:r>
            <a:endParaRPr sz="3600" b="0" i="0" u="none" strike="noStrike" cap="none">
              <a:solidFill>
                <a:srgbClr val="000000"/>
              </a:solidFill>
              <a:latin typeface="Amatic SC"/>
              <a:ea typeface="Amatic SC"/>
              <a:cs typeface="Amatic SC"/>
              <a:sym typeface="Amatic SC"/>
            </a:endParaRPr>
          </a:p>
        </p:txBody>
      </p:sp>
      <p:pic>
        <p:nvPicPr>
          <p:cNvPr id="21" name="Google Shape;21;p3"/>
          <p:cNvPicPr preferRelativeResize="0"/>
          <p:nvPr/>
        </p:nvPicPr>
        <p:blipFill rotWithShape="1">
          <a:blip r:embed="rId4">
            <a:alphaModFix/>
          </a:blip>
          <a:srcRect/>
          <a:stretch/>
        </p:blipFill>
        <p:spPr>
          <a:xfrm>
            <a:off x="8200732" y="6022525"/>
            <a:ext cx="780844" cy="7670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1068778" y="390467"/>
            <a:ext cx="7763521" cy="1068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26" name="Google Shape;26;p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7" name="Google Shape;27;p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8" name="Google Shape;28;p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sz="1000" b="0" i="0" u="none" strike="noStrike" cap="none">
                <a:solidFill>
                  <a:schemeClr val="accent1"/>
                </a:solidFill>
                <a:latin typeface="Source Code Pro"/>
                <a:ea typeface="Source Code Pro"/>
                <a:cs typeface="Source Code Pro"/>
                <a:sym typeface="Source Code Pro"/>
              </a:defRPr>
            </a:lvl1pPr>
            <a:lvl2pPr marL="0" lvl="1" indent="0" algn="r">
              <a:lnSpc>
                <a:spcPct val="100000"/>
              </a:lnSpc>
              <a:spcBef>
                <a:spcPts val="0"/>
              </a:spcBef>
              <a:spcAft>
                <a:spcPts val="0"/>
              </a:spcAft>
              <a:buSzPts val="1000"/>
              <a:buNone/>
              <a:defRPr sz="1000" b="0" i="0" u="none" strike="noStrike" cap="none">
                <a:solidFill>
                  <a:schemeClr val="accent1"/>
                </a:solidFill>
                <a:latin typeface="Source Code Pro"/>
                <a:ea typeface="Source Code Pro"/>
                <a:cs typeface="Source Code Pro"/>
                <a:sym typeface="Source Code Pro"/>
              </a:defRPr>
            </a:lvl2pPr>
            <a:lvl3pPr marL="0" lvl="2" indent="0" algn="r">
              <a:lnSpc>
                <a:spcPct val="100000"/>
              </a:lnSpc>
              <a:spcBef>
                <a:spcPts val="0"/>
              </a:spcBef>
              <a:spcAft>
                <a:spcPts val="0"/>
              </a:spcAft>
              <a:buSzPts val="1000"/>
              <a:buNone/>
              <a:defRPr sz="1000" b="0" i="0" u="none" strike="noStrike" cap="none">
                <a:solidFill>
                  <a:schemeClr val="accent1"/>
                </a:solidFill>
                <a:latin typeface="Source Code Pro"/>
                <a:ea typeface="Source Code Pro"/>
                <a:cs typeface="Source Code Pro"/>
                <a:sym typeface="Source Code Pro"/>
              </a:defRPr>
            </a:lvl3pPr>
            <a:lvl4pPr marL="0" lvl="3" indent="0" algn="r">
              <a:lnSpc>
                <a:spcPct val="100000"/>
              </a:lnSpc>
              <a:spcBef>
                <a:spcPts val="0"/>
              </a:spcBef>
              <a:spcAft>
                <a:spcPts val="0"/>
              </a:spcAft>
              <a:buSzPts val="1000"/>
              <a:buNone/>
              <a:defRPr sz="1000" b="0" i="0" u="none" strike="noStrike" cap="none">
                <a:solidFill>
                  <a:schemeClr val="accent1"/>
                </a:solidFill>
                <a:latin typeface="Source Code Pro"/>
                <a:ea typeface="Source Code Pro"/>
                <a:cs typeface="Source Code Pro"/>
                <a:sym typeface="Source Code Pro"/>
              </a:defRPr>
            </a:lvl4pPr>
            <a:lvl5pPr marL="0" lvl="4" indent="0" algn="r">
              <a:lnSpc>
                <a:spcPct val="100000"/>
              </a:lnSpc>
              <a:spcBef>
                <a:spcPts val="0"/>
              </a:spcBef>
              <a:spcAft>
                <a:spcPts val="0"/>
              </a:spcAft>
              <a:buSzPts val="1000"/>
              <a:buNone/>
              <a:defRPr sz="1000" b="0" i="0" u="none" strike="noStrike" cap="none">
                <a:solidFill>
                  <a:schemeClr val="accent1"/>
                </a:solidFill>
                <a:latin typeface="Source Code Pro"/>
                <a:ea typeface="Source Code Pro"/>
                <a:cs typeface="Source Code Pro"/>
                <a:sym typeface="Source Code Pro"/>
              </a:defRPr>
            </a:lvl5pPr>
            <a:lvl6pPr marL="0" lvl="5" indent="0" algn="r">
              <a:lnSpc>
                <a:spcPct val="100000"/>
              </a:lnSpc>
              <a:spcBef>
                <a:spcPts val="0"/>
              </a:spcBef>
              <a:spcAft>
                <a:spcPts val="0"/>
              </a:spcAft>
              <a:buSzPts val="1000"/>
              <a:buNone/>
              <a:defRPr sz="1000" b="0" i="0" u="none" strike="noStrike" cap="none">
                <a:solidFill>
                  <a:schemeClr val="accent1"/>
                </a:solidFill>
                <a:latin typeface="Source Code Pro"/>
                <a:ea typeface="Source Code Pro"/>
                <a:cs typeface="Source Code Pro"/>
                <a:sym typeface="Source Code Pro"/>
              </a:defRPr>
            </a:lvl6pPr>
            <a:lvl7pPr marL="0" lvl="6" indent="0" algn="r">
              <a:lnSpc>
                <a:spcPct val="100000"/>
              </a:lnSpc>
              <a:spcBef>
                <a:spcPts val="0"/>
              </a:spcBef>
              <a:spcAft>
                <a:spcPts val="0"/>
              </a:spcAft>
              <a:buSzPts val="1000"/>
              <a:buNone/>
              <a:defRPr sz="1000" b="0" i="0" u="none" strike="noStrike" cap="none">
                <a:solidFill>
                  <a:schemeClr val="accent1"/>
                </a:solidFill>
                <a:latin typeface="Source Code Pro"/>
                <a:ea typeface="Source Code Pro"/>
                <a:cs typeface="Source Code Pro"/>
                <a:sym typeface="Source Code Pro"/>
              </a:defRPr>
            </a:lvl7pPr>
            <a:lvl8pPr marL="0" lvl="7" indent="0" algn="r">
              <a:lnSpc>
                <a:spcPct val="100000"/>
              </a:lnSpc>
              <a:spcBef>
                <a:spcPts val="0"/>
              </a:spcBef>
              <a:spcAft>
                <a:spcPts val="0"/>
              </a:spcAft>
              <a:buSzPts val="1000"/>
              <a:buNone/>
              <a:defRPr sz="1000" b="0" i="0" u="none" strike="noStrike" cap="none">
                <a:solidFill>
                  <a:schemeClr val="accent1"/>
                </a:solidFill>
                <a:latin typeface="Source Code Pro"/>
                <a:ea typeface="Source Code Pro"/>
                <a:cs typeface="Source Code Pro"/>
                <a:sym typeface="Source Code Pro"/>
              </a:defRPr>
            </a:lvl8pPr>
            <a:lvl9pPr marL="0" lvl="8" indent="0" algn="r">
              <a:lnSpc>
                <a:spcPct val="100000"/>
              </a:lnSpc>
              <a:spcBef>
                <a:spcPts val="0"/>
              </a:spcBef>
              <a:spcAft>
                <a:spcPts val="0"/>
              </a:spcAft>
              <a:buSzPts val="1000"/>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3000">
                <a:highlight>
                  <a:schemeClr val="dk1"/>
                </a:highlight>
              </a:defRPr>
            </a:lvl1pPr>
            <a:lvl2pPr lvl="1" algn="l">
              <a:lnSpc>
                <a:spcPct val="100000"/>
              </a:lnSpc>
              <a:spcBef>
                <a:spcPts val="0"/>
              </a:spcBef>
              <a:spcAft>
                <a:spcPts val="0"/>
              </a:spcAft>
              <a:buSzPts val="3000"/>
              <a:buNone/>
              <a:defRPr sz="3000">
                <a:highlight>
                  <a:schemeClr val="dk1"/>
                </a:highlight>
              </a:defRPr>
            </a:lvl2pPr>
            <a:lvl3pPr lvl="2" algn="l">
              <a:lnSpc>
                <a:spcPct val="100000"/>
              </a:lnSpc>
              <a:spcBef>
                <a:spcPts val="0"/>
              </a:spcBef>
              <a:spcAft>
                <a:spcPts val="0"/>
              </a:spcAft>
              <a:buSzPts val="3000"/>
              <a:buNone/>
              <a:defRPr sz="3000">
                <a:highlight>
                  <a:schemeClr val="dk1"/>
                </a:highlight>
              </a:defRPr>
            </a:lvl3pPr>
            <a:lvl4pPr lvl="3" algn="l">
              <a:lnSpc>
                <a:spcPct val="100000"/>
              </a:lnSpc>
              <a:spcBef>
                <a:spcPts val="0"/>
              </a:spcBef>
              <a:spcAft>
                <a:spcPts val="0"/>
              </a:spcAft>
              <a:buSzPts val="3000"/>
              <a:buNone/>
              <a:defRPr sz="3000">
                <a:highlight>
                  <a:schemeClr val="dk1"/>
                </a:highlight>
              </a:defRPr>
            </a:lvl4pPr>
            <a:lvl5pPr lvl="4" algn="l">
              <a:lnSpc>
                <a:spcPct val="100000"/>
              </a:lnSpc>
              <a:spcBef>
                <a:spcPts val="0"/>
              </a:spcBef>
              <a:spcAft>
                <a:spcPts val="0"/>
              </a:spcAft>
              <a:buSzPts val="3000"/>
              <a:buNone/>
              <a:defRPr sz="3000">
                <a:highlight>
                  <a:schemeClr val="dk1"/>
                </a:highlight>
              </a:defRPr>
            </a:lvl5pPr>
            <a:lvl6pPr lvl="5" algn="l">
              <a:lnSpc>
                <a:spcPct val="100000"/>
              </a:lnSpc>
              <a:spcBef>
                <a:spcPts val="0"/>
              </a:spcBef>
              <a:spcAft>
                <a:spcPts val="0"/>
              </a:spcAft>
              <a:buSzPts val="3000"/>
              <a:buNone/>
              <a:defRPr sz="3000">
                <a:highlight>
                  <a:schemeClr val="dk1"/>
                </a:highlight>
              </a:defRPr>
            </a:lvl6pPr>
            <a:lvl7pPr lvl="6" algn="l">
              <a:lnSpc>
                <a:spcPct val="100000"/>
              </a:lnSpc>
              <a:spcBef>
                <a:spcPts val="0"/>
              </a:spcBef>
              <a:spcAft>
                <a:spcPts val="0"/>
              </a:spcAft>
              <a:buSzPts val="3000"/>
              <a:buNone/>
              <a:defRPr sz="3000">
                <a:highlight>
                  <a:schemeClr val="dk1"/>
                </a:highlight>
              </a:defRPr>
            </a:lvl7pPr>
            <a:lvl8pPr lvl="7" algn="l">
              <a:lnSpc>
                <a:spcPct val="100000"/>
              </a:lnSpc>
              <a:spcBef>
                <a:spcPts val="0"/>
              </a:spcBef>
              <a:spcAft>
                <a:spcPts val="0"/>
              </a:spcAft>
              <a:buSzPts val="3000"/>
              <a:buNone/>
              <a:defRPr sz="3000">
                <a:highlight>
                  <a:schemeClr val="dk1"/>
                </a:highlight>
              </a:defRPr>
            </a:lvl8pPr>
            <a:lvl9pPr lvl="8" algn="l">
              <a:lnSpc>
                <a:spcPct val="100000"/>
              </a:lnSpc>
              <a:spcBef>
                <a:spcPts val="0"/>
              </a:spcBef>
              <a:spcAft>
                <a:spcPts val="0"/>
              </a:spcAft>
              <a:buSzPts val="3000"/>
              <a:buNone/>
              <a:defRPr sz="3000">
                <a:highlight>
                  <a:schemeClr val="dk1"/>
                </a:highlight>
              </a:defRPr>
            </a:lvl9pPr>
          </a:lstStyle>
          <a:p>
            <a:endParaRPr/>
          </a:p>
        </p:txBody>
      </p:sp>
      <p:sp>
        <p:nvSpPr>
          <p:cNvPr id="31" name="Google Shape;31;p6"/>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2" name="Google Shape;32;p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490250" y="701800"/>
            <a:ext cx="5618700" cy="5454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35" name="Google Shape;35;p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8"/>
          <p:cNvSpPr/>
          <p:nvPr/>
        </p:nvSpPr>
        <p:spPr>
          <a:xfrm>
            <a:off x="4572000" y="-33"/>
            <a:ext cx="4572000" cy="6858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8" name="Google Shape;38;p8"/>
          <p:cNvCxnSpPr/>
          <p:nvPr/>
        </p:nvCxnSpPr>
        <p:spPr>
          <a:xfrm>
            <a:off x="5029675" y="59940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8"/>
          <p:cNvSpPr txBox="1">
            <a:spLocks noGrp="1"/>
          </p:cNvSpPr>
          <p:nvPr>
            <p:ph type="title"/>
          </p:nvPr>
        </p:nvSpPr>
        <p:spPr>
          <a:xfrm>
            <a:off x="265500" y="1441867"/>
            <a:ext cx="4045200" cy="2280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40" name="Google Shape;40;p8"/>
          <p:cNvSpPr txBox="1">
            <a:spLocks noGrp="1"/>
          </p:cNvSpPr>
          <p:nvPr>
            <p:ph type="subTitle" idx="1"/>
          </p:nvPr>
        </p:nvSpPr>
        <p:spPr>
          <a:xfrm>
            <a:off x="265500" y="3793630"/>
            <a:ext cx="4045200" cy="179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8"/>
          <p:cNvSpPr txBox="1">
            <a:spLocks noGrp="1"/>
          </p:cNvSpPr>
          <p:nvPr>
            <p:ph type="body" idx="2"/>
          </p:nvPr>
        </p:nvSpPr>
        <p:spPr>
          <a:xfrm>
            <a:off x="4939500" y="965600"/>
            <a:ext cx="3837000" cy="49269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accent1"/>
              </a:buClr>
              <a:buSzPts val="1800"/>
              <a:buChar char="●"/>
              <a:defRPr>
                <a:solidFill>
                  <a:schemeClr val="accent1"/>
                </a:solidFill>
                <a:highlight>
                  <a:schemeClr val="lt1"/>
                </a:highlight>
              </a:defRPr>
            </a:lvl1pPr>
            <a:lvl2pPr marL="914400" lvl="1"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2pPr>
            <a:lvl3pPr marL="1371600" lvl="2"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3pPr>
            <a:lvl4pPr marL="1828800" lvl="3"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4pPr>
            <a:lvl5pPr marL="2286000" lvl="4"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5pPr>
            <a:lvl6pPr marL="2743200" lvl="5"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6pPr>
            <a:lvl7pPr marL="3200400" lvl="6"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7pPr>
            <a:lvl8pPr marL="3657600" lvl="7"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8pPr>
            <a:lvl9pPr marL="4114800" lvl="8" indent="-317500" algn="l">
              <a:lnSpc>
                <a:spcPct val="115000"/>
              </a:lnSpc>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9"/>
          <p:cNvSpPr txBox="1">
            <a:spLocks noGrp="1"/>
          </p:cNvSpPr>
          <p:nvPr>
            <p:ph type="body" idx="1"/>
          </p:nvPr>
        </p:nvSpPr>
        <p:spPr>
          <a:xfrm>
            <a:off x="319500" y="5640767"/>
            <a:ext cx="5998800" cy="7983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0"/>
          <p:cNvSpPr txBox="1">
            <a:spLocks noGrp="1"/>
          </p:cNvSpPr>
          <p:nvPr>
            <p:ph type="title" hasCustomPrompt="1"/>
          </p:nvPr>
        </p:nvSpPr>
        <p:spPr>
          <a:xfrm>
            <a:off x="311700" y="1653700"/>
            <a:ext cx="8520600" cy="2642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2000"/>
              <a:buNone/>
              <a:defRPr sz="12000">
                <a:solidFill>
                  <a:schemeClr val="lt1"/>
                </a:solidFill>
                <a:highlight>
                  <a:schemeClr val="accent1"/>
                </a:highlight>
              </a:defRPr>
            </a:lvl1pPr>
            <a:lvl2pPr lvl="1" algn="ctr">
              <a:lnSpc>
                <a:spcPct val="100000"/>
              </a:lnSpc>
              <a:spcBef>
                <a:spcPts val="0"/>
              </a:spcBef>
              <a:spcAft>
                <a:spcPts val="0"/>
              </a:spcAft>
              <a:buClr>
                <a:schemeClr val="lt1"/>
              </a:buClr>
              <a:buSzPts val="12000"/>
              <a:buNone/>
              <a:defRPr sz="12000">
                <a:solidFill>
                  <a:schemeClr val="lt1"/>
                </a:solidFill>
                <a:highlight>
                  <a:schemeClr val="accent1"/>
                </a:highlight>
              </a:defRPr>
            </a:lvl2pPr>
            <a:lvl3pPr lvl="2" algn="ctr">
              <a:lnSpc>
                <a:spcPct val="100000"/>
              </a:lnSpc>
              <a:spcBef>
                <a:spcPts val="0"/>
              </a:spcBef>
              <a:spcAft>
                <a:spcPts val="0"/>
              </a:spcAft>
              <a:buClr>
                <a:schemeClr val="lt1"/>
              </a:buClr>
              <a:buSzPts val="12000"/>
              <a:buNone/>
              <a:defRPr sz="12000">
                <a:solidFill>
                  <a:schemeClr val="lt1"/>
                </a:solidFill>
                <a:highlight>
                  <a:schemeClr val="accent1"/>
                </a:highlight>
              </a:defRPr>
            </a:lvl3pPr>
            <a:lvl4pPr lvl="3" algn="ctr">
              <a:lnSpc>
                <a:spcPct val="100000"/>
              </a:lnSpc>
              <a:spcBef>
                <a:spcPts val="0"/>
              </a:spcBef>
              <a:spcAft>
                <a:spcPts val="0"/>
              </a:spcAft>
              <a:buClr>
                <a:schemeClr val="lt1"/>
              </a:buClr>
              <a:buSzPts val="12000"/>
              <a:buNone/>
              <a:defRPr sz="12000">
                <a:solidFill>
                  <a:schemeClr val="lt1"/>
                </a:solidFill>
                <a:highlight>
                  <a:schemeClr val="accent1"/>
                </a:highlight>
              </a:defRPr>
            </a:lvl4pPr>
            <a:lvl5pPr lvl="4" algn="ctr">
              <a:lnSpc>
                <a:spcPct val="100000"/>
              </a:lnSpc>
              <a:spcBef>
                <a:spcPts val="0"/>
              </a:spcBef>
              <a:spcAft>
                <a:spcPts val="0"/>
              </a:spcAft>
              <a:buClr>
                <a:schemeClr val="lt1"/>
              </a:buClr>
              <a:buSzPts val="12000"/>
              <a:buNone/>
              <a:defRPr sz="12000">
                <a:solidFill>
                  <a:schemeClr val="lt1"/>
                </a:solidFill>
                <a:highlight>
                  <a:schemeClr val="accent1"/>
                </a:highlight>
              </a:defRPr>
            </a:lvl5pPr>
            <a:lvl6pPr lvl="5" algn="ctr">
              <a:lnSpc>
                <a:spcPct val="100000"/>
              </a:lnSpc>
              <a:spcBef>
                <a:spcPts val="0"/>
              </a:spcBef>
              <a:spcAft>
                <a:spcPts val="0"/>
              </a:spcAft>
              <a:buClr>
                <a:schemeClr val="lt1"/>
              </a:buClr>
              <a:buSzPts val="12000"/>
              <a:buNone/>
              <a:defRPr sz="12000">
                <a:solidFill>
                  <a:schemeClr val="lt1"/>
                </a:solidFill>
                <a:highlight>
                  <a:schemeClr val="accent1"/>
                </a:highlight>
              </a:defRPr>
            </a:lvl6pPr>
            <a:lvl7pPr lvl="6" algn="ctr">
              <a:lnSpc>
                <a:spcPct val="100000"/>
              </a:lnSpc>
              <a:spcBef>
                <a:spcPts val="0"/>
              </a:spcBef>
              <a:spcAft>
                <a:spcPts val="0"/>
              </a:spcAft>
              <a:buClr>
                <a:schemeClr val="lt1"/>
              </a:buClr>
              <a:buSzPts val="12000"/>
              <a:buNone/>
              <a:defRPr sz="12000">
                <a:solidFill>
                  <a:schemeClr val="lt1"/>
                </a:solidFill>
                <a:highlight>
                  <a:schemeClr val="accent1"/>
                </a:highlight>
              </a:defRPr>
            </a:lvl7pPr>
            <a:lvl8pPr lvl="7" algn="ctr">
              <a:lnSpc>
                <a:spcPct val="100000"/>
              </a:lnSpc>
              <a:spcBef>
                <a:spcPts val="0"/>
              </a:spcBef>
              <a:spcAft>
                <a:spcPts val="0"/>
              </a:spcAft>
              <a:buClr>
                <a:schemeClr val="lt1"/>
              </a:buClr>
              <a:buSzPts val="12000"/>
              <a:buNone/>
              <a:defRPr sz="12000">
                <a:solidFill>
                  <a:schemeClr val="lt1"/>
                </a:solidFill>
                <a:highlight>
                  <a:schemeClr val="accent1"/>
                </a:highlight>
              </a:defRPr>
            </a:lvl8pPr>
            <a:lvl9pPr lvl="8" algn="ctr">
              <a:lnSpc>
                <a:spcPct val="100000"/>
              </a:lnSpc>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0"/>
          <p:cNvSpPr txBox="1">
            <a:spLocks noGrp="1"/>
          </p:cNvSpPr>
          <p:nvPr>
            <p:ph type="body" idx="1"/>
          </p:nvPr>
        </p:nvSpPr>
        <p:spPr>
          <a:xfrm>
            <a:off x="311700" y="4406167"/>
            <a:ext cx="8520600" cy="17343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lnSpc>
                <a:spcPct val="115000"/>
              </a:lnSpc>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8778" y="390467"/>
            <a:ext cx="7763521" cy="10680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1pPr>
            <a:lvl2pPr marR="0" lvl="1"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2pPr>
            <a:lvl3pPr marR="0" lvl="2"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3pPr>
            <a:lvl4pPr marR="0" lvl="3"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4pPr>
            <a:lvl5pPr marR="0" lvl="4"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5pPr>
            <a:lvl6pPr marR="0" lvl="5"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6pPr>
            <a:lvl7pPr marR="0" lvl="6"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7pPr>
            <a:lvl8pPr marR="0" lvl="7"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8pPr>
            <a:lvl9pPr marR="0" lvl="8"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068778" y="1638233"/>
            <a:ext cx="7763521" cy="4453500"/>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15000"/>
              </a:lnSpc>
              <a:spcBef>
                <a:spcPts val="0"/>
              </a:spcBef>
              <a:spcAft>
                <a:spcPts val="0"/>
              </a:spcAft>
              <a:buClr>
                <a:schemeClr val="dk2"/>
              </a:buClr>
              <a:buSzPts val="2600"/>
              <a:buFont typeface="Arial"/>
              <a:buChar char="●"/>
              <a:defRPr sz="2600" b="0" i="0" u="none" strike="noStrike" cap="none">
                <a:solidFill>
                  <a:schemeClr val="dk2"/>
                </a:solidFill>
                <a:latin typeface="Arial"/>
                <a:ea typeface="Arial"/>
                <a:cs typeface="Arial"/>
                <a:sym typeface="Arial"/>
              </a:defRPr>
            </a:lvl1pPr>
            <a:lvl2pPr marL="914400" marR="0" lvl="1" indent="-381000" algn="l" rtl="0">
              <a:lnSpc>
                <a:spcPct val="115000"/>
              </a:lnSpc>
              <a:spcBef>
                <a:spcPts val="160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
        <p:nvSpPr>
          <p:cNvPr id="9" name="Google Shape;9;p1"/>
          <p:cNvSpPr/>
          <p:nvPr/>
        </p:nvSpPr>
        <p:spPr>
          <a:xfrm>
            <a:off x="0" y="0"/>
            <a:ext cx="890700" cy="6951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microsoft.com.org/" TargetMode="External"/><Relationship Id="rId7" Type="http://schemas.openxmlformats.org/officeDocument/2006/relationships/hyperlink" Target="https://www.usg.edu/galileo/skills/unit07/internet07_08.p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bham.ac.uk/" TargetMode="External"/><Relationship Id="rId5" Type="http://schemas.openxmlformats.org/officeDocument/2006/relationships/hyperlink" Target="http://www.flintshire.gov.uk/" TargetMode="External"/><Relationship Id="rId4" Type="http://schemas.openxmlformats.org/officeDocument/2006/relationships/hyperlink" Target="http://www.oxfam.org.co.uk/"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1"/>
          <p:cNvSpPr txBox="1">
            <a:spLocks noGrp="1"/>
          </p:cNvSpPr>
          <p:nvPr>
            <p:ph type="ctrTitle"/>
          </p:nvPr>
        </p:nvSpPr>
        <p:spPr>
          <a:xfrm>
            <a:off x="494913" y="1029505"/>
            <a:ext cx="8520600" cy="249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0"/>
              <a:buNone/>
            </a:pPr>
            <a:r>
              <a:rPr lang="en-GB"/>
              <a:t>Global Citizenship </a:t>
            </a:r>
            <a:br>
              <a:rPr lang="en-GB"/>
            </a:br>
            <a:r>
              <a:rPr lang="en-GB"/>
              <a:t>Home Resource Pack</a:t>
            </a:r>
            <a:endParaRPr/>
          </a:p>
        </p:txBody>
      </p:sp>
      <p:pic>
        <p:nvPicPr>
          <p:cNvPr id="55" name="Google Shape;55;p11"/>
          <p:cNvPicPr preferRelativeResize="0"/>
          <p:nvPr/>
        </p:nvPicPr>
        <p:blipFill rotWithShape="1">
          <a:blip r:embed="rId3">
            <a:alphaModFix/>
          </a:blip>
          <a:srcRect/>
          <a:stretch/>
        </p:blipFill>
        <p:spPr>
          <a:xfrm>
            <a:off x="86648" y="95250"/>
            <a:ext cx="1420927" cy="1432775"/>
          </a:xfrm>
          <a:prstGeom prst="rect">
            <a:avLst/>
          </a:prstGeom>
          <a:noFill/>
          <a:ln>
            <a:noFill/>
          </a:ln>
        </p:spPr>
      </p:pic>
      <p:pic>
        <p:nvPicPr>
          <p:cNvPr id="56" name="Google Shape;56;p11"/>
          <p:cNvPicPr preferRelativeResize="0"/>
          <p:nvPr/>
        </p:nvPicPr>
        <p:blipFill rotWithShape="1">
          <a:blip r:embed="rId4">
            <a:alphaModFix/>
          </a:blip>
          <a:srcRect/>
          <a:stretch/>
        </p:blipFill>
        <p:spPr>
          <a:xfrm>
            <a:off x="7594601" y="95249"/>
            <a:ext cx="1420926" cy="1242275"/>
          </a:xfrm>
          <a:prstGeom prst="rect">
            <a:avLst/>
          </a:prstGeom>
          <a:noFill/>
          <a:ln>
            <a:noFill/>
          </a:ln>
        </p:spPr>
      </p:pic>
      <p:pic>
        <p:nvPicPr>
          <p:cNvPr id="57" name="Google Shape;57;p11"/>
          <p:cNvPicPr preferRelativeResize="0"/>
          <p:nvPr/>
        </p:nvPicPr>
        <p:blipFill rotWithShape="1">
          <a:blip r:embed="rId5">
            <a:alphaModFix/>
          </a:blip>
          <a:srcRect/>
          <a:stretch/>
        </p:blipFill>
        <p:spPr>
          <a:xfrm>
            <a:off x="3185813" y="3526705"/>
            <a:ext cx="3138800" cy="3083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p:nvPr/>
        </p:nvSpPr>
        <p:spPr>
          <a:xfrm>
            <a:off x="923700" y="125200"/>
            <a:ext cx="8220300" cy="100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6000" b="1">
                <a:latin typeface="Amatic SC"/>
                <a:ea typeface="Amatic SC"/>
                <a:cs typeface="Amatic SC"/>
                <a:sym typeface="Amatic SC"/>
              </a:rPr>
              <a:t>Techniques for Evaluating Sources </a:t>
            </a:r>
            <a:endParaRPr sz="6000"/>
          </a:p>
        </p:txBody>
      </p:sp>
      <p:sp>
        <p:nvSpPr>
          <p:cNvPr id="135" name="Google Shape;135;p20"/>
          <p:cNvSpPr txBox="1"/>
          <p:nvPr/>
        </p:nvSpPr>
        <p:spPr>
          <a:xfrm>
            <a:off x="1049675" y="1287625"/>
            <a:ext cx="7781700" cy="93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t>There are a number of techniques you can use to help you evaluate sources of information.  </a:t>
            </a: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p:txBody>
      </p:sp>
      <p:sp>
        <p:nvSpPr>
          <p:cNvPr id="136" name="Google Shape;136;p20"/>
          <p:cNvSpPr/>
          <p:nvPr/>
        </p:nvSpPr>
        <p:spPr>
          <a:xfrm>
            <a:off x="2071425" y="4856575"/>
            <a:ext cx="881700" cy="741900"/>
          </a:xfrm>
          <a:prstGeom prst="rect">
            <a:avLst/>
          </a:prstGeom>
          <a:solidFill>
            <a:schemeClr val="lt2"/>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500" b="1">
                <a:solidFill>
                  <a:srgbClr val="0000FF"/>
                </a:solidFill>
                <a:latin typeface="Impact"/>
                <a:ea typeface="Impact"/>
                <a:cs typeface="Impact"/>
                <a:sym typeface="Impact"/>
              </a:rPr>
              <a:t>C</a:t>
            </a:r>
            <a:endParaRPr sz="3500" b="1">
              <a:solidFill>
                <a:srgbClr val="0000FF"/>
              </a:solidFill>
              <a:latin typeface="Impact"/>
              <a:ea typeface="Impact"/>
              <a:cs typeface="Impact"/>
              <a:sym typeface="Impact"/>
            </a:endParaRPr>
          </a:p>
        </p:txBody>
      </p:sp>
      <p:sp>
        <p:nvSpPr>
          <p:cNvPr id="137" name="Google Shape;137;p20"/>
          <p:cNvSpPr/>
          <p:nvPr/>
        </p:nvSpPr>
        <p:spPr>
          <a:xfrm>
            <a:off x="3049600" y="4856575"/>
            <a:ext cx="881700" cy="741900"/>
          </a:xfrm>
          <a:prstGeom prst="rect">
            <a:avLst/>
          </a:prstGeom>
          <a:solidFill>
            <a:schemeClr val="lt2"/>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500" b="1">
                <a:solidFill>
                  <a:srgbClr val="0000FF"/>
                </a:solidFill>
                <a:latin typeface="Impact"/>
                <a:ea typeface="Impact"/>
                <a:cs typeface="Impact"/>
                <a:sym typeface="Impact"/>
              </a:rPr>
              <a:t>R</a:t>
            </a:r>
            <a:endParaRPr sz="3500" b="1">
              <a:solidFill>
                <a:srgbClr val="0000FF"/>
              </a:solidFill>
              <a:latin typeface="Impact"/>
              <a:ea typeface="Impact"/>
              <a:cs typeface="Impact"/>
              <a:sym typeface="Impact"/>
            </a:endParaRPr>
          </a:p>
        </p:txBody>
      </p:sp>
      <p:sp>
        <p:nvSpPr>
          <p:cNvPr id="138" name="Google Shape;138;p20"/>
          <p:cNvSpPr/>
          <p:nvPr/>
        </p:nvSpPr>
        <p:spPr>
          <a:xfrm>
            <a:off x="4027775" y="4856575"/>
            <a:ext cx="881700" cy="741900"/>
          </a:xfrm>
          <a:prstGeom prst="rect">
            <a:avLst/>
          </a:prstGeom>
          <a:solidFill>
            <a:schemeClr val="lt2"/>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500" b="1">
                <a:solidFill>
                  <a:srgbClr val="0000FF"/>
                </a:solidFill>
                <a:latin typeface="Impact"/>
                <a:ea typeface="Impact"/>
                <a:cs typeface="Impact"/>
                <a:sym typeface="Impact"/>
              </a:rPr>
              <a:t>A</a:t>
            </a:r>
            <a:endParaRPr sz="3500" b="1">
              <a:solidFill>
                <a:srgbClr val="0000FF"/>
              </a:solidFill>
              <a:latin typeface="Impact"/>
              <a:ea typeface="Impact"/>
              <a:cs typeface="Impact"/>
              <a:sym typeface="Impact"/>
            </a:endParaRPr>
          </a:p>
        </p:txBody>
      </p:sp>
      <p:sp>
        <p:nvSpPr>
          <p:cNvPr id="139" name="Google Shape;139;p20"/>
          <p:cNvSpPr/>
          <p:nvPr/>
        </p:nvSpPr>
        <p:spPr>
          <a:xfrm>
            <a:off x="5005950" y="4856575"/>
            <a:ext cx="881700" cy="741900"/>
          </a:xfrm>
          <a:prstGeom prst="rect">
            <a:avLst/>
          </a:prstGeom>
          <a:solidFill>
            <a:schemeClr val="lt2"/>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500" b="1">
                <a:solidFill>
                  <a:srgbClr val="0000FF"/>
                </a:solidFill>
                <a:latin typeface="Impact"/>
                <a:ea typeface="Impact"/>
                <a:cs typeface="Impact"/>
                <a:sym typeface="Impact"/>
              </a:rPr>
              <a:t>A</a:t>
            </a:r>
            <a:endParaRPr sz="3500" b="1">
              <a:solidFill>
                <a:srgbClr val="0000FF"/>
              </a:solidFill>
              <a:latin typeface="Impact"/>
              <a:ea typeface="Impact"/>
              <a:cs typeface="Impact"/>
              <a:sym typeface="Impact"/>
            </a:endParaRPr>
          </a:p>
        </p:txBody>
      </p:sp>
      <p:sp>
        <p:nvSpPr>
          <p:cNvPr id="140" name="Google Shape;140;p20"/>
          <p:cNvSpPr/>
          <p:nvPr/>
        </p:nvSpPr>
        <p:spPr>
          <a:xfrm>
            <a:off x="5984125" y="4856575"/>
            <a:ext cx="881700" cy="741900"/>
          </a:xfrm>
          <a:prstGeom prst="rect">
            <a:avLst/>
          </a:prstGeom>
          <a:solidFill>
            <a:schemeClr val="lt2"/>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500" b="1">
                <a:solidFill>
                  <a:srgbClr val="0000FF"/>
                </a:solidFill>
                <a:latin typeface="Impact"/>
                <a:ea typeface="Impact"/>
                <a:cs typeface="Impact"/>
                <a:sym typeface="Impact"/>
              </a:rPr>
              <a:t>P</a:t>
            </a:r>
            <a:endParaRPr sz="3500" b="1">
              <a:solidFill>
                <a:srgbClr val="0000FF"/>
              </a:solidFill>
              <a:latin typeface="Impact"/>
              <a:ea typeface="Impact"/>
              <a:cs typeface="Impact"/>
              <a:sym typeface="Impact"/>
            </a:endParaRPr>
          </a:p>
        </p:txBody>
      </p:sp>
      <p:sp>
        <p:nvSpPr>
          <p:cNvPr id="141" name="Google Shape;141;p20"/>
          <p:cNvSpPr/>
          <p:nvPr/>
        </p:nvSpPr>
        <p:spPr>
          <a:xfrm>
            <a:off x="2048000" y="5836300"/>
            <a:ext cx="1119600" cy="741900"/>
          </a:xfrm>
          <a:prstGeom prst="homePlate">
            <a:avLst>
              <a:gd name="adj" fmla="val 50000"/>
            </a:avLst>
          </a:prstGeom>
          <a:solidFill>
            <a:srgbClr val="FFF2CC"/>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200" b="1">
                <a:solidFill>
                  <a:srgbClr val="FF0000"/>
                </a:solidFill>
                <a:latin typeface="Oswald"/>
                <a:ea typeface="Oswald"/>
                <a:cs typeface="Oswald"/>
                <a:sym typeface="Oswald"/>
              </a:rPr>
              <a:t>R</a:t>
            </a:r>
            <a:endParaRPr sz="3200" b="1">
              <a:solidFill>
                <a:srgbClr val="FF0000"/>
              </a:solidFill>
              <a:latin typeface="Oswald"/>
              <a:ea typeface="Oswald"/>
              <a:cs typeface="Oswald"/>
              <a:sym typeface="Oswald"/>
            </a:endParaRPr>
          </a:p>
        </p:txBody>
      </p:sp>
      <p:sp>
        <p:nvSpPr>
          <p:cNvPr id="142" name="Google Shape;142;p20"/>
          <p:cNvSpPr/>
          <p:nvPr/>
        </p:nvSpPr>
        <p:spPr>
          <a:xfrm>
            <a:off x="3261925" y="5836300"/>
            <a:ext cx="1119600" cy="741900"/>
          </a:xfrm>
          <a:prstGeom prst="homePlate">
            <a:avLst>
              <a:gd name="adj" fmla="val 50000"/>
            </a:avLst>
          </a:prstGeom>
          <a:solidFill>
            <a:srgbClr val="FFF2CC"/>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200" b="1">
                <a:solidFill>
                  <a:srgbClr val="FF0000"/>
                </a:solidFill>
                <a:latin typeface="Oswald"/>
                <a:ea typeface="Oswald"/>
                <a:cs typeface="Oswald"/>
                <a:sym typeface="Oswald"/>
              </a:rPr>
              <a:t>U</a:t>
            </a:r>
            <a:endParaRPr sz="3200" b="1">
              <a:solidFill>
                <a:srgbClr val="FF0000"/>
              </a:solidFill>
              <a:latin typeface="Oswald"/>
              <a:ea typeface="Oswald"/>
              <a:cs typeface="Oswald"/>
              <a:sym typeface="Oswald"/>
            </a:endParaRPr>
          </a:p>
        </p:txBody>
      </p:sp>
      <p:sp>
        <p:nvSpPr>
          <p:cNvPr id="143" name="Google Shape;143;p20"/>
          <p:cNvSpPr/>
          <p:nvPr/>
        </p:nvSpPr>
        <p:spPr>
          <a:xfrm>
            <a:off x="4523925" y="5836300"/>
            <a:ext cx="1119600" cy="741900"/>
          </a:xfrm>
          <a:prstGeom prst="homePlate">
            <a:avLst>
              <a:gd name="adj" fmla="val 50000"/>
            </a:avLst>
          </a:prstGeom>
          <a:solidFill>
            <a:srgbClr val="FFF2CC"/>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200" b="1">
                <a:solidFill>
                  <a:srgbClr val="FF0000"/>
                </a:solidFill>
                <a:latin typeface="Oswald"/>
                <a:ea typeface="Oswald"/>
                <a:cs typeface="Oswald"/>
                <a:sym typeface="Oswald"/>
              </a:rPr>
              <a:t>R</a:t>
            </a:r>
            <a:endParaRPr sz="3200" b="1">
              <a:solidFill>
                <a:srgbClr val="FF0000"/>
              </a:solidFill>
              <a:latin typeface="Oswald"/>
              <a:ea typeface="Oswald"/>
              <a:cs typeface="Oswald"/>
              <a:sym typeface="Oswald"/>
            </a:endParaRPr>
          </a:p>
        </p:txBody>
      </p:sp>
      <p:sp>
        <p:nvSpPr>
          <p:cNvPr id="144" name="Google Shape;144;p20"/>
          <p:cNvSpPr/>
          <p:nvPr/>
        </p:nvSpPr>
        <p:spPr>
          <a:xfrm>
            <a:off x="5785925" y="5836300"/>
            <a:ext cx="1119600" cy="741900"/>
          </a:xfrm>
          <a:prstGeom prst="homePlate">
            <a:avLst>
              <a:gd name="adj" fmla="val 50000"/>
            </a:avLst>
          </a:prstGeom>
          <a:solidFill>
            <a:srgbClr val="FFF2CC"/>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200" b="1">
                <a:solidFill>
                  <a:srgbClr val="FF0000"/>
                </a:solidFill>
                <a:latin typeface="Oswald"/>
                <a:ea typeface="Oswald"/>
                <a:cs typeface="Oswald"/>
                <a:sym typeface="Oswald"/>
              </a:rPr>
              <a:t>U</a:t>
            </a:r>
            <a:endParaRPr sz="3200" b="1">
              <a:solidFill>
                <a:srgbClr val="FF0000"/>
              </a:solidFill>
              <a:latin typeface="Oswald"/>
              <a:ea typeface="Oswald"/>
              <a:cs typeface="Oswald"/>
              <a:sym typeface="Oswald"/>
            </a:endParaRPr>
          </a:p>
        </p:txBody>
      </p:sp>
      <p:sp>
        <p:nvSpPr>
          <p:cNvPr id="145" name="Google Shape;145;p20"/>
          <p:cNvSpPr txBox="1"/>
          <p:nvPr/>
        </p:nvSpPr>
        <p:spPr>
          <a:xfrm>
            <a:off x="1190625" y="5383375"/>
            <a:ext cx="666900" cy="62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u="sng"/>
              <a:t>OR</a:t>
            </a:r>
            <a:endParaRPr sz="2400" u="sng"/>
          </a:p>
        </p:txBody>
      </p:sp>
      <p:pic>
        <p:nvPicPr>
          <p:cNvPr id="146" name="Google Shape;146;p20" descr="Checklist Clipart clipart - Checklist, Yellow, Text, transparent ..."/>
          <p:cNvPicPr preferRelativeResize="0"/>
          <p:nvPr/>
        </p:nvPicPr>
        <p:blipFill>
          <a:blip r:embed="rId3">
            <a:alphaModFix/>
          </a:blip>
          <a:stretch>
            <a:fillRect/>
          </a:stretch>
        </p:blipFill>
        <p:spPr>
          <a:xfrm rot="305817">
            <a:off x="7040075" y="2381050"/>
            <a:ext cx="1926524" cy="1859374"/>
          </a:xfrm>
          <a:prstGeom prst="rect">
            <a:avLst/>
          </a:prstGeom>
          <a:noFill/>
          <a:ln>
            <a:noFill/>
          </a:ln>
        </p:spPr>
      </p:pic>
      <p:sp>
        <p:nvSpPr>
          <p:cNvPr id="147" name="Google Shape;147;p20"/>
          <p:cNvSpPr txBox="1"/>
          <p:nvPr/>
        </p:nvSpPr>
        <p:spPr>
          <a:xfrm>
            <a:off x="1049675" y="2305050"/>
            <a:ext cx="5990400" cy="245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t>Using </a:t>
            </a:r>
            <a:r>
              <a:rPr lang="en-GB" sz="3200" b="1">
                <a:latin typeface="Amatic SC"/>
                <a:ea typeface="Amatic SC"/>
                <a:cs typeface="Amatic SC"/>
                <a:sym typeface="Amatic SC"/>
              </a:rPr>
              <a:t>acronyms </a:t>
            </a:r>
            <a:r>
              <a:rPr lang="en-GB" sz="2400"/>
              <a:t>can help you to ask the right questions about what has been said, why it was said and how far can we trust what it tells us about the global issue.</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GB" sz="2400"/>
              <a:t>Two acronyms you could use are...</a:t>
            </a:r>
            <a:endParaRPr sz="2400"/>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1"/>
          <p:cNvSpPr txBox="1"/>
          <p:nvPr/>
        </p:nvSpPr>
        <p:spPr>
          <a:xfrm>
            <a:off x="1567550" y="293800"/>
            <a:ext cx="7362000" cy="909900"/>
          </a:xfrm>
          <a:prstGeom prst="rect">
            <a:avLst/>
          </a:prstGeom>
          <a:noFill/>
          <a:ln w="1905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lnSpc>
                <a:spcPct val="115000"/>
              </a:lnSpc>
              <a:spcBef>
                <a:spcPts val="0"/>
              </a:spcBef>
              <a:spcAft>
                <a:spcPts val="800"/>
              </a:spcAft>
              <a:buNone/>
            </a:pPr>
            <a:r>
              <a:rPr lang="en-GB" sz="1600" b="1" dirty="0">
                <a:highlight>
                  <a:srgbClr val="FFFFFF"/>
                </a:highlight>
              </a:rPr>
              <a:t>When was the information published or posted? Has it  been revised or updated? </a:t>
            </a:r>
            <a:r>
              <a:rPr lang="en-GB" sz="1600" b="1" dirty="0"/>
              <a:t>Is the information current or </a:t>
            </a:r>
            <a:r>
              <a:rPr lang="en-GB" sz="1600" b="1" dirty="0" err="1"/>
              <a:t>out-of</a:t>
            </a:r>
            <a:r>
              <a:rPr lang="en-GB" sz="1600" b="1" dirty="0"/>
              <a:t> date for your topic?</a:t>
            </a:r>
            <a:endParaRPr sz="1600" b="1" dirty="0"/>
          </a:p>
        </p:txBody>
      </p:sp>
      <p:sp>
        <p:nvSpPr>
          <p:cNvPr id="153" name="Google Shape;153;p21"/>
          <p:cNvSpPr/>
          <p:nvPr/>
        </p:nvSpPr>
        <p:spPr>
          <a:xfrm>
            <a:off x="1065200" y="181850"/>
            <a:ext cx="881700" cy="1132500"/>
          </a:xfrm>
          <a:prstGeom prst="rect">
            <a:avLst/>
          </a:prstGeom>
          <a:solidFill>
            <a:schemeClr val="lt2"/>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500" b="1">
                <a:solidFill>
                  <a:srgbClr val="0000FF"/>
                </a:solidFill>
                <a:latin typeface="Impact"/>
                <a:ea typeface="Impact"/>
                <a:cs typeface="Impact"/>
                <a:sym typeface="Impact"/>
              </a:rPr>
              <a:t>C</a:t>
            </a:r>
            <a:endParaRPr sz="3500" b="1">
              <a:solidFill>
                <a:srgbClr val="0000FF"/>
              </a:solidFill>
              <a:latin typeface="Impact"/>
              <a:ea typeface="Impact"/>
              <a:cs typeface="Impact"/>
              <a:sym typeface="Impact"/>
            </a:endParaRPr>
          </a:p>
          <a:p>
            <a:pPr marL="0" lvl="0" indent="0" algn="ctr" rtl="0">
              <a:spcBef>
                <a:spcPts val="0"/>
              </a:spcBef>
              <a:spcAft>
                <a:spcPts val="0"/>
              </a:spcAft>
              <a:buNone/>
            </a:pPr>
            <a:r>
              <a:rPr lang="en-GB" sz="1200">
                <a:solidFill>
                  <a:srgbClr val="0000FF"/>
                </a:solidFill>
                <a:latin typeface="Impact"/>
                <a:ea typeface="Impact"/>
                <a:cs typeface="Impact"/>
                <a:sym typeface="Impact"/>
              </a:rPr>
              <a:t>Currency</a:t>
            </a:r>
            <a:endParaRPr sz="1200">
              <a:solidFill>
                <a:srgbClr val="0000FF"/>
              </a:solidFill>
              <a:latin typeface="Impact"/>
              <a:ea typeface="Impact"/>
              <a:cs typeface="Impact"/>
              <a:sym typeface="Impact"/>
            </a:endParaRPr>
          </a:p>
        </p:txBody>
      </p:sp>
      <p:sp>
        <p:nvSpPr>
          <p:cNvPr id="154" name="Google Shape;154;p21"/>
          <p:cNvSpPr txBox="1"/>
          <p:nvPr/>
        </p:nvSpPr>
        <p:spPr>
          <a:xfrm>
            <a:off x="1619026" y="1524125"/>
            <a:ext cx="7310524" cy="909900"/>
          </a:xfrm>
          <a:prstGeom prst="rect">
            <a:avLst/>
          </a:prstGeom>
          <a:noFill/>
          <a:ln w="1905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457200" lvl="0" rtl="0">
              <a:lnSpc>
                <a:spcPct val="114000"/>
              </a:lnSpc>
              <a:spcBef>
                <a:spcPts val="0"/>
              </a:spcBef>
              <a:spcAft>
                <a:spcPts val="800"/>
              </a:spcAft>
              <a:buNone/>
            </a:pPr>
            <a:r>
              <a:rPr lang="en-GB" sz="1600" b="1" dirty="0">
                <a:highlight>
                  <a:srgbClr val="FFFFFF"/>
                </a:highlight>
              </a:rPr>
              <a:t>Does the information relate to your topic or answer your        question? Who is the intended audience?</a:t>
            </a:r>
            <a:endParaRPr sz="1600" b="1" dirty="0">
              <a:highlight>
                <a:srgbClr val="FFFFFF"/>
              </a:highlight>
            </a:endParaRPr>
          </a:p>
          <a:p>
            <a:pPr marL="457200" lvl="0" indent="0" algn="l" rtl="0">
              <a:lnSpc>
                <a:spcPct val="115000"/>
              </a:lnSpc>
              <a:spcBef>
                <a:spcPts val="800"/>
              </a:spcBef>
              <a:spcAft>
                <a:spcPts val="800"/>
              </a:spcAft>
              <a:buNone/>
            </a:pPr>
            <a:endParaRPr sz="2100" dirty="0"/>
          </a:p>
        </p:txBody>
      </p:sp>
      <p:sp>
        <p:nvSpPr>
          <p:cNvPr id="155" name="Google Shape;155;p21"/>
          <p:cNvSpPr txBox="1"/>
          <p:nvPr/>
        </p:nvSpPr>
        <p:spPr>
          <a:xfrm>
            <a:off x="1567550" y="2754963"/>
            <a:ext cx="7362000" cy="909900"/>
          </a:xfrm>
          <a:prstGeom prst="rect">
            <a:avLst/>
          </a:prstGeom>
          <a:noFill/>
          <a:ln w="1905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177800" lvl="0" indent="-228600" algn="l" rtl="0">
              <a:lnSpc>
                <a:spcPct val="100000"/>
              </a:lnSpc>
              <a:spcBef>
                <a:spcPts val="0"/>
              </a:spcBef>
              <a:spcAft>
                <a:spcPts val="0"/>
              </a:spcAft>
              <a:buNone/>
            </a:pPr>
            <a:r>
              <a:rPr lang="en-GB" sz="1000">
                <a:solidFill>
                  <a:srgbClr val="333333"/>
                </a:solidFill>
                <a:highlight>
                  <a:srgbClr val="FFFFFF"/>
                </a:highlight>
              </a:rPr>
              <a:t>·             </a:t>
            </a:r>
            <a:r>
              <a:rPr lang="en-GB" sz="1600" b="1">
                <a:highlight>
                  <a:srgbClr val="FFFFFF"/>
                </a:highlight>
              </a:rPr>
              <a:t>Who </a:t>
            </a:r>
            <a:r>
              <a:rPr lang="en-GB" sz="1600" b="1" dirty="0">
                <a:highlight>
                  <a:srgbClr val="FFFFFF"/>
                </a:highlight>
              </a:rPr>
              <a:t>is the author/publisher? </a:t>
            </a:r>
            <a:r>
              <a:rPr lang="en-GB" sz="1600" b="1" dirty="0"/>
              <a:t>Are the author's credentials given?</a:t>
            </a:r>
            <a:endParaRPr sz="1600" b="1" dirty="0"/>
          </a:p>
          <a:p>
            <a:pPr marL="177800" lvl="0" indent="-228600" algn="l" rtl="0">
              <a:lnSpc>
                <a:spcPct val="100000"/>
              </a:lnSpc>
              <a:spcBef>
                <a:spcPts val="800"/>
              </a:spcBef>
              <a:spcAft>
                <a:spcPts val="0"/>
              </a:spcAft>
              <a:buNone/>
            </a:pPr>
            <a:r>
              <a:rPr lang="en-GB" sz="1600" b="1" dirty="0">
                <a:highlight>
                  <a:srgbClr val="FFFFFF"/>
                </a:highlight>
              </a:rPr>
              <a:t>·        Does the URL reveal anything about the author or source?</a:t>
            </a:r>
            <a:endParaRPr sz="1600" b="1" dirty="0">
              <a:highlight>
                <a:srgbClr val="FFFFFF"/>
              </a:highlight>
            </a:endParaRPr>
          </a:p>
          <a:p>
            <a:pPr marL="177800" lvl="0" indent="-228600" algn="l" rtl="0">
              <a:lnSpc>
                <a:spcPct val="115000"/>
              </a:lnSpc>
              <a:spcBef>
                <a:spcPts val="800"/>
              </a:spcBef>
              <a:spcAft>
                <a:spcPts val="800"/>
              </a:spcAft>
              <a:buNone/>
            </a:pPr>
            <a:endParaRPr sz="1050" dirty="0">
              <a:solidFill>
                <a:srgbClr val="333333"/>
              </a:solidFill>
            </a:endParaRPr>
          </a:p>
        </p:txBody>
      </p:sp>
      <p:sp>
        <p:nvSpPr>
          <p:cNvPr id="156" name="Google Shape;156;p21"/>
          <p:cNvSpPr txBox="1"/>
          <p:nvPr/>
        </p:nvSpPr>
        <p:spPr>
          <a:xfrm>
            <a:off x="1567550" y="3986075"/>
            <a:ext cx="7362000" cy="909900"/>
          </a:xfrm>
          <a:prstGeom prst="rect">
            <a:avLst/>
          </a:prstGeom>
          <a:noFill/>
          <a:ln w="1905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r>
              <a:rPr lang="en-GB" sz="1600" b="1">
                <a:highlight>
                  <a:srgbClr val="FFFFFF"/>
                </a:highlight>
              </a:rPr>
              <a:t>Where does the information come from? Is the information supported by evidence? Can you verify any of the information in another source or from personal knowledge?</a:t>
            </a:r>
            <a:endParaRPr sz="1600" b="1">
              <a:highlight>
                <a:srgbClr val="FFFFFF"/>
              </a:highlight>
            </a:endParaRPr>
          </a:p>
          <a:p>
            <a:pPr marL="457200" lvl="0" indent="0" algn="l" rtl="0">
              <a:lnSpc>
                <a:spcPct val="115000"/>
              </a:lnSpc>
              <a:spcBef>
                <a:spcPts val="800"/>
              </a:spcBef>
              <a:spcAft>
                <a:spcPts val="800"/>
              </a:spcAft>
              <a:buNone/>
            </a:pPr>
            <a:endParaRPr sz="2100"/>
          </a:p>
        </p:txBody>
      </p:sp>
      <p:sp>
        <p:nvSpPr>
          <p:cNvPr id="157" name="Google Shape;157;p21"/>
          <p:cNvSpPr txBox="1"/>
          <p:nvPr/>
        </p:nvSpPr>
        <p:spPr>
          <a:xfrm>
            <a:off x="1567550" y="5217225"/>
            <a:ext cx="7362000" cy="909900"/>
          </a:xfrm>
          <a:prstGeom prst="rect">
            <a:avLst/>
          </a:prstGeom>
          <a:noFill/>
          <a:ln w="1905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406400" lvl="0" indent="0" algn="l" rtl="0">
              <a:lnSpc>
                <a:spcPct val="115000"/>
              </a:lnSpc>
              <a:spcBef>
                <a:spcPts val="0"/>
              </a:spcBef>
              <a:spcAft>
                <a:spcPts val="800"/>
              </a:spcAft>
              <a:buNone/>
            </a:pPr>
            <a:r>
              <a:rPr lang="en-GB" sz="1600" b="1">
                <a:highlight>
                  <a:srgbClr val="FFFFFF"/>
                </a:highlight>
              </a:rPr>
              <a:t>What is the purpose of the information? To inform? Teach? Sell? Entertain? Persuade?  Is the information based on fact or opinion?</a:t>
            </a:r>
            <a:endParaRPr sz="1600" b="1">
              <a:highlight>
                <a:srgbClr val="FFFFFF"/>
              </a:highlight>
            </a:endParaRPr>
          </a:p>
        </p:txBody>
      </p:sp>
      <p:sp>
        <p:nvSpPr>
          <p:cNvPr id="158" name="Google Shape;158;p21"/>
          <p:cNvSpPr/>
          <p:nvPr/>
        </p:nvSpPr>
        <p:spPr>
          <a:xfrm>
            <a:off x="1065200" y="1436825"/>
            <a:ext cx="881700" cy="1084500"/>
          </a:xfrm>
          <a:prstGeom prst="rect">
            <a:avLst/>
          </a:prstGeom>
          <a:solidFill>
            <a:schemeClr val="lt2"/>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500" b="1" dirty="0">
                <a:solidFill>
                  <a:srgbClr val="0000FF"/>
                </a:solidFill>
                <a:latin typeface="Impact"/>
                <a:ea typeface="Impact"/>
                <a:cs typeface="Impact"/>
                <a:sym typeface="Impact"/>
              </a:rPr>
              <a:t>R</a:t>
            </a:r>
            <a:endParaRPr sz="3500" b="1" dirty="0">
              <a:solidFill>
                <a:srgbClr val="0000FF"/>
              </a:solidFill>
              <a:latin typeface="Impact"/>
              <a:ea typeface="Impact"/>
              <a:cs typeface="Impact"/>
              <a:sym typeface="Impact"/>
            </a:endParaRPr>
          </a:p>
          <a:p>
            <a:pPr marL="0" lvl="0" indent="0" algn="ctr" rtl="0">
              <a:spcBef>
                <a:spcPts val="0"/>
              </a:spcBef>
              <a:spcAft>
                <a:spcPts val="0"/>
              </a:spcAft>
              <a:buNone/>
            </a:pPr>
            <a:r>
              <a:rPr lang="en-GB" sz="1200" dirty="0">
                <a:solidFill>
                  <a:srgbClr val="0000FF"/>
                </a:solidFill>
                <a:latin typeface="Impact"/>
                <a:ea typeface="Impact"/>
                <a:cs typeface="Impact"/>
                <a:sym typeface="Impact"/>
              </a:rPr>
              <a:t>Relevance</a:t>
            </a:r>
            <a:endParaRPr sz="3500" dirty="0">
              <a:solidFill>
                <a:srgbClr val="0000FF"/>
              </a:solidFill>
              <a:latin typeface="Impact"/>
              <a:ea typeface="Impact"/>
              <a:cs typeface="Impact"/>
              <a:sym typeface="Impact"/>
            </a:endParaRPr>
          </a:p>
        </p:txBody>
      </p:sp>
      <p:sp>
        <p:nvSpPr>
          <p:cNvPr id="159" name="Google Shape;159;p21"/>
          <p:cNvSpPr/>
          <p:nvPr/>
        </p:nvSpPr>
        <p:spPr>
          <a:xfrm>
            <a:off x="1065200" y="2667675"/>
            <a:ext cx="881700" cy="1084500"/>
          </a:xfrm>
          <a:prstGeom prst="rect">
            <a:avLst/>
          </a:prstGeom>
          <a:solidFill>
            <a:schemeClr val="lt2"/>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500" b="1">
                <a:solidFill>
                  <a:srgbClr val="0000FF"/>
                </a:solidFill>
                <a:latin typeface="Impact"/>
                <a:ea typeface="Impact"/>
                <a:cs typeface="Impact"/>
                <a:sym typeface="Impact"/>
              </a:rPr>
              <a:t>A</a:t>
            </a:r>
            <a:endParaRPr sz="3500" b="1">
              <a:solidFill>
                <a:srgbClr val="0000FF"/>
              </a:solidFill>
              <a:latin typeface="Impact"/>
              <a:ea typeface="Impact"/>
              <a:cs typeface="Impact"/>
              <a:sym typeface="Impact"/>
            </a:endParaRPr>
          </a:p>
          <a:p>
            <a:pPr marL="0" lvl="0" indent="0" algn="ctr" rtl="0">
              <a:spcBef>
                <a:spcPts val="0"/>
              </a:spcBef>
              <a:spcAft>
                <a:spcPts val="0"/>
              </a:spcAft>
              <a:buNone/>
            </a:pPr>
            <a:r>
              <a:rPr lang="en-GB" sz="1200">
                <a:solidFill>
                  <a:srgbClr val="0000FF"/>
                </a:solidFill>
                <a:latin typeface="Impact"/>
                <a:ea typeface="Impact"/>
                <a:cs typeface="Impact"/>
                <a:sym typeface="Impact"/>
              </a:rPr>
              <a:t>Authority</a:t>
            </a:r>
            <a:endParaRPr sz="3500">
              <a:solidFill>
                <a:srgbClr val="0000FF"/>
              </a:solidFill>
              <a:latin typeface="Impact"/>
              <a:ea typeface="Impact"/>
              <a:cs typeface="Impact"/>
              <a:sym typeface="Impact"/>
            </a:endParaRPr>
          </a:p>
        </p:txBody>
      </p:sp>
      <p:sp>
        <p:nvSpPr>
          <p:cNvPr id="160" name="Google Shape;160;p21"/>
          <p:cNvSpPr/>
          <p:nvPr/>
        </p:nvSpPr>
        <p:spPr>
          <a:xfrm>
            <a:off x="1065200" y="3898788"/>
            <a:ext cx="881700" cy="1084500"/>
          </a:xfrm>
          <a:prstGeom prst="rect">
            <a:avLst/>
          </a:prstGeom>
          <a:solidFill>
            <a:schemeClr val="lt2"/>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500" b="1">
                <a:solidFill>
                  <a:srgbClr val="0000FF"/>
                </a:solidFill>
                <a:latin typeface="Impact"/>
                <a:ea typeface="Impact"/>
                <a:cs typeface="Impact"/>
                <a:sym typeface="Impact"/>
              </a:rPr>
              <a:t>A</a:t>
            </a:r>
            <a:endParaRPr sz="3500" b="1">
              <a:solidFill>
                <a:srgbClr val="0000FF"/>
              </a:solidFill>
              <a:latin typeface="Impact"/>
              <a:ea typeface="Impact"/>
              <a:cs typeface="Impact"/>
              <a:sym typeface="Impact"/>
            </a:endParaRPr>
          </a:p>
          <a:p>
            <a:pPr marL="0" lvl="0" indent="0" algn="ctr" rtl="0">
              <a:spcBef>
                <a:spcPts val="0"/>
              </a:spcBef>
              <a:spcAft>
                <a:spcPts val="0"/>
              </a:spcAft>
              <a:buNone/>
            </a:pPr>
            <a:r>
              <a:rPr lang="en-GB" sz="1200">
                <a:solidFill>
                  <a:srgbClr val="0000FF"/>
                </a:solidFill>
                <a:latin typeface="Impact"/>
                <a:ea typeface="Impact"/>
                <a:cs typeface="Impact"/>
                <a:sym typeface="Impact"/>
              </a:rPr>
              <a:t>Accuracy</a:t>
            </a:r>
            <a:endParaRPr sz="3500">
              <a:solidFill>
                <a:srgbClr val="0000FF"/>
              </a:solidFill>
              <a:latin typeface="Impact"/>
              <a:ea typeface="Impact"/>
              <a:cs typeface="Impact"/>
              <a:sym typeface="Impact"/>
            </a:endParaRPr>
          </a:p>
        </p:txBody>
      </p:sp>
      <p:sp>
        <p:nvSpPr>
          <p:cNvPr id="161" name="Google Shape;161;p21"/>
          <p:cNvSpPr/>
          <p:nvPr/>
        </p:nvSpPr>
        <p:spPr>
          <a:xfrm>
            <a:off x="1065200" y="5129925"/>
            <a:ext cx="881700" cy="1084500"/>
          </a:xfrm>
          <a:prstGeom prst="rect">
            <a:avLst/>
          </a:prstGeom>
          <a:solidFill>
            <a:schemeClr val="lt2"/>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500" b="1">
                <a:solidFill>
                  <a:srgbClr val="0000FF"/>
                </a:solidFill>
                <a:latin typeface="Impact"/>
                <a:ea typeface="Impact"/>
                <a:cs typeface="Impact"/>
                <a:sym typeface="Impact"/>
              </a:rPr>
              <a:t>P</a:t>
            </a:r>
            <a:endParaRPr sz="3500" b="1">
              <a:solidFill>
                <a:srgbClr val="0000FF"/>
              </a:solidFill>
              <a:latin typeface="Impact"/>
              <a:ea typeface="Impact"/>
              <a:cs typeface="Impact"/>
              <a:sym typeface="Impact"/>
            </a:endParaRPr>
          </a:p>
          <a:p>
            <a:pPr marL="0" lvl="0" indent="0" algn="ctr" rtl="0">
              <a:spcBef>
                <a:spcPts val="0"/>
              </a:spcBef>
              <a:spcAft>
                <a:spcPts val="0"/>
              </a:spcAft>
              <a:buNone/>
            </a:pPr>
            <a:r>
              <a:rPr lang="en-GB" sz="1200">
                <a:solidFill>
                  <a:srgbClr val="0000FF"/>
                </a:solidFill>
                <a:latin typeface="Impact"/>
                <a:ea typeface="Impact"/>
                <a:cs typeface="Impact"/>
                <a:sym typeface="Impact"/>
              </a:rPr>
              <a:t>Purpose</a:t>
            </a:r>
            <a:endParaRPr sz="3500">
              <a:solidFill>
                <a:srgbClr val="0000FF"/>
              </a:solidFill>
              <a:latin typeface="Impact"/>
              <a:ea typeface="Impact"/>
              <a:cs typeface="Impact"/>
              <a:sym typeface="Impac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p:nvPr/>
        </p:nvSpPr>
        <p:spPr>
          <a:xfrm>
            <a:off x="1166250" y="433875"/>
            <a:ext cx="1119600" cy="741900"/>
          </a:xfrm>
          <a:prstGeom prst="homePlate">
            <a:avLst>
              <a:gd name="adj" fmla="val 50000"/>
            </a:avLst>
          </a:prstGeom>
          <a:solidFill>
            <a:srgbClr val="FFF2CC"/>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200" b="1">
                <a:solidFill>
                  <a:srgbClr val="FF0000"/>
                </a:solidFill>
                <a:latin typeface="Oswald"/>
                <a:ea typeface="Oswald"/>
                <a:cs typeface="Oswald"/>
                <a:sym typeface="Oswald"/>
              </a:rPr>
              <a:t>R</a:t>
            </a:r>
            <a:endParaRPr sz="3200" b="1">
              <a:solidFill>
                <a:srgbClr val="FF0000"/>
              </a:solidFill>
              <a:latin typeface="Oswald"/>
              <a:ea typeface="Oswald"/>
              <a:cs typeface="Oswald"/>
              <a:sym typeface="Oswald"/>
            </a:endParaRPr>
          </a:p>
        </p:txBody>
      </p:sp>
      <p:sp>
        <p:nvSpPr>
          <p:cNvPr id="167" name="Google Shape;167;p22"/>
          <p:cNvSpPr txBox="1"/>
          <p:nvPr/>
        </p:nvSpPr>
        <p:spPr>
          <a:xfrm>
            <a:off x="2363725" y="266725"/>
            <a:ext cx="6088200" cy="149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600" b="1">
                <a:solidFill>
                  <a:srgbClr val="FF0000"/>
                </a:solidFill>
                <a:latin typeface="Oswald"/>
                <a:ea typeface="Oswald"/>
                <a:cs typeface="Oswald"/>
                <a:sym typeface="Oswald"/>
              </a:rPr>
              <a:t>Relevant </a:t>
            </a:r>
            <a:endParaRPr sz="1600" b="1">
              <a:solidFill>
                <a:srgbClr val="FF0000"/>
              </a:solidFill>
              <a:latin typeface="Oswald"/>
              <a:ea typeface="Oswald"/>
              <a:cs typeface="Oswald"/>
              <a:sym typeface="Oswald"/>
            </a:endParaRPr>
          </a:p>
          <a:p>
            <a:pPr marL="0" lvl="0" indent="0" algn="l" rtl="0">
              <a:lnSpc>
                <a:spcPct val="115000"/>
              </a:lnSpc>
              <a:spcBef>
                <a:spcPts val="0"/>
              </a:spcBef>
              <a:spcAft>
                <a:spcPts val="0"/>
              </a:spcAft>
              <a:buNone/>
            </a:pPr>
            <a:r>
              <a:rPr lang="en-GB" sz="1600"/>
              <a:t>How relevant is the source to your enquiry?</a:t>
            </a:r>
            <a:endParaRPr sz="1600"/>
          </a:p>
          <a:p>
            <a:pPr marL="457200" lvl="0" indent="-323850" algn="l" rtl="0">
              <a:lnSpc>
                <a:spcPct val="115000"/>
              </a:lnSpc>
              <a:spcBef>
                <a:spcPts val="0"/>
              </a:spcBef>
              <a:spcAft>
                <a:spcPts val="0"/>
              </a:spcAft>
              <a:buSzPts val="1500"/>
              <a:buChar char="●"/>
            </a:pPr>
            <a:r>
              <a:rPr lang="en-GB" sz="1500"/>
              <a:t>What does it tell you?</a:t>
            </a:r>
            <a:endParaRPr sz="1500"/>
          </a:p>
          <a:p>
            <a:pPr marL="457200" lvl="0" indent="-323850" algn="l" rtl="0">
              <a:lnSpc>
                <a:spcPct val="115000"/>
              </a:lnSpc>
              <a:spcBef>
                <a:spcPts val="0"/>
              </a:spcBef>
              <a:spcAft>
                <a:spcPts val="0"/>
              </a:spcAft>
              <a:buSzPts val="1500"/>
              <a:buChar char="●"/>
            </a:pPr>
            <a:r>
              <a:rPr lang="en-GB" sz="1500"/>
              <a:t>Has it left out important information?</a:t>
            </a:r>
            <a:endParaRPr sz="1500"/>
          </a:p>
          <a:p>
            <a:pPr marL="457200" lvl="0" indent="-323850" algn="l" rtl="0">
              <a:lnSpc>
                <a:spcPct val="115000"/>
              </a:lnSpc>
              <a:spcBef>
                <a:spcPts val="0"/>
              </a:spcBef>
              <a:spcAft>
                <a:spcPts val="0"/>
              </a:spcAft>
              <a:buSzPts val="1500"/>
              <a:buChar char="●"/>
            </a:pPr>
            <a:r>
              <a:rPr lang="en-GB" sz="1500"/>
              <a:t>Why was the source produced?</a:t>
            </a:r>
            <a:endParaRPr sz="1500"/>
          </a:p>
          <a:p>
            <a:pPr marL="0" lvl="0" indent="0" algn="l" rtl="0">
              <a:spcBef>
                <a:spcPts val="0"/>
              </a:spcBef>
              <a:spcAft>
                <a:spcPts val="0"/>
              </a:spcAft>
              <a:buNone/>
            </a:pPr>
            <a:endParaRPr/>
          </a:p>
        </p:txBody>
      </p:sp>
      <p:sp>
        <p:nvSpPr>
          <p:cNvPr id="168" name="Google Shape;168;p22"/>
          <p:cNvSpPr/>
          <p:nvPr/>
        </p:nvSpPr>
        <p:spPr>
          <a:xfrm>
            <a:off x="1166250" y="1943900"/>
            <a:ext cx="1119600" cy="741900"/>
          </a:xfrm>
          <a:prstGeom prst="homePlate">
            <a:avLst>
              <a:gd name="adj" fmla="val 50000"/>
            </a:avLst>
          </a:prstGeom>
          <a:solidFill>
            <a:srgbClr val="FFF2CC"/>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200" b="1">
                <a:solidFill>
                  <a:srgbClr val="FF0000"/>
                </a:solidFill>
                <a:latin typeface="Oswald"/>
                <a:ea typeface="Oswald"/>
                <a:cs typeface="Oswald"/>
                <a:sym typeface="Oswald"/>
              </a:rPr>
              <a:t>U</a:t>
            </a:r>
            <a:endParaRPr sz="3200" b="1">
              <a:solidFill>
                <a:srgbClr val="FF0000"/>
              </a:solidFill>
              <a:latin typeface="Oswald"/>
              <a:ea typeface="Oswald"/>
              <a:cs typeface="Oswald"/>
              <a:sym typeface="Oswald"/>
            </a:endParaRPr>
          </a:p>
        </p:txBody>
      </p:sp>
      <p:sp>
        <p:nvSpPr>
          <p:cNvPr id="169" name="Google Shape;169;p22"/>
          <p:cNvSpPr txBox="1"/>
          <p:nvPr/>
        </p:nvSpPr>
        <p:spPr>
          <a:xfrm>
            <a:off x="2363725" y="1835800"/>
            <a:ext cx="6500400" cy="162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600" b="1">
                <a:solidFill>
                  <a:srgbClr val="FF0000"/>
                </a:solidFill>
                <a:latin typeface="Oswald"/>
                <a:ea typeface="Oswald"/>
                <a:cs typeface="Oswald"/>
                <a:sym typeface="Oswald"/>
              </a:rPr>
              <a:t>Useful</a:t>
            </a:r>
            <a:endParaRPr sz="1600" b="1">
              <a:solidFill>
                <a:srgbClr val="FF0000"/>
              </a:solidFill>
              <a:latin typeface="Oswald"/>
              <a:ea typeface="Oswald"/>
              <a:cs typeface="Oswald"/>
              <a:sym typeface="Oswald"/>
            </a:endParaRPr>
          </a:p>
          <a:p>
            <a:pPr marL="0" lvl="0" indent="0" algn="l" rtl="0">
              <a:lnSpc>
                <a:spcPct val="115000"/>
              </a:lnSpc>
              <a:spcBef>
                <a:spcPts val="0"/>
              </a:spcBef>
              <a:spcAft>
                <a:spcPts val="0"/>
              </a:spcAft>
              <a:buNone/>
            </a:pPr>
            <a:r>
              <a:rPr lang="en-GB" sz="1600"/>
              <a:t>How useful is the source to your enquiry?  </a:t>
            </a:r>
            <a:endParaRPr sz="1600"/>
          </a:p>
          <a:p>
            <a:pPr marL="457200" lvl="0" indent="-323850" algn="l" rtl="0">
              <a:lnSpc>
                <a:spcPct val="115000"/>
              </a:lnSpc>
              <a:spcBef>
                <a:spcPts val="0"/>
              </a:spcBef>
              <a:spcAft>
                <a:spcPts val="0"/>
              </a:spcAft>
              <a:buSzPts val="1500"/>
              <a:buChar char="●"/>
            </a:pPr>
            <a:r>
              <a:rPr lang="en-GB" sz="1500"/>
              <a:t>Is it full of </a:t>
            </a:r>
            <a:r>
              <a:rPr lang="en-GB" sz="1500" b="1"/>
              <a:t>facts</a:t>
            </a:r>
            <a:r>
              <a:rPr lang="en-GB" sz="1500"/>
              <a:t> or is it based on </a:t>
            </a:r>
            <a:r>
              <a:rPr lang="en-GB" sz="1500" b="1"/>
              <a:t>opinion</a:t>
            </a:r>
            <a:r>
              <a:rPr lang="en-GB" sz="1500"/>
              <a:t>?</a:t>
            </a:r>
            <a:endParaRPr sz="1500"/>
          </a:p>
          <a:p>
            <a:pPr marL="457200" lvl="0" indent="-323850" algn="l" rtl="0">
              <a:lnSpc>
                <a:spcPct val="115000"/>
              </a:lnSpc>
              <a:spcBef>
                <a:spcPts val="0"/>
              </a:spcBef>
              <a:spcAft>
                <a:spcPts val="0"/>
              </a:spcAft>
              <a:buSzPts val="1500"/>
              <a:buChar char="●"/>
            </a:pPr>
            <a:r>
              <a:rPr lang="en-GB" sz="1500"/>
              <a:t>Was the information produced by an expert? Are they biased? Does the author stand to benefit from their position/viewpoint?</a:t>
            </a:r>
            <a:endParaRPr sz="1500"/>
          </a:p>
          <a:p>
            <a:pPr marL="0" lvl="0" indent="0" algn="l" rtl="0">
              <a:lnSpc>
                <a:spcPct val="115000"/>
              </a:lnSpc>
              <a:spcBef>
                <a:spcPts val="0"/>
              </a:spcBef>
              <a:spcAft>
                <a:spcPts val="0"/>
              </a:spcAft>
              <a:buNone/>
            </a:pPr>
            <a:endParaRPr sz="1600"/>
          </a:p>
        </p:txBody>
      </p:sp>
      <p:sp>
        <p:nvSpPr>
          <p:cNvPr id="170" name="Google Shape;170;p22"/>
          <p:cNvSpPr/>
          <p:nvPr/>
        </p:nvSpPr>
        <p:spPr>
          <a:xfrm>
            <a:off x="1166250" y="3580638"/>
            <a:ext cx="1119600" cy="741900"/>
          </a:xfrm>
          <a:prstGeom prst="homePlate">
            <a:avLst>
              <a:gd name="adj" fmla="val 50000"/>
            </a:avLst>
          </a:prstGeom>
          <a:solidFill>
            <a:srgbClr val="FFF2CC"/>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200" b="1">
                <a:solidFill>
                  <a:srgbClr val="FF0000"/>
                </a:solidFill>
                <a:latin typeface="Oswald"/>
                <a:ea typeface="Oswald"/>
                <a:cs typeface="Oswald"/>
                <a:sym typeface="Oswald"/>
              </a:rPr>
              <a:t>R</a:t>
            </a:r>
            <a:endParaRPr sz="3200" b="1">
              <a:solidFill>
                <a:srgbClr val="FF0000"/>
              </a:solidFill>
              <a:latin typeface="Oswald"/>
              <a:ea typeface="Oswald"/>
              <a:cs typeface="Oswald"/>
              <a:sym typeface="Oswald"/>
            </a:endParaRPr>
          </a:p>
        </p:txBody>
      </p:sp>
      <p:sp>
        <p:nvSpPr>
          <p:cNvPr id="171" name="Google Shape;171;p22"/>
          <p:cNvSpPr/>
          <p:nvPr/>
        </p:nvSpPr>
        <p:spPr>
          <a:xfrm>
            <a:off x="1166250" y="5217400"/>
            <a:ext cx="1119600" cy="741900"/>
          </a:xfrm>
          <a:prstGeom prst="homePlate">
            <a:avLst>
              <a:gd name="adj" fmla="val 50000"/>
            </a:avLst>
          </a:prstGeom>
          <a:solidFill>
            <a:srgbClr val="FFF2CC"/>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200" b="1">
                <a:solidFill>
                  <a:srgbClr val="FF0000"/>
                </a:solidFill>
                <a:latin typeface="Oswald"/>
                <a:ea typeface="Oswald"/>
                <a:cs typeface="Oswald"/>
                <a:sym typeface="Oswald"/>
              </a:rPr>
              <a:t>U</a:t>
            </a:r>
            <a:endParaRPr sz="3200" b="1">
              <a:solidFill>
                <a:srgbClr val="FF0000"/>
              </a:solidFill>
              <a:latin typeface="Oswald"/>
              <a:ea typeface="Oswald"/>
              <a:cs typeface="Oswald"/>
              <a:sym typeface="Oswald"/>
            </a:endParaRPr>
          </a:p>
        </p:txBody>
      </p:sp>
      <p:sp>
        <p:nvSpPr>
          <p:cNvPr id="172" name="Google Shape;172;p22"/>
          <p:cNvSpPr txBox="1"/>
          <p:nvPr/>
        </p:nvSpPr>
        <p:spPr>
          <a:xfrm>
            <a:off x="2363725" y="3430575"/>
            <a:ext cx="6691500" cy="1629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1600" b="1">
                <a:solidFill>
                  <a:srgbClr val="FF0000"/>
                </a:solidFill>
                <a:latin typeface="Oswald"/>
                <a:ea typeface="Oswald"/>
                <a:cs typeface="Oswald"/>
                <a:sym typeface="Oswald"/>
              </a:rPr>
              <a:t>Reliable </a:t>
            </a:r>
            <a:endParaRPr sz="1600" b="1">
              <a:solidFill>
                <a:srgbClr val="FF0000"/>
              </a:solidFill>
              <a:latin typeface="Oswald"/>
              <a:ea typeface="Oswald"/>
              <a:cs typeface="Oswald"/>
              <a:sym typeface="Oswald"/>
            </a:endParaRPr>
          </a:p>
          <a:p>
            <a:pPr marL="0" lvl="0" indent="0" algn="l" rtl="0">
              <a:lnSpc>
                <a:spcPct val="100000"/>
              </a:lnSpc>
              <a:spcBef>
                <a:spcPts val="600"/>
              </a:spcBef>
              <a:spcAft>
                <a:spcPts val="0"/>
              </a:spcAft>
              <a:buNone/>
            </a:pPr>
            <a:r>
              <a:rPr lang="en-GB" sz="1600"/>
              <a:t>How reliable do you think the information is?</a:t>
            </a:r>
            <a:endParaRPr sz="1600"/>
          </a:p>
          <a:p>
            <a:pPr marL="457200" lvl="0" indent="-330200" algn="l" rtl="0">
              <a:lnSpc>
                <a:spcPct val="100000"/>
              </a:lnSpc>
              <a:spcBef>
                <a:spcPts val="600"/>
              </a:spcBef>
              <a:spcAft>
                <a:spcPts val="0"/>
              </a:spcAft>
              <a:buSzPts val="1600"/>
              <a:buChar char="●"/>
            </a:pPr>
            <a:r>
              <a:rPr lang="en-GB" sz="1600"/>
              <a:t>W</a:t>
            </a:r>
            <a:r>
              <a:rPr lang="en-GB" sz="1500"/>
              <a:t>ho produced the source? Is the source well-known and trustworthy?</a:t>
            </a:r>
            <a:endParaRPr sz="1500"/>
          </a:p>
          <a:p>
            <a:pPr marL="457200" lvl="0" indent="-323850" algn="l" rtl="0">
              <a:lnSpc>
                <a:spcPct val="100000"/>
              </a:lnSpc>
              <a:spcBef>
                <a:spcPts val="0"/>
              </a:spcBef>
              <a:spcAft>
                <a:spcPts val="0"/>
              </a:spcAft>
              <a:buSzPts val="1500"/>
              <a:buChar char="●"/>
            </a:pPr>
            <a:r>
              <a:rPr lang="en-GB" sz="1500"/>
              <a:t>What kind of publication is the source – a scientific report, an eye-witness or a work of fiction?</a:t>
            </a:r>
            <a:endParaRPr sz="1500"/>
          </a:p>
          <a:p>
            <a:pPr marL="0" lvl="0" indent="0" algn="l" rtl="0">
              <a:lnSpc>
                <a:spcPct val="115000"/>
              </a:lnSpc>
              <a:spcBef>
                <a:spcPts val="0"/>
              </a:spcBef>
              <a:spcAft>
                <a:spcPts val="0"/>
              </a:spcAft>
              <a:buNone/>
            </a:pPr>
            <a:endParaRPr sz="1600"/>
          </a:p>
        </p:txBody>
      </p:sp>
      <p:sp>
        <p:nvSpPr>
          <p:cNvPr id="173" name="Google Shape;173;p22"/>
          <p:cNvSpPr txBox="1"/>
          <p:nvPr/>
        </p:nvSpPr>
        <p:spPr>
          <a:xfrm>
            <a:off x="2363725" y="5060475"/>
            <a:ext cx="6500400" cy="162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600" b="1">
                <a:solidFill>
                  <a:srgbClr val="FF0000"/>
                </a:solidFill>
                <a:latin typeface="Oswald"/>
                <a:ea typeface="Oswald"/>
                <a:cs typeface="Oswald"/>
                <a:sym typeface="Oswald"/>
              </a:rPr>
              <a:t>Up-to-date</a:t>
            </a:r>
            <a:endParaRPr sz="1600" b="1">
              <a:solidFill>
                <a:srgbClr val="FF0000"/>
              </a:solidFill>
              <a:latin typeface="Oswald"/>
              <a:ea typeface="Oswald"/>
              <a:cs typeface="Oswald"/>
              <a:sym typeface="Oswald"/>
            </a:endParaRPr>
          </a:p>
          <a:p>
            <a:pPr marL="0" lvl="0" indent="0" algn="l" rtl="0">
              <a:lnSpc>
                <a:spcPct val="115000"/>
              </a:lnSpc>
              <a:spcBef>
                <a:spcPts val="0"/>
              </a:spcBef>
              <a:spcAft>
                <a:spcPts val="0"/>
              </a:spcAft>
              <a:buNone/>
            </a:pPr>
            <a:r>
              <a:rPr lang="en-GB" sz="1600"/>
              <a:t>When was the source published?</a:t>
            </a:r>
            <a:endParaRPr sz="1600"/>
          </a:p>
          <a:p>
            <a:pPr marL="457200" lvl="0" indent="-330200" algn="l" rtl="0">
              <a:lnSpc>
                <a:spcPct val="115000"/>
              </a:lnSpc>
              <a:spcBef>
                <a:spcPts val="0"/>
              </a:spcBef>
              <a:spcAft>
                <a:spcPts val="0"/>
              </a:spcAft>
              <a:buSzPts val="1600"/>
              <a:buChar char="●"/>
            </a:pPr>
            <a:r>
              <a:rPr lang="en-GB" sz="1600"/>
              <a:t>I</a:t>
            </a:r>
            <a:r>
              <a:rPr lang="en-GB" sz="1500"/>
              <a:t>s it current and up-to-date? </a:t>
            </a:r>
            <a:endParaRPr sz="1500"/>
          </a:p>
          <a:p>
            <a:pPr marL="457200" lvl="0" indent="-323850" algn="l" rtl="0">
              <a:lnSpc>
                <a:spcPct val="115000"/>
              </a:lnSpc>
              <a:spcBef>
                <a:spcPts val="0"/>
              </a:spcBef>
              <a:spcAft>
                <a:spcPts val="0"/>
              </a:spcAft>
              <a:buSzPts val="1500"/>
              <a:buChar char="●"/>
            </a:pPr>
            <a:r>
              <a:rPr lang="en-GB" sz="1500"/>
              <a:t>Does the date of publication affect its reliability?  Give reasons.</a:t>
            </a:r>
            <a:endParaRPr sz="1500"/>
          </a:p>
          <a:p>
            <a:pPr marL="0" lvl="0" indent="0" algn="l" rtl="0">
              <a:lnSpc>
                <a:spcPct val="115000"/>
              </a:lnSpc>
              <a:spcBef>
                <a:spcPts val="0"/>
              </a:spcBef>
              <a:spcAft>
                <a:spcPts val="0"/>
              </a:spcAft>
              <a:buNone/>
            </a:pP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1046411" y="148000"/>
            <a:ext cx="7833000" cy="997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GB" dirty="0">
                <a:solidFill>
                  <a:srgbClr val="000000"/>
                </a:solidFill>
              </a:rPr>
              <a:t>Task 1:How Credible is it</a:t>
            </a:r>
            <a:r>
              <a:rPr lang="en-GB" b="0" dirty="0">
                <a:solidFill>
                  <a:srgbClr val="000000"/>
                </a:solidFill>
                <a:latin typeface="Arial Narrow" panose="020B0606020202030204" pitchFamily="34" charset="0"/>
              </a:rPr>
              <a:t>?</a:t>
            </a:r>
            <a:r>
              <a:rPr lang="en-GB" dirty="0">
                <a:solidFill>
                  <a:srgbClr val="000000"/>
                </a:solidFill>
              </a:rPr>
              <a:t> </a:t>
            </a:r>
            <a:endParaRPr dirty="0">
              <a:solidFill>
                <a:srgbClr val="000000"/>
              </a:solidFill>
            </a:endParaRPr>
          </a:p>
        </p:txBody>
      </p:sp>
      <p:sp>
        <p:nvSpPr>
          <p:cNvPr id="179" name="Google Shape;179;p23"/>
          <p:cNvSpPr txBox="1"/>
          <p:nvPr/>
        </p:nvSpPr>
        <p:spPr>
          <a:xfrm>
            <a:off x="1046400" y="1145500"/>
            <a:ext cx="8024400" cy="536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700"/>
              </a:spcBef>
              <a:spcAft>
                <a:spcPts val="0"/>
              </a:spcAft>
              <a:buNone/>
            </a:pPr>
            <a:endParaRPr sz="2400"/>
          </a:p>
          <a:p>
            <a:pPr marL="0" lvl="0" indent="0" algn="l" rtl="0">
              <a:spcBef>
                <a:spcPts val="0"/>
              </a:spcBef>
              <a:spcAft>
                <a:spcPts val="0"/>
              </a:spcAft>
              <a:buNone/>
            </a:pPr>
            <a:endParaRPr/>
          </a:p>
        </p:txBody>
      </p:sp>
      <p:sp>
        <p:nvSpPr>
          <p:cNvPr id="180" name="Google Shape;180;p23"/>
          <p:cNvSpPr txBox="1"/>
          <p:nvPr/>
        </p:nvSpPr>
        <p:spPr>
          <a:xfrm>
            <a:off x="1273625" y="1321225"/>
            <a:ext cx="7557900" cy="138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23"/>
          <p:cNvSpPr txBox="1"/>
          <p:nvPr/>
        </p:nvSpPr>
        <p:spPr>
          <a:xfrm>
            <a:off x="1087050" y="1237250"/>
            <a:ext cx="7751700" cy="548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t>All sources of information have an “</a:t>
            </a:r>
            <a:r>
              <a:rPr lang="en-GB" sz="2400" b="1"/>
              <a:t>attribution</a:t>
            </a:r>
            <a:r>
              <a:rPr lang="en-GB" sz="2400"/>
              <a:t>.” </a:t>
            </a:r>
            <a:endParaRPr sz="2400"/>
          </a:p>
          <a:p>
            <a:pPr marL="0" lvl="0" indent="0" algn="l" rtl="0">
              <a:spcBef>
                <a:spcPts val="0"/>
              </a:spcBef>
              <a:spcAft>
                <a:spcPts val="0"/>
              </a:spcAft>
              <a:buNone/>
            </a:pPr>
            <a:r>
              <a:rPr lang="en-GB" sz="2400"/>
              <a:t>This simply means that it tells you where the information came from.</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GB" sz="2400"/>
              <a:t>Look at the attributions for </a:t>
            </a:r>
            <a:r>
              <a:rPr lang="en-GB" sz="3300" b="1">
                <a:latin typeface="Amatic SC"/>
                <a:ea typeface="Amatic SC"/>
                <a:cs typeface="Amatic SC"/>
                <a:sym typeface="Amatic SC"/>
              </a:rPr>
              <a:t>Sources</a:t>
            </a:r>
            <a:r>
              <a:rPr lang="en-GB" sz="2600"/>
              <a:t> </a:t>
            </a:r>
            <a:r>
              <a:rPr lang="en-GB" sz="3300" b="1">
                <a:latin typeface="Amatic SC"/>
                <a:ea typeface="Amatic SC"/>
                <a:cs typeface="Amatic SC"/>
                <a:sym typeface="Amatic SC"/>
              </a:rPr>
              <a:t>1 &amp; 2 </a:t>
            </a:r>
            <a:r>
              <a:rPr lang="en-GB" sz="2400"/>
              <a:t>in your workbook.</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GB" sz="2400"/>
              <a:t>Choose either    </a:t>
            </a:r>
            <a:endParaRPr sz="3500" b="1">
              <a:solidFill>
                <a:srgbClr val="0000FF"/>
              </a:solidFill>
              <a:latin typeface="Impact"/>
              <a:ea typeface="Impact"/>
              <a:cs typeface="Impact"/>
              <a:sym typeface="Impact"/>
            </a:endParaRPr>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r>
              <a:rPr lang="en-GB" sz="2400"/>
              <a:t>             or</a:t>
            </a:r>
            <a:endParaRPr sz="2400"/>
          </a:p>
          <a:p>
            <a:pPr marL="0" lvl="0" indent="0" algn="l" rtl="0">
              <a:spcBef>
                <a:spcPts val="0"/>
              </a:spcBef>
              <a:spcAft>
                <a:spcPts val="0"/>
              </a:spcAft>
              <a:buNone/>
            </a:pPr>
            <a:endParaRPr sz="2400"/>
          </a:p>
          <a:p>
            <a:pPr marL="0" lvl="0" indent="0" algn="l" rtl="0">
              <a:spcBef>
                <a:spcPts val="0"/>
              </a:spcBef>
              <a:spcAft>
                <a:spcPts val="0"/>
              </a:spcAft>
              <a:buNone/>
            </a:pPr>
            <a:endParaRPr sz="600"/>
          </a:p>
          <a:p>
            <a:pPr marL="0" lvl="0" indent="0" algn="l" rtl="0">
              <a:spcBef>
                <a:spcPts val="0"/>
              </a:spcBef>
              <a:spcAft>
                <a:spcPts val="0"/>
              </a:spcAft>
              <a:buNone/>
            </a:pPr>
            <a:r>
              <a:rPr lang="en-GB" sz="2400"/>
              <a:t>to help you think critically about the credibility of each source. </a:t>
            </a:r>
            <a:endParaRPr sz="2400"/>
          </a:p>
        </p:txBody>
      </p:sp>
      <p:sp>
        <p:nvSpPr>
          <p:cNvPr id="182" name="Google Shape;182;p23"/>
          <p:cNvSpPr/>
          <p:nvPr/>
        </p:nvSpPr>
        <p:spPr>
          <a:xfrm>
            <a:off x="3261075" y="3736925"/>
            <a:ext cx="881700" cy="741900"/>
          </a:xfrm>
          <a:prstGeom prst="rect">
            <a:avLst/>
          </a:prstGeom>
          <a:solidFill>
            <a:schemeClr val="lt2"/>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500" b="1">
                <a:solidFill>
                  <a:srgbClr val="0000FF"/>
                </a:solidFill>
                <a:latin typeface="Impact"/>
                <a:ea typeface="Impact"/>
                <a:cs typeface="Impact"/>
                <a:sym typeface="Impact"/>
              </a:rPr>
              <a:t>C</a:t>
            </a:r>
            <a:endParaRPr sz="3500" b="1">
              <a:solidFill>
                <a:srgbClr val="0000FF"/>
              </a:solidFill>
              <a:latin typeface="Impact"/>
              <a:ea typeface="Impact"/>
              <a:cs typeface="Impact"/>
              <a:sym typeface="Impact"/>
            </a:endParaRPr>
          </a:p>
        </p:txBody>
      </p:sp>
      <p:sp>
        <p:nvSpPr>
          <p:cNvPr id="183" name="Google Shape;183;p23"/>
          <p:cNvSpPr/>
          <p:nvPr/>
        </p:nvSpPr>
        <p:spPr>
          <a:xfrm>
            <a:off x="4237675" y="3736925"/>
            <a:ext cx="881700" cy="741900"/>
          </a:xfrm>
          <a:prstGeom prst="rect">
            <a:avLst/>
          </a:prstGeom>
          <a:solidFill>
            <a:schemeClr val="lt2"/>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500" b="1">
                <a:solidFill>
                  <a:srgbClr val="0000FF"/>
                </a:solidFill>
                <a:latin typeface="Impact"/>
                <a:ea typeface="Impact"/>
                <a:cs typeface="Impact"/>
                <a:sym typeface="Impact"/>
              </a:rPr>
              <a:t>R</a:t>
            </a:r>
            <a:endParaRPr sz="3500" b="1">
              <a:solidFill>
                <a:srgbClr val="0000FF"/>
              </a:solidFill>
              <a:latin typeface="Impact"/>
              <a:ea typeface="Impact"/>
              <a:cs typeface="Impact"/>
              <a:sym typeface="Impact"/>
            </a:endParaRPr>
          </a:p>
        </p:txBody>
      </p:sp>
      <p:sp>
        <p:nvSpPr>
          <p:cNvPr id="184" name="Google Shape;184;p23"/>
          <p:cNvSpPr/>
          <p:nvPr/>
        </p:nvSpPr>
        <p:spPr>
          <a:xfrm>
            <a:off x="6190875" y="3736925"/>
            <a:ext cx="881700" cy="741900"/>
          </a:xfrm>
          <a:prstGeom prst="rect">
            <a:avLst/>
          </a:prstGeom>
          <a:solidFill>
            <a:schemeClr val="lt2"/>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500" b="1">
                <a:solidFill>
                  <a:srgbClr val="0000FF"/>
                </a:solidFill>
                <a:latin typeface="Impact"/>
                <a:ea typeface="Impact"/>
                <a:cs typeface="Impact"/>
                <a:sym typeface="Impact"/>
              </a:rPr>
              <a:t>A</a:t>
            </a:r>
            <a:endParaRPr sz="3500" b="1">
              <a:solidFill>
                <a:srgbClr val="0000FF"/>
              </a:solidFill>
              <a:latin typeface="Impact"/>
              <a:ea typeface="Impact"/>
              <a:cs typeface="Impact"/>
              <a:sym typeface="Impact"/>
            </a:endParaRPr>
          </a:p>
        </p:txBody>
      </p:sp>
      <p:sp>
        <p:nvSpPr>
          <p:cNvPr id="185" name="Google Shape;185;p23"/>
          <p:cNvSpPr/>
          <p:nvPr/>
        </p:nvSpPr>
        <p:spPr>
          <a:xfrm>
            <a:off x="5214275" y="3736925"/>
            <a:ext cx="881700" cy="741900"/>
          </a:xfrm>
          <a:prstGeom prst="rect">
            <a:avLst/>
          </a:prstGeom>
          <a:solidFill>
            <a:schemeClr val="lt2"/>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500" b="1">
                <a:solidFill>
                  <a:srgbClr val="0000FF"/>
                </a:solidFill>
                <a:latin typeface="Impact"/>
                <a:ea typeface="Impact"/>
                <a:cs typeface="Impact"/>
                <a:sym typeface="Impact"/>
              </a:rPr>
              <a:t>A</a:t>
            </a:r>
            <a:endParaRPr sz="3500" b="1">
              <a:solidFill>
                <a:srgbClr val="0000FF"/>
              </a:solidFill>
              <a:latin typeface="Impact"/>
              <a:ea typeface="Impact"/>
              <a:cs typeface="Impact"/>
              <a:sym typeface="Impact"/>
            </a:endParaRPr>
          </a:p>
        </p:txBody>
      </p:sp>
      <p:sp>
        <p:nvSpPr>
          <p:cNvPr id="186" name="Google Shape;186;p23"/>
          <p:cNvSpPr/>
          <p:nvPr/>
        </p:nvSpPr>
        <p:spPr>
          <a:xfrm>
            <a:off x="7167475" y="3736925"/>
            <a:ext cx="881700" cy="741900"/>
          </a:xfrm>
          <a:prstGeom prst="rect">
            <a:avLst/>
          </a:prstGeom>
          <a:solidFill>
            <a:schemeClr val="lt2"/>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500" b="1">
                <a:solidFill>
                  <a:srgbClr val="0000FF"/>
                </a:solidFill>
                <a:latin typeface="Impact"/>
                <a:ea typeface="Impact"/>
                <a:cs typeface="Impact"/>
                <a:sym typeface="Impact"/>
              </a:rPr>
              <a:t>P</a:t>
            </a:r>
            <a:endParaRPr sz="3500" b="1">
              <a:solidFill>
                <a:srgbClr val="0000FF"/>
              </a:solidFill>
              <a:latin typeface="Impact"/>
              <a:ea typeface="Impact"/>
              <a:cs typeface="Impact"/>
              <a:sym typeface="Impact"/>
            </a:endParaRPr>
          </a:p>
        </p:txBody>
      </p:sp>
      <p:sp>
        <p:nvSpPr>
          <p:cNvPr id="187" name="Google Shape;187;p23"/>
          <p:cNvSpPr/>
          <p:nvPr/>
        </p:nvSpPr>
        <p:spPr>
          <a:xfrm>
            <a:off x="3261075" y="4758625"/>
            <a:ext cx="1119600" cy="741900"/>
          </a:xfrm>
          <a:prstGeom prst="homePlate">
            <a:avLst>
              <a:gd name="adj" fmla="val 50000"/>
            </a:avLst>
          </a:prstGeom>
          <a:solidFill>
            <a:srgbClr val="FFF2CC"/>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200" b="1">
                <a:solidFill>
                  <a:srgbClr val="FF0000"/>
                </a:solidFill>
                <a:latin typeface="Oswald"/>
                <a:ea typeface="Oswald"/>
                <a:cs typeface="Oswald"/>
                <a:sym typeface="Oswald"/>
              </a:rPr>
              <a:t>R</a:t>
            </a:r>
            <a:endParaRPr sz="3200" b="1">
              <a:solidFill>
                <a:srgbClr val="FF0000"/>
              </a:solidFill>
              <a:latin typeface="Oswald"/>
              <a:ea typeface="Oswald"/>
              <a:cs typeface="Oswald"/>
              <a:sym typeface="Oswald"/>
            </a:endParaRPr>
          </a:p>
        </p:txBody>
      </p:sp>
      <p:sp>
        <p:nvSpPr>
          <p:cNvPr id="188" name="Google Shape;188;p23"/>
          <p:cNvSpPr/>
          <p:nvPr/>
        </p:nvSpPr>
        <p:spPr>
          <a:xfrm>
            <a:off x="5699375" y="4758625"/>
            <a:ext cx="1119600" cy="741900"/>
          </a:xfrm>
          <a:prstGeom prst="homePlate">
            <a:avLst>
              <a:gd name="adj" fmla="val 50000"/>
            </a:avLst>
          </a:prstGeom>
          <a:solidFill>
            <a:srgbClr val="FFF2CC"/>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200" b="1">
                <a:solidFill>
                  <a:srgbClr val="FF0000"/>
                </a:solidFill>
                <a:latin typeface="Oswald"/>
                <a:ea typeface="Oswald"/>
                <a:cs typeface="Oswald"/>
                <a:sym typeface="Oswald"/>
              </a:rPr>
              <a:t>R</a:t>
            </a:r>
            <a:endParaRPr sz="3200" b="1">
              <a:solidFill>
                <a:srgbClr val="FF0000"/>
              </a:solidFill>
              <a:latin typeface="Oswald"/>
              <a:ea typeface="Oswald"/>
              <a:cs typeface="Oswald"/>
              <a:sym typeface="Oswald"/>
            </a:endParaRPr>
          </a:p>
        </p:txBody>
      </p:sp>
      <p:sp>
        <p:nvSpPr>
          <p:cNvPr id="189" name="Google Shape;189;p23"/>
          <p:cNvSpPr/>
          <p:nvPr/>
        </p:nvSpPr>
        <p:spPr>
          <a:xfrm>
            <a:off x="4480225" y="4758625"/>
            <a:ext cx="1119600" cy="741900"/>
          </a:xfrm>
          <a:prstGeom prst="homePlate">
            <a:avLst>
              <a:gd name="adj" fmla="val 50000"/>
            </a:avLst>
          </a:prstGeom>
          <a:solidFill>
            <a:srgbClr val="FFF2CC"/>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200" b="1">
                <a:solidFill>
                  <a:srgbClr val="FF0000"/>
                </a:solidFill>
                <a:latin typeface="Oswald"/>
                <a:ea typeface="Oswald"/>
                <a:cs typeface="Oswald"/>
                <a:sym typeface="Oswald"/>
              </a:rPr>
              <a:t>U</a:t>
            </a:r>
            <a:endParaRPr sz="3200" b="1">
              <a:solidFill>
                <a:srgbClr val="FF0000"/>
              </a:solidFill>
              <a:latin typeface="Oswald"/>
              <a:ea typeface="Oswald"/>
              <a:cs typeface="Oswald"/>
              <a:sym typeface="Oswald"/>
            </a:endParaRPr>
          </a:p>
        </p:txBody>
      </p:sp>
      <p:sp>
        <p:nvSpPr>
          <p:cNvPr id="190" name="Google Shape;190;p23"/>
          <p:cNvSpPr/>
          <p:nvPr/>
        </p:nvSpPr>
        <p:spPr>
          <a:xfrm>
            <a:off x="6918525" y="4758625"/>
            <a:ext cx="1119600" cy="741900"/>
          </a:xfrm>
          <a:prstGeom prst="homePlate">
            <a:avLst>
              <a:gd name="adj" fmla="val 50000"/>
            </a:avLst>
          </a:prstGeom>
          <a:solidFill>
            <a:srgbClr val="FFF2CC"/>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200" b="1">
                <a:solidFill>
                  <a:srgbClr val="FF0000"/>
                </a:solidFill>
                <a:latin typeface="Oswald"/>
                <a:ea typeface="Oswald"/>
                <a:cs typeface="Oswald"/>
                <a:sym typeface="Oswald"/>
              </a:rPr>
              <a:t>U</a:t>
            </a:r>
            <a:endParaRPr sz="3200" b="1">
              <a:solidFill>
                <a:srgbClr val="FF0000"/>
              </a:solidFill>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914654" y="0"/>
            <a:ext cx="7833097" cy="997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000"/>
              <a:buNone/>
            </a:pPr>
            <a:r>
              <a:rPr lang="en-GB">
                <a:solidFill>
                  <a:srgbClr val="000000"/>
                </a:solidFill>
              </a:rPr>
              <a:t>P</a:t>
            </a:r>
            <a:r>
              <a:rPr lang="en-GB" sz="6000">
                <a:solidFill>
                  <a:srgbClr val="000000"/>
                </a:solidFill>
              </a:rPr>
              <a:t>lenary</a:t>
            </a:r>
            <a:endParaRPr sz="6000">
              <a:solidFill>
                <a:srgbClr val="000000"/>
              </a:solidFill>
            </a:endParaRPr>
          </a:p>
        </p:txBody>
      </p:sp>
      <p:sp>
        <p:nvSpPr>
          <p:cNvPr id="196" name="Google Shape;196;p24"/>
          <p:cNvSpPr txBox="1"/>
          <p:nvPr/>
        </p:nvSpPr>
        <p:spPr>
          <a:xfrm>
            <a:off x="1006825" y="1213525"/>
            <a:ext cx="8017500" cy="264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a:p>
        </p:txBody>
      </p:sp>
      <p:sp>
        <p:nvSpPr>
          <p:cNvPr id="197" name="Google Shape;197;p24"/>
          <p:cNvSpPr txBox="1"/>
          <p:nvPr/>
        </p:nvSpPr>
        <p:spPr>
          <a:xfrm>
            <a:off x="1194475" y="1213525"/>
            <a:ext cx="7833000" cy="26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t>In your workbook, create a </a:t>
            </a:r>
            <a:endParaRPr sz="2400"/>
          </a:p>
          <a:p>
            <a:pPr marL="0" lvl="0" indent="0" algn="ctr" rtl="0">
              <a:spcBef>
                <a:spcPts val="0"/>
              </a:spcBef>
              <a:spcAft>
                <a:spcPts val="0"/>
              </a:spcAft>
              <a:buNone/>
            </a:pPr>
            <a:r>
              <a:rPr lang="en-GB" sz="6000" b="1">
                <a:solidFill>
                  <a:srgbClr val="9900FF"/>
                </a:solidFill>
                <a:latin typeface="Caveat"/>
                <a:ea typeface="Caveat"/>
                <a:cs typeface="Caveat"/>
                <a:sym typeface="Caveat"/>
              </a:rPr>
              <a:t>Top Tips </a:t>
            </a:r>
            <a:endParaRPr sz="6000" b="1">
              <a:solidFill>
                <a:srgbClr val="9900FF"/>
              </a:solidFill>
              <a:latin typeface="Caveat"/>
              <a:ea typeface="Caveat"/>
              <a:cs typeface="Caveat"/>
              <a:sym typeface="Caveat"/>
            </a:endParaRPr>
          </a:p>
          <a:p>
            <a:pPr marL="0" lvl="0" indent="0" algn="l" rtl="0">
              <a:spcBef>
                <a:spcPts val="0"/>
              </a:spcBef>
              <a:spcAft>
                <a:spcPts val="0"/>
              </a:spcAft>
              <a:buNone/>
            </a:pPr>
            <a:endParaRPr sz="1900" b="1">
              <a:solidFill>
                <a:srgbClr val="9900FF"/>
              </a:solidFill>
              <a:latin typeface="Caveat"/>
              <a:ea typeface="Caveat"/>
              <a:cs typeface="Caveat"/>
              <a:sym typeface="Caveat"/>
            </a:endParaRPr>
          </a:p>
          <a:p>
            <a:pPr marL="0" lvl="0" indent="0" algn="l" rtl="0">
              <a:spcBef>
                <a:spcPts val="0"/>
              </a:spcBef>
              <a:spcAft>
                <a:spcPts val="0"/>
              </a:spcAft>
              <a:buNone/>
            </a:pPr>
            <a:r>
              <a:rPr lang="en-GB" sz="2400"/>
              <a:t>checklist of the main points to consider when evaluating sources of information for credibility.</a:t>
            </a: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p:txBody>
      </p:sp>
      <p:pic>
        <p:nvPicPr>
          <p:cNvPr id="198" name="Google Shape;198;p24" descr="Royalty-free tip photos free download | Pxfuel"/>
          <p:cNvPicPr preferRelativeResize="0"/>
          <p:nvPr/>
        </p:nvPicPr>
        <p:blipFill>
          <a:blip r:embed="rId3">
            <a:alphaModFix/>
          </a:blip>
          <a:stretch>
            <a:fillRect/>
          </a:stretch>
        </p:blipFill>
        <p:spPr>
          <a:xfrm>
            <a:off x="6898725" y="997500"/>
            <a:ext cx="1849025" cy="1553175"/>
          </a:xfrm>
          <a:prstGeom prst="rect">
            <a:avLst/>
          </a:prstGeom>
          <a:noFill/>
          <a:ln>
            <a:noFill/>
          </a:ln>
        </p:spPr>
      </p:pic>
      <p:sp>
        <p:nvSpPr>
          <p:cNvPr id="199" name="Google Shape;199;p24"/>
          <p:cNvSpPr txBox="1"/>
          <p:nvPr/>
        </p:nvSpPr>
        <p:spPr>
          <a:xfrm>
            <a:off x="1091700" y="4218375"/>
            <a:ext cx="7137900" cy="2393400"/>
          </a:xfrm>
          <a:prstGeom prst="rect">
            <a:avLst/>
          </a:prstGeom>
          <a:noFill/>
          <a:ln>
            <a:noFill/>
          </a:ln>
        </p:spPr>
        <p:txBody>
          <a:bodyPr spcFirstLastPara="1" wrap="square" lIns="91425" tIns="91425" rIns="91425" bIns="91425" anchor="t" anchorCtr="0">
            <a:noAutofit/>
          </a:bodyPr>
          <a:lstStyle/>
          <a:p>
            <a:pPr marL="0" lvl="0" indent="0" algn="l" rtl="0">
              <a:lnSpc>
                <a:spcPct val="144000"/>
              </a:lnSpc>
              <a:spcBef>
                <a:spcPts val="0"/>
              </a:spcBef>
              <a:spcAft>
                <a:spcPts val="0"/>
              </a:spcAft>
              <a:buNone/>
            </a:pPr>
            <a:r>
              <a:rPr lang="en-GB" sz="3600" b="1">
                <a:latin typeface="Amatic SC"/>
                <a:ea typeface="Amatic SC"/>
                <a:cs typeface="Amatic SC"/>
                <a:sym typeface="Amatic SC"/>
              </a:rPr>
              <a:t>Extension</a:t>
            </a:r>
            <a:r>
              <a:rPr lang="en-GB" sz="2400"/>
              <a:t>:</a:t>
            </a:r>
            <a:endParaRPr sz="2400"/>
          </a:p>
          <a:p>
            <a:pPr marL="0" lvl="0" indent="0" algn="l" rtl="0">
              <a:lnSpc>
                <a:spcPct val="144000"/>
              </a:lnSpc>
              <a:spcBef>
                <a:spcPts val="0"/>
              </a:spcBef>
              <a:spcAft>
                <a:spcPts val="0"/>
              </a:spcAft>
              <a:buNone/>
            </a:pPr>
            <a:r>
              <a:rPr lang="en-GB" sz="2400"/>
              <a:t>Look back at the starter activity.  Can you comment in more depth about the credibility of these sources using your own checklist?</a:t>
            </a:r>
            <a:endParaRPr sz="2400"/>
          </a:p>
          <a:p>
            <a:pPr marL="0" lvl="0" indent="0" algn="l" rtl="0">
              <a:lnSpc>
                <a:spcPct val="115000"/>
              </a:lnSpc>
              <a:spcBef>
                <a:spcPts val="0"/>
              </a:spcBef>
              <a:spcAft>
                <a:spcPts val="0"/>
              </a:spcAft>
              <a:buNone/>
            </a:pPr>
            <a:endParaRPr sz="1100"/>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2"/>
          <p:cNvSpPr txBox="1">
            <a:spLocks noGrp="1"/>
          </p:cNvSpPr>
          <p:nvPr>
            <p:ph type="ctrTitle"/>
          </p:nvPr>
        </p:nvSpPr>
        <p:spPr>
          <a:xfrm>
            <a:off x="311700" y="372333"/>
            <a:ext cx="8520600" cy="3587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0"/>
              <a:buNone/>
            </a:pPr>
            <a:endParaRPr/>
          </a:p>
          <a:p>
            <a:pPr marL="0" lvl="0" indent="0" algn="ctr" rtl="0">
              <a:lnSpc>
                <a:spcPct val="100000"/>
              </a:lnSpc>
              <a:spcBef>
                <a:spcPts val="0"/>
              </a:spcBef>
              <a:spcAft>
                <a:spcPts val="0"/>
              </a:spcAft>
              <a:buSzPts val="8000"/>
              <a:buNone/>
            </a:pPr>
            <a:r>
              <a:rPr lang="en-GB"/>
              <a:t>Session 3:</a:t>
            </a:r>
            <a:endParaRPr/>
          </a:p>
          <a:p>
            <a:pPr marL="0" lvl="0" indent="0" algn="ctr" rtl="0">
              <a:lnSpc>
                <a:spcPct val="100000"/>
              </a:lnSpc>
              <a:spcBef>
                <a:spcPts val="0"/>
              </a:spcBef>
              <a:spcAft>
                <a:spcPts val="0"/>
              </a:spcAft>
              <a:buSzPts val="8000"/>
              <a:buNone/>
            </a:pPr>
            <a:r>
              <a:rPr lang="en-GB"/>
              <a:t>CREDIBILITY OF SOURCES </a:t>
            </a:r>
            <a:endParaRPr/>
          </a:p>
          <a:p>
            <a:pPr marL="0" lvl="0" indent="0" algn="ctr" rtl="0">
              <a:lnSpc>
                <a:spcPct val="100000"/>
              </a:lnSpc>
              <a:spcBef>
                <a:spcPts val="0"/>
              </a:spcBef>
              <a:spcAft>
                <a:spcPts val="0"/>
              </a:spcAft>
              <a:buSzPts val="8000"/>
              <a:buNone/>
            </a:pPr>
            <a:endParaRPr/>
          </a:p>
        </p:txBody>
      </p:sp>
      <p:pic>
        <p:nvPicPr>
          <p:cNvPr id="63" name="Google Shape;63;p12"/>
          <p:cNvPicPr preferRelativeResize="0"/>
          <p:nvPr/>
        </p:nvPicPr>
        <p:blipFill rotWithShape="1">
          <a:blip r:embed="rId3">
            <a:alphaModFix/>
          </a:blip>
          <a:srcRect/>
          <a:stretch/>
        </p:blipFill>
        <p:spPr>
          <a:xfrm rot="600555">
            <a:off x="3170772" y="4059382"/>
            <a:ext cx="2802455" cy="2798618"/>
          </a:xfrm>
          <a:prstGeom prst="rect">
            <a:avLst/>
          </a:prstGeom>
          <a:noFill/>
          <a:ln>
            <a:noFill/>
          </a:ln>
        </p:spPr>
      </p:pic>
      <p:pic>
        <p:nvPicPr>
          <p:cNvPr id="64" name="Google Shape;64;p12"/>
          <p:cNvPicPr preferRelativeResize="0"/>
          <p:nvPr/>
        </p:nvPicPr>
        <p:blipFill rotWithShape="1">
          <a:blip r:embed="rId4">
            <a:alphaModFix/>
          </a:blip>
          <a:srcRect/>
          <a:stretch/>
        </p:blipFill>
        <p:spPr>
          <a:xfrm>
            <a:off x="7594601" y="95249"/>
            <a:ext cx="1420926" cy="1242275"/>
          </a:xfrm>
          <a:prstGeom prst="rect">
            <a:avLst/>
          </a:prstGeom>
          <a:noFill/>
          <a:ln>
            <a:noFill/>
          </a:ln>
        </p:spPr>
      </p:pic>
      <p:pic>
        <p:nvPicPr>
          <p:cNvPr id="65" name="Google Shape;65;p12"/>
          <p:cNvPicPr preferRelativeResize="0"/>
          <p:nvPr/>
        </p:nvPicPr>
        <p:blipFill rotWithShape="1">
          <a:blip r:embed="rId5">
            <a:alphaModFix/>
          </a:blip>
          <a:srcRect/>
          <a:stretch/>
        </p:blipFill>
        <p:spPr>
          <a:xfrm>
            <a:off x="86648" y="95250"/>
            <a:ext cx="1420927" cy="1432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1009402" y="412467"/>
            <a:ext cx="7833097" cy="997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000"/>
              <a:buNone/>
            </a:pPr>
            <a:r>
              <a:rPr lang="en-GB" sz="6000"/>
              <a:t>Objectives</a:t>
            </a:r>
            <a:endParaRPr sz="6000"/>
          </a:p>
        </p:txBody>
      </p:sp>
      <p:sp>
        <p:nvSpPr>
          <p:cNvPr id="71" name="Google Shape;71;p13"/>
          <p:cNvSpPr txBox="1">
            <a:spLocks noGrp="1"/>
          </p:cNvSpPr>
          <p:nvPr>
            <p:ph type="body" idx="1"/>
          </p:nvPr>
        </p:nvSpPr>
        <p:spPr>
          <a:xfrm>
            <a:off x="1044250" y="2299925"/>
            <a:ext cx="7763400" cy="3373200"/>
          </a:xfrm>
          <a:prstGeom prst="rect">
            <a:avLst/>
          </a:prstGeom>
          <a:noFill/>
          <a:ln>
            <a:noFill/>
          </a:ln>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Clr>
                <a:srgbClr val="000000"/>
              </a:buClr>
              <a:buSzPts val="2400"/>
              <a:buFont typeface="Arial"/>
              <a:buChar char="•"/>
            </a:pPr>
            <a:r>
              <a:rPr lang="en-GB" sz="2400">
                <a:latin typeface="Arial"/>
                <a:ea typeface="Arial"/>
                <a:cs typeface="Arial"/>
                <a:sym typeface="Arial"/>
              </a:rPr>
              <a:t>To develop Critical </a:t>
            </a:r>
            <a:r>
              <a:rPr lang="en-GB" sz="2400" dirty="0">
                <a:latin typeface="Arial"/>
                <a:ea typeface="Arial"/>
                <a:cs typeface="Arial"/>
                <a:sym typeface="Arial"/>
              </a:rPr>
              <a:t>T</a:t>
            </a:r>
            <a:r>
              <a:rPr lang="en-GB" sz="2400">
                <a:latin typeface="Arial"/>
                <a:ea typeface="Arial"/>
                <a:cs typeface="Arial"/>
                <a:sym typeface="Arial"/>
              </a:rPr>
              <a:t>hinking and Problem </a:t>
            </a:r>
            <a:r>
              <a:rPr lang="en-GB" sz="2400" dirty="0">
                <a:latin typeface="Arial"/>
                <a:ea typeface="Arial"/>
                <a:cs typeface="Arial"/>
                <a:sym typeface="Arial"/>
              </a:rPr>
              <a:t>S</a:t>
            </a:r>
            <a:r>
              <a:rPr lang="en-GB" sz="2400">
                <a:latin typeface="Arial"/>
                <a:ea typeface="Arial"/>
                <a:cs typeface="Arial"/>
                <a:sym typeface="Arial"/>
              </a:rPr>
              <a:t>olving </a:t>
            </a:r>
            <a:r>
              <a:rPr lang="en-GB" sz="2400" dirty="0">
                <a:latin typeface="Arial"/>
                <a:ea typeface="Arial"/>
                <a:cs typeface="Arial"/>
                <a:sym typeface="Arial"/>
              </a:rPr>
              <a:t>skills through the evaluation of sources of information for credibility.</a:t>
            </a:r>
            <a:endParaRPr sz="2400" dirty="0">
              <a:latin typeface="Arial"/>
              <a:ea typeface="Arial"/>
              <a:cs typeface="Arial"/>
              <a:sym typeface="Arial"/>
            </a:endParaRPr>
          </a:p>
          <a:p>
            <a:pPr marL="457200" lvl="0" indent="0" algn="l" rtl="0">
              <a:lnSpc>
                <a:spcPct val="150000"/>
              </a:lnSpc>
              <a:spcBef>
                <a:spcPts val="0"/>
              </a:spcBef>
              <a:spcAft>
                <a:spcPts val="0"/>
              </a:spcAft>
              <a:buNone/>
            </a:pPr>
            <a:endParaRPr sz="3200" dirty="0">
              <a:latin typeface="Arial"/>
              <a:ea typeface="Arial"/>
              <a:cs typeface="Arial"/>
              <a:sym typeface="Arial"/>
            </a:endParaRPr>
          </a:p>
        </p:txBody>
      </p:sp>
      <p:pic>
        <p:nvPicPr>
          <p:cNvPr id="72" name="Google Shape;72;p13"/>
          <p:cNvPicPr preferRelativeResize="0"/>
          <p:nvPr/>
        </p:nvPicPr>
        <p:blipFill rotWithShape="1">
          <a:blip r:embed="rId3">
            <a:alphaModFix/>
          </a:blip>
          <a:srcRect/>
          <a:stretch/>
        </p:blipFill>
        <p:spPr>
          <a:xfrm>
            <a:off x="2409202" y="339038"/>
            <a:ext cx="1228876" cy="11443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1009402" y="412467"/>
            <a:ext cx="7833097" cy="997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000"/>
              <a:buNone/>
            </a:pPr>
            <a:r>
              <a:rPr lang="en-GB" sz="6000">
                <a:solidFill>
                  <a:srgbClr val="212121"/>
                </a:solidFill>
              </a:rPr>
              <a:t>skills</a:t>
            </a:r>
            <a:endParaRPr sz="6000">
              <a:solidFill>
                <a:srgbClr val="212121"/>
              </a:solidFill>
            </a:endParaRPr>
          </a:p>
        </p:txBody>
      </p:sp>
      <p:sp>
        <p:nvSpPr>
          <p:cNvPr id="78" name="Google Shape;78;p14"/>
          <p:cNvSpPr txBox="1">
            <a:spLocks noGrp="1"/>
          </p:cNvSpPr>
          <p:nvPr>
            <p:ph type="body" idx="1"/>
          </p:nvPr>
        </p:nvSpPr>
        <p:spPr>
          <a:xfrm>
            <a:off x="1044250" y="1780115"/>
            <a:ext cx="7763400" cy="4454429"/>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sz="2400">
                <a:latin typeface="Arial"/>
                <a:ea typeface="Arial"/>
                <a:cs typeface="Arial"/>
                <a:sym typeface="Arial"/>
              </a:rPr>
              <a:t>Critical Thinking and Problem Solving:</a:t>
            </a:r>
            <a:endParaRPr/>
          </a:p>
          <a:p>
            <a:pPr marL="457200" lvl="0" indent="-342900" algn="l" rtl="0">
              <a:lnSpc>
                <a:spcPct val="115000"/>
              </a:lnSpc>
              <a:spcBef>
                <a:spcPts val="0"/>
              </a:spcBef>
              <a:spcAft>
                <a:spcPts val="0"/>
              </a:spcAft>
              <a:buSzPts val="1800"/>
              <a:buChar char="●"/>
            </a:pPr>
            <a:r>
              <a:rPr lang="en-GB" sz="2400">
                <a:latin typeface="Arial"/>
                <a:ea typeface="Arial"/>
                <a:cs typeface="Arial"/>
                <a:sym typeface="Arial"/>
              </a:rPr>
              <a:t>Produce a Personal Standpoint including own and alternative opinions, views, and arguments;</a:t>
            </a:r>
            <a:endParaRPr/>
          </a:p>
          <a:p>
            <a:pPr marL="457200" lvl="0" indent="-342900" algn="l" rtl="0">
              <a:lnSpc>
                <a:spcPct val="115000"/>
              </a:lnSpc>
              <a:spcBef>
                <a:spcPts val="0"/>
              </a:spcBef>
              <a:spcAft>
                <a:spcPts val="0"/>
              </a:spcAft>
              <a:buSzPts val="1800"/>
              <a:buChar char="●"/>
            </a:pPr>
            <a:r>
              <a:rPr lang="en-GB" sz="2400">
                <a:latin typeface="Arial"/>
                <a:ea typeface="Arial"/>
                <a:cs typeface="Arial"/>
                <a:sym typeface="Arial"/>
              </a:rPr>
              <a:t>Consider the credibility of sources; </a:t>
            </a:r>
            <a:endParaRPr sz="24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GB" sz="2400">
                <a:latin typeface="Arial"/>
                <a:ea typeface="Arial"/>
                <a:cs typeface="Arial"/>
                <a:sym typeface="Arial"/>
              </a:rPr>
              <a:t>Apply problem solving and decision making techniques: </a:t>
            </a:r>
            <a:endParaRPr sz="24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GB" sz="2400">
                <a:latin typeface="Arial"/>
                <a:ea typeface="Arial"/>
                <a:cs typeface="Arial"/>
                <a:sym typeface="Arial"/>
              </a:rPr>
              <a:t>Identify relevant political, economic, social, technological, legal and environmental factors;</a:t>
            </a:r>
            <a:endParaRPr/>
          </a:p>
          <a:p>
            <a:pPr marL="457200" lvl="0" indent="-342900" algn="l" rtl="0">
              <a:lnSpc>
                <a:spcPct val="115000"/>
              </a:lnSpc>
              <a:spcBef>
                <a:spcPts val="0"/>
              </a:spcBef>
              <a:spcAft>
                <a:spcPts val="0"/>
              </a:spcAft>
              <a:buSzPts val="1800"/>
              <a:buChar char="●"/>
            </a:pPr>
            <a:r>
              <a:rPr lang="en-GB" sz="2400">
                <a:latin typeface="Arial"/>
                <a:ea typeface="Arial"/>
                <a:cs typeface="Arial"/>
                <a:sym typeface="Arial"/>
              </a:rPr>
              <a:t>Reflect on critical thinking and problem solving process. </a:t>
            </a:r>
            <a:endParaRPr sz="2400">
              <a:latin typeface="Arial"/>
              <a:ea typeface="Arial"/>
              <a:cs typeface="Arial"/>
              <a:sym typeface="Arial"/>
            </a:endParaRPr>
          </a:p>
          <a:p>
            <a:pPr marL="457200" lvl="0" indent="-228600" algn="l" rtl="0">
              <a:lnSpc>
                <a:spcPct val="115000"/>
              </a:lnSpc>
              <a:spcBef>
                <a:spcPts val="0"/>
              </a:spcBef>
              <a:spcAft>
                <a:spcPts val="0"/>
              </a:spcAft>
              <a:buClr>
                <a:srgbClr val="000000"/>
              </a:buClr>
              <a:buSzPts val="1800"/>
              <a:buFont typeface="Source Code Pro"/>
              <a:buNone/>
            </a:pPr>
            <a:endParaRPr sz="2800">
              <a:latin typeface="Arial"/>
              <a:ea typeface="Arial"/>
              <a:cs typeface="Arial"/>
              <a:sym typeface="Arial"/>
            </a:endParaRPr>
          </a:p>
          <a:p>
            <a:pPr marL="0" lvl="0" indent="0" algn="l" rtl="0">
              <a:lnSpc>
                <a:spcPct val="115000"/>
              </a:lnSpc>
              <a:spcBef>
                <a:spcPts val="0"/>
              </a:spcBef>
              <a:spcAft>
                <a:spcPts val="0"/>
              </a:spcAft>
              <a:buSzPts val="1800"/>
              <a:buNone/>
            </a:pPr>
            <a:endParaRPr sz="3200">
              <a:latin typeface="Arial"/>
              <a:ea typeface="Arial"/>
              <a:cs typeface="Arial"/>
              <a:sym typeface="Arial"/>
            </a:endParaRPr>
          </a:p>
        </p:txBody>
      </p:sp>
      <p:pic>
        <p:nvPicPr>
          <p:cNvPr id="79" name="Google Shape;79;p14"/>
          <p:cNvPicPr preferRelativeResize="0"/>
          <p:nvPr/>
        </p:nvPicPr>
        <p:blipFill rotWithShape="1">
          <a:blip r:embed="rId3">
            <a:alphaModFix/>
          </a:blip>
          <a:srcRect/>
          <a:stretch/>
        </p:blipFill>
        <p:spPr>
          <a:xfrm>
            <a:off x="2756225" y="314525"/>
            <a:ext cx="1193400" cy="1193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1011611" y="0"/>
            <a:ext cx="7833000" cy="997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GB" dirty="0">
                <a:solidFill>
                  <a:srgbClr val="000000"/>
                </a:solidFill>
              </a:rPr>
              <a:t>Starter: Can it be Trusted</a:t>
            </a:r>
            <a:r>
              <a:rPr lang="en-GB" b="0" dirty="0">
                <a:solidFill>
                  <a:srgbClr val="000000"/>
                </a:solidFill>
                <a:latin typeface="Arial Narrow" panose="020B0606020202030204" pitchFamily="34" charset="0"/>
              </a:rPr>
              <a:t>?</a:t>
            </a:r>
            <a:endParaRPr b="0" dirty="0">
              <a:solidFill>
                <a:srgbClr val="000000"/>
              </a:solidFill>
              <a:latin typeface="Arial Narrow" panose="020B0606020202030204" pitchFamily="34" charset="0"/>
            </a:endParaRPr>
          </a:p>
        </p:txBody>
      </p:sp>
      <p:sp>
        <p:nvSpPr>
          <p:cNvPr id="85" name="Google Shape;85;p15"/>
          <p:cNvSpPr txBox="1">
            <a:spLocks noGrp="1"/>
          </p:cNvSpPr>
          <p:nvPr>
            <p:ph type="body" idx="1"/>
          </p:nvPr>
        </p:nvSpPr>
        <p:spPr>
          <a:xfrm>
            <a:off x="957150" y="997500"/>
            <a:ext cx="7941900" cy="99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sz="2400" dirty="0">
                <a:latin typeface="Arial"/>
                <a:ea typeface="Arial"/>
                <a:cs typeface="Arial"/>
                <a:sym typeface="Arial"/>
              </a:rPr>
              <a:t>Look at the following sources of information.  Which one do you think is the most reliable and why? </a:t>
            </a:r>
            <a:endParaRPr sz="2400" dirty="0">
              <a:latin typeface="Arial"/>
              <a:ea typeface="Arial"/>
              <a:cs typeface="Arial"/>
              <a:sym typeface="Arial"/>
            </a:endParaRPr>
          </a:p>
          <a:p>
            <a:pPr marL="0" lvl="0" indent="0" algn="l" rtl="0">
              <a:lnSpc>
                <a:spcPct val="115000"/>
              </a:lnSpc>
              <a:spcBef>
                <a:spcPts val="0"/>
              </a:spcBef>
              <a:spcAft>
                <a:spcPts val="0"/>
              </a:spcAft>
              <a:buSzPts val="1800"/>
              <a:buNone/>
            </a:pPr>
            <a:endParaRPr sz="2400" dirty="0">
              <a:latin typeface="Arial"/>
              <a:ea typeface="Arial"/>
              <a:cs typeface="Arial"/>
              <a:sym typeface="Arial"/>
            </a:endParaRPr>
          </a:p>
          <a:p>
            <a:pPr marL="0" lvl="0" indent="0" algn="l" rtl="0">
              <a:lnSpc>
                <a:spcPct val="115000"/>
              </a:lnSpc>
              <a:spcBef>
                <a:spcPts val="0"/>
              </a:spcBef>
              <a:spcAft>
                <a:spcPts val="0"/>
              </a:spcAft>
              <a:buSzPts val="1800"/>
              <a:buNone/>
            </a:pPr>
            <a:endParaRPr sz="2400" dirty="0">
              <a:latin typeface="Arial"/>
              <a:ea typeface="Arial"/>
              <a:cs typeface="Arial"/>
              <a:sym typeface="Arial"/>
            </a:endParaRPr>
          </a:p>
          <a:p>
            <a:pPr marL="0" lvl="0" indent="0" algn="l" rtl="0">
              <a:lnSpc>
                <a:spcPct val="115000"/>
              </a:lnSpc>
              <a:spcBef>
                <a:spcPts val="0"/>
              </a:spcBef>
              <a:spcAft>
                <a:spcPts val="0"/>
              </a:spcAft>
              <a:buSzPts val="1800"/>
              <a:buNone/>
            </a:pPr>
            <a:endParaRPr sz="2400" dirty="0">
              <a:latin typeface="Arial"/>
              <a:ea typeface="Arial"/>
              <a:cs typeface="Arial"/>
              <a:sym typeface="Arial"/>
            </a:endParaRPr>
          </a:p>
          <a:p>
            <a:pPr marL="0" lvl="0" indent="0" algn="l" rtl="0">
              <a:lnSpc>
                <a:spcPct val="115000"/>
              </a:lnSpc>
              <a:spcBef>
                <a:spcPts val="0"/>
              </a:spcBef>
              <a:spcAft>
                <a:spcPts val="0"/>
              </a:spcAft>
              <a:buSzPts val="1800"/>
              <a:buNone/>
            </a:pPr>
            <a:endParaRPr sz="2400" dirty="0">
              <a:latin typeface="Arial"/>
              <a:ea typeface="Arial"/>
              <a:cs typeface="Arial"/>
              <a:sym typeface="Arial"/>
            </a:endParaRPr>
          </a:p>
          <a:p>
            <a:pPr marL="0" lvl="0" indent="0" algn="l" rtl="0">
              <a:lnSpc>
                <a:spcPct val="115000"/>
              </a:lnSpc>
              <a:spcBef>
                <a:spcPts val="0"/>
              </a:spcBef>
              <a:spcAft>
                <a:spcPts val="0"/>
              </a:spcAft>
              <a:buSzPts val="1800"/>
              <a:buNone/>
            </a:pPr>
            <a:endParaRPr sz="2400" dirty="0">
              <a:latin typeface="Arial"/>
              <a:ea typeface="Arial"/>
              <a:cs typeface="Arial"/>
              <a:sym typeface="Arial"/>
            </a:endParaRPr>
          </a:p>
          <a:p>
            <a:pPr marL="0" lvl="0" indent="0" algn="l" rtl="0">
              <a:lnSpc>
                <a:spcPct val="115000"/>
              </a:lnSpc>
              <a:spcBef>
                <a:spcPts val="0"/>
              </a:spcBef>
              <a:spcAft>
                <a:spcPts val="0"/>
              </a:spcAft>
              <a:buSzPts val="1800"/>
              <a:buNone/>
            </a:pPr>
            <a:endParaRPr sz="2400" dirty="0">
              <a:latin typeface="Arial"/>
              <a:ea typeface="Arial"/>
              <a:cs typeface="Arial"/>
              <a:sym typeface="Arial"/>
            </a:endParaRPr>
          </a:p>
          <a:p>
            <a:pPr marL="0" lvl="0" indent="0" algn="l" rtl="0">
              <a:lnSpc>
                <a:spcPct val="115000"/>
              </a:lnSpc>
              <a:spcBef>
                <a:spcPts val="0"/>
              </a:spcBef>
              <a:spcAft>
                <a:spcPts val="0"/>
              </a:spcAft>
              <a:buSzPts val="1800"/>
              <a:buNone/>
            </a:pPr>
            <a:endParaRPr sz="2400" dirty="0">
              <a:latin typeface="Arial"/>
              <a:ea typeface="Arial"/>
              <a:cs typeface="Arial"/>
              <a:sym typeface="Arial"/>
            </a:endParaRPr>
          </a:p>
          <a:p>
            <a:pPr marL="0" lvl="0" indent="0" algn="l" rtl="0">
              <a:lnSpc>
                <a:spcPct val="115000"/>
              </a:lnSpc>
              <a:spcBef>
                <a:spcPts val="0"/>
              </a:spcBef>
              <a:spcAft>
                <a:spcPts val="0"/>
              </a:spcAft>
              <a:buSzPts val="1800"/>
              <a:buNone/>
            </a:pPr>
            <a:endParaRPr sz="2400" dirty="0">
              <a:latin typeface="Arial"/>
              <a:ea typeface="Arial"/>
              <a:cs typeface="Arial"/>
              <a:sym typeface="Arial"/>
            </a:endParaRPr>
          </a:p>
          <a:p>
            <a:pPr marL="0" lvl="0" indent="0" algn="l" rtl="0">
              <a:lnSpc>
                <a:spcPct val="115000"/>
              </a:lnSpc>
              <a:spcBef>
                <a:spcPts val="0"/>
              </a:spcBef>
              <a:spcAft>
                <a:spcPts val="0"/>
              </a:spcAft>
              <a:buSzPts val="1800"/>
              <a:buNone/>
            </a:pPr>
            <a:endParaRPr sz="2400" dirty="0">
              <a:latin typeface="Arial"/>
              <a:ea typeface="Arial"/>
              <a:cs typeface="Arial"/>
              <a:sym typeface="Arial"/>
            </a:endParaRPr>
          </a:p>
          <a:p>
            <a:pPr marL="0" lvl="0" indent="0" algn="l" rtl="0">
              <a:lnSpc>
                <a:spcPct val="115000"/>
              </a:lnSpc>
              <a:spcBef>
                <a:spcPts val="0"/>
              </a:spcBef>
              <a:spcAft>
                <a:spcPts val="0"/>
              </a:spcAft>
              <a:buSzPts val="1800"/>
              <a:buNone/>
            </a:pPr>
            <a:endParaRPr sz="2400" dirty="0">
              <a:latin typeface="Arial"/>
              <a:ea typeface="Arial"/>
              <a:cs typeface="Arial"/>
              <a:sym typeface="Arial"/>
            </a:endParaRPr>
          </a:p>
        </p:txBody>
      </p:sp>
      <p:sp>
        <p:nvSpPr>
          <p:cNvPr id="86" name="Google Shape;86;p15"/>
          <p:cNvSpPr txBox="1"/>
          <p:nvPr/>
        </p:nvSpPr>
        <p:spPr>
          <a:xfrm>
            <a:off x="1147675" y="5948275"/>
            <a:ext cx="6522000" cy="601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800"/>
              <a:buFont typeface="Arial"/>
              <a:buNone/>
            </a:pPr>
            <a:r>
              <a:rPr lang="en-GB" sz="2400"/>
              <a:t>Record your answers in your workbook.</a:t>
            </a:r>
            <a:endParaRPr/>
          </a:p>
        </p:txBody>
      </p:sp>
      <p:pic>
        <p:nvPicPr>
          <p:cNvPr id="87" name="Google Shape;87;p15" descr="We're not scaremongering, this is really happening. | Flickr"/>
          <p:cNvPicPr preferRelativeResize="0"/>
          <p:nvPr/>
        </p:nvPicPr>
        <p:blipFill rotWithShape="1">
          <a:blip r:embed="rId3">
            <a:alphaModFix/>
          </a:blip>
          <a:srcRect/>
          <a:stretch/>
        </p:blipFill>
        <p:spPr>
          <a:xfrm>
            <a:off x="1067600" y="2540250"/>
            <a:ext cx="2389400" cy="2687226"/>
          </a:xfrm>
          <a:prstGeom prst="rect">
            <a:avLst/>
          </a:prstGeom>
          <a:noFill/>
          <a:ln w="19050" cap="flat" cmpd="sng">
            <a:solidFill>
              <a:srgbClr val="000000"/>
            </a:solidFill>
            <a:prstDash val="solid"/>
            <a:round/>
            <a:headEnd type="none" w="sm" len="sm"/>
            <a:tailEnd type="none" w="sm" len="sm"/>
          </a:ln>
        </p:spPr>
      </p:pic>
      <p:pic>
        <p:nvPicPr>
          <p:cNvPr id="88" name="Google Shape;88;p15" descr="Portada de The Guardian (Reino Unido) | Esther Vargas | Flickr"/>
          <p:cNvPicPr preferRelativeResize="0"/>
          <p:nvPr/>
        </p:nvPicPr>
        <p:blipFill rotWithShape="1">
          <a:blip r:embed="rId4">
            <a:alphaModFix/>
          </a:blip>
          <a:srcRect t="4434"/>
          <a:stretch/>
        </p:blipFill>
        <p:spPr>
          <a:xfrm>
            <a:off x="3817863" y="2513275"/>
            <a:ext cx="2330925" cy="3149075"/>
          </a:xfrm>
          <a:prstGeom prst="rect">
            <a:avLst/>
          </a:prstGeom>
          <a:noFill/>
          <a:ln w="19050" cap="flat" cmpd="sng">
            <a:solidFill>
              <a:srgbClr val="000000"/>
            </a:solidFill>
            <a:prstDash val="solid"/>
            <a:round/>
            <a:headEnd type="none" w="sm" len="sm"/>
            <a:tailEnd type="none" w="sm" len="sm"/>
          </a:ln>
        </p:spPr>
      </p:pic>
      <p:pic>
        <p:nvPicPr>
          <p:cNvPr id="89" name="Google Shape;89;p15" descr="File:Wikipedia-logo-v2-en.svg - Wikipedia"/>
          <p:cNvPicPr preferRelativeResize="0"/>
          <p:nvPr/>
        </p:nvPicPr>
        <p:blipFill>
          <a:blip r:embed="rId5">
            <a:alphaModFix/>
          </a:blip>
          <a:stretch>
            <a:fillRect/>
          </a:stretch>
        </p:blipFill>
        <p:spPr>
          <a:xfrm>
            <a:off x="6509652" y="2513273"/>
            <a:ext cx="2389400" cy="2741177"/>
          </a:xfrm>
          <a:prstGeom prst="rect">
            <a:avLst/>
          </a:prstGeom>
          <a:noFill/>
          <a:ln w="19050" cap="flat" cmpd="sng">
            <a:solidFill>
              <a:srgbClr val="000000"/>
            </a:solidFill>
            <a:prstDash val="solid"/>
            <a:round/>
            <a:headEnd type="none" w="sm" len="sm"/>
            <a:tailEnd type="none" w="sm" len="sm"/>
          </a:ln>
        </p:spPr>
      </p:pic>
      <p:sp>
        <p:nvSpPr>
          <p:cNvPr id="90" name="Google Shape;90;p15"/>
          <p:cNvSpPr txBox="1"/>
          <p:nvPr/>
        </p:nvSpPr>
        <p:spPr>
          <a:xfrm>
            <a:off x="1828350" y="1995000"/>
            <a:ext cx="867900" cy="45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b="1">
                <a:latin typeface="Amatic SC"/>
                <a:ea typeface="Amatic SC"/>
                <a:cs typeface="Amatic SC"/>
                <a:sym typeface="Amatic SC"/>
              </a:rPr>
              <a:t>Image </a:t>
            </a:r>
            <a:r>
              <a:rPr lang="en-GB" sz="2200" b="1">
                <a:latin typeface="Amatic SC"/>
                <a:ea typeface="Amatic SC"/>
                <a:cs typeface="Amatic SC"/>
                <a:sym typeface="Amatic SC"/>
              </a:rPr>
              <a:t>1			</a:t>
            </a:r>
            <a:endParaRPr sz="2200" b="1">
              <a:latin typeface="Amatic SC"/>
              <a:ea typeface="Amatic SC"/>
              <a:cs typeface="Amatic SC"/>
              <a:sym typeface="Amatic SC"/>
            </a:endParaRPr>
          </a:p>
        </p:txBody>
      </p:sp>
      <p:sp>
        <p:nvSpPr>
          <p:cNvPr id="91" name="Google Shape;91;p15"/>
          <p:cNvSpPr txBox="1"/>
          <p:nvPr/>
        </p:nvSpPr>
        <p:spPr>
          <a:xfrm>
            <a:off x="4374475" y="1994988"/>
            <a:ext cx="1217700" cy="45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b="1">
                <a:latin typeface="Amatic SC"/>
                <a:ea typeface="Amatic SC"/>
                <a:cs typeface="Amatic SC"/>
                <a:sym typeface="Amatic SC"/>
              </a:rPr>
              <a:t>Image </a:t>
            </a:r>
            <a:r>
              <a:rPr lang="en-GB" sz="2200" b="1">
                <a:latin typeface="Amatic SC"/>
                <a:ea typeface="Amatic SC"/>
                <a:cs typeface="Amatic SC"/>
                <a:sym typeface="Amatic SC"/>
              </a:rPr>
              <a:t>2</a:t>
            </a:r>
            <a:endParaRPr/>
          </a:p>
        </p:txBody>
      </p:sp>
      <p:sp>
        <p:nvSpPr>
          <p:cNvPr id="92" name="Google Shape;92;p15"/>
          <p:cNvSpPr txBox="1"/>
          <p:nvPr/>
        </p:nvSpPr>
        <p:spPr>
          <a:xfrm>
            <a:off x="6941600" y="1995000"/>
            <a:ext cx="1525500" cy="60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b="1">
                <a:latin typeface="Amatic SC"/>
                <a:ea typeface="Amatic SC"/>
                <a:cs typeface="Amatic SC"/>
                <a:sym typeface="Amatic SC"/>
              </a:rPr>
              <a:t>Image </a:t>
            </a:r>
            <a:r>
              <a:rPr lang="en-GB" sz="2200" b="1">
                <a:latin typeface="Amatic SC"/>
                <a:ea typeface="Amatic SC"/>
                <a:cs typeface="Amatic SC"/>
                <a:sym typeface="Amatic SC"/>
              </a:rPr>
              <a:t>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1033977" y="132567"/>
            <a:ext cx="7833000" cy="9975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a:solidFill>
                  <a:srgbClr val="000000"/>
                </a:solidFill>
              </a:rPr>
              <a:t>Types of Sources of Information</a:t>
            </a:r>
            <a:endParaRPr>
              <a:solidFill>
                <a:srgbClr val="000000"/>
              </a:solidFill>
            </a:endParaRPr>
          </a:p>
          <a:p>
            <a:pPr marL="0" lvl="0" indent="0" algn="ctr" rtl="0">
              <a:spcBef>
                <a:spcPts val="0"/>
              </a:spcBef>
              <a:spcAft>
                <a:spcPts val="0"/>
              </a:spcAft>
              <a:buNone/>
            </a:pPr>
            <a:endParaRPr/>
          </a:p>
        </p:txBody>
      </p:sp>
      <p:sp>
        <p:nvSpPr>
          <p:cNvPr id="98" name="Google Shape;98;p16"/>
          <p:cNvSpPr txBox="1">
            <a:spLocks noGrp="1"/>
          </p:cNvSpPr>
          <p:nvPr>
            <p:ph type="body" idx="1"/>
          </p:nvPr>
        </p:nvSpPr>
        <p:spPr>
          <a:xfrm>
            <a:off x="1068775" y="1246349"/>
            <a:ext cx="7763400" cy="286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latin typeface="Arial"/>
                <a:ea typeface="Arial"/>
                <a:cs typeface="Arial"/>
                <a:sym typeface="Arial"/>
              </a:rPr>
              <a:t>Information about global issues comes from many different types of sources.</a:t>
            </a:r>
            <a:endParaRPr sz="2400" dirty="0">
              <a:latin typeface="Arial"/>
              <a:ea typeface="Arial"/>
              <a:cs typeface="Arial"/>
              <a:sym typeface="Arial"/>
            </a:endParaRPr>
          </a:p>
          <a:p>
            <a:pPr marL="0" lvl="0" indent="0" algn="l" rtl="0">
              <a:spcBef>
                <a:spcPts val="0"/>
              </a:spcBef>
              <a:spcAft>
                <a:spcPts val="0"/>
              </a:spcAft>
              <a:buNone/>
            </a:pPr>
            <a:r>
              <a:rPr lang="en-GB" sz="2400" i="1" dirty="0">
                <a:latin typeface="Arial"/>
                <a:ea typeface="Arial"/>
                <a:cs typeface="Arial"/>
                <a:sym typeface="Arial"/>
              </a:rPr>
              <a:t>For example</a:t>
            </a:r>
            <a:r>
              <a:rPr lang="en-GB" sz="2400" dirty="0">
                <a:latin typeface="Arial"/>
                <a:ea typeface="Arial"/>
                <a:cs typeface="Arial"/>
                <a:sym typeface="Arial"/>
              </a:rPr>
              <a:t>, </a:t>
            </a:r>
            <a:endParaRPr sz="2400" dirty="0">
              <a:latin typeface="Arial"/>
              <a:ea typeface="Arial"/>
              <a:cs typeface="Arial"/>
              <a:sym typeface="Arial"/>
            </a:endParaRPr>
          </a:p>
          <a:p>
            <a:pPr marL="0" lvl="0" indent="0" algn="l" rtl="0">
              <a:spcBef>
                <a:spcPts val="0"/>
              </a:spcBef>
              <a:spcAft>
                <a:spcPts val="0"/>
              </a:spcAft>
              <a:buNone/>
            </a:pPr>
            <a:endParaRPr sz="1000" dirty="0">
              <a:latin typeface="Arial"/>
              <a:ea typeface="Arial"/>
              <a:cs typeface="Arial"/>
              <a:sym typeface="Arial"/>
            </a:endParaRPr>
          </a:p>
          <a:p>
            <a:pPr marL="0" lvl="0" indent="0" algn="l" rtl="0">
              <a:spcBef>
                <a:spcPts val="0"/>
              </a:spcBef>
              <a:spcAft>
                <a:spcPts val="0"/>
              </a:spcAft>
              <a:buNone/>
            </a:pPr>
            <a:r>
              <a:rPr lang="en-GB" sz="2400" dirty="0">
                <a:latin typeface="Arial"/>
                <a:ea typeface="Arial"/>
                <a:cs typeface="Arial"/>
                <a:sym typeface="Arial"/>
              </a:rPr>
              <a:t>      </a:t>
            </a:r>
            <a:r>
              <a:rPr lang="en-GB" sz="3000" b="1" dirty="0">
                <a:latin typeface="Caveat"/>
                <a:ea typeface="Caveat"/>
                <a:cs typeface="Caveat"/>
                <a:sym typeface="Caveat"/>
              </a:rPr>
              <a:t>Books		    News Media 	      </a:t>
            </a:r>
          </a:p>
          <a:p>
            <a:pPr marL="0" lvl="0" indent="0" algn="l" rtl="0">
              <a:spcBef>
                <a:spcPts val="0"/>
              </a:spcBef>
              <a:spcAft>
                <a:spcPts val="0"/>
              </a:spcAft>
              <a:buNone/>
            </a:pPr>
            <a:r>
              <a:rPr lang="en-GB" sz="3000" b="1" dirty="0">
                <a:latin typeface="Caveat"/>
                <a:ea typeface="Caveat"/>
                <a:cs typeface="Caveat"/>
                <a:sym typeface="Caveat"/>
              </a:rPr>
              <a:t>  </a:t>
            </a:r>
          </a:p>
          <a:p>
            <a:pPr marL="0" lvl="0" indent="0" algn="l" rtl="0">
              <a:spcBef>
                <a:spcPts val="0"/>
              </a:spcBef>
              <a:spcAft>
                <a:spcPts val="0"/>
              </a:spcAft>
              <a:buNone/>
            </a:pPr>
            <a:r>
              <a:rPr lang="en-GB" sz="3000" b="1" dirty="0">
                <a:latin typeface="Caveat"/>
                <a:ea typeface="Caveat"/>
                <a:cs typeface="Caveat"/>
                <a:sym typeface="Caveat"/>
              </a:rPr>
              <a:t>  Infographics 	          Maps</a:t>
            </a:r>
            <a:endParaRPr sz="3000" b="1" dirty="0">
              <a:latin typeface="Caveat"/>
              <a:ea typeface="Caveat"/>
              <a:cs typeface="Caveat"/>
              <a:sym typeface="Caveat"/>
            </a:endParaRPr>
          </a:p>
          <a:p>
            <a:pPr marL="0" lvl="0" indent="0" algn="l" rtl="0">
              <a:spcBef>
                <a:spcPts val="0"/>
              </a:spcBef>
              <a:spcAft>
                <a:spcPts val="0"/>
              </a:spcAft>
              <a:buNone/>
            </a:pPr>
            <a:endParaRPr sz="2400" dirty="0">
              <a:latin typeface="Arial"/>
              <a:ea typeface="Arial"/>
              <a:cs typeface="Arial"/>
              <a:sym typeface="Arial"/>
            </a:endParaRPr>
          </a:p>
          <a:p>
            <a:pPr marL="0" lvl="0" indent="0" algn="l" rtl="0">
              <a:spcBef>
                <a:spcPts val="0"/>
              </a:spcBef>
              <a:spcAft>
                <a:spcPts val="0"/>
              </a:spcAft>
              <a:buNone/>
            </a:pPr>
            <a:endParaRPr sz="2400" dirty="0">
              <a:latin typeface="Arial"/>
              <a:ea typeface="Arial"/>
              <a:cs typeface="Arial"/>
              <a:sym typeface="Arial"/>
            </a:endParaRPr>
          </a:p>
          <a:p>
            <a:pPr marL="0" lvl="0" indent="0" algn="l" rtl="0">
              <a:spcBef>
                <a:spcPts val="0"/>
              </a:spcBef>
              <a:spcAft>
                <a:spcPts val="0"/>
              </a:spcAft>
              <a:buNone/>
            </a:pPr>
            <a:endParaRPr dirty="0"/>
          </a:p>
        </p:txBody>
      </p:sp>
      <p:sp>
        <p:nvSpPr>
          <p:cNvPr id="99" name="Google Shape;99;p16"/>
          <p:cNvSpPr txBox="1"/>
          <p:nvPr/>
        </p:nvSpPr>
        <p:spPr>
          <a:xfrm>
            <a:off x="1033975" y="4842625"/>
            <a:ext cx="8000400" cy="177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400" dirty="0"/>
              <a:t>We need a range of sources of information to:</a:t>
            </a:r>
            <a:endParaRPr sz="2400" dirty="0"/>
          </a:p>
          <a:p>
            <a:pPr marL="457200" lvl="0" indent="-381000" algn="l" rtl="0">
              <a:lnSpc>
                <a:spcPct val="115000"/>
              </a:lnSpc>
              <a:spcBef>
                <a:spcPts val="0"/>
              </a:spcBef>
              <a:spcAft>
                <a:spcPts val="0"/>
              </a:spcAft>
              <a:buSzPts val="2400"/>
              <a:buChar char="●"/>
            </a:pPr>
            <a:r>
              <a:rPr lang="en-GB" sz="2400" dirty="0"/>
              <a:t>get answers to questions about various global issues</a:t>
            </a:r>
            <a:endParaRPr sz="2400" dirty="0"/>
          </a:p>
          <a:p>
            <a:pPr marL="457200" lvl="0" indent="-381000" algn="l" rtl="0">
              <a:lnSpc>
                <a:spcPct val="115000"/>
              </a:lnSpc>
              <a:spcBef>
                <a:spcPts val="0"/>
              </a:spcBef>
              <a:spcAft>
                <a:spcPts val="0"/>
              </a:spcAft>
              <a:buSzPts val="2400"/>
              <a:buChar char="●"/>
            </a:pPr>
            <a:r>
              <a:rPr lang="en-GB" sz="2400" dirty="0"/>
              <a:t>gather alternative views and opinions</a:t>
            </a:r>
            <a:endParaRPr sz="2400" dirty="0"/>
          </a:p>
          <a:p>
            <a:pPr marL="457200" lvl="0" indent="-381000" algn="l" rtl="0">
              <a:lnSpc>
                <a:spcPct val="115000"/>
              </a:lnSpc>
              <a:spcBef>
                <a:spcPts val="0"/>
              </a:spcBef>
              <a:spcAft>
                <a:spcPts val="0"/>
              </a:spcAft>
              <a:buSzPts val="2400"/>
              <a:buChar char="●"/>
            </a:pPr>
            <a:r>
              <a:rPr lang="en-GB" sz="2400" dirty="0"/>
              <a:t>develop our own standpoint on global issues</a:t>
            </a:r>
            <a:endParaRPr dirty="0"/>
          </a:p>
        </p:txBody>
      </p:sp>
      <p:pic>
        <p:nvPicPr>
          <p:cNvPr id="100" name="Google Shape;100;p16" descr="File:Books-aj.svg aj ashton 01.svg - Wikipedia"/>
          <p:cNvPicPr preferRelativeResize="0"/>
          <p:nvPr/>
        </p:nvPicPr>
        <p:blipFill>
          <a:blip r:embed="rId3">
            <a:alphaModFix/>
          </a:blip>
          <a:stretch>
            <a:fillRect/>
          </a:stretch>
        </p:blipFill>
        <p:spPr>
          <a:xfrm>
            <a:off x="3065603" y="2526441"/>
            <a:ext cx="1215916" cy="1077600"/>
          </a:xfrm>
          <a:prstGeom prst="rect">
            <a:avLst/>
          </a:prstGeom>
          <a:noFill/>
          <a:ln>
            <a:noFill/>
          </a:ln>
        </p:spPr>
      </p:pic>
      <p:pic>
        <p:nvPicPr>
          <p:cNvPr id="101" name="Google Shape;101;p16" descr="File:News.svg - Wikimedia Commons"/>
          <p:cNvPicPr preferRelativeResize="0"/>
          <p:nvPr/>
        </p:nvPicPr>
        <p:blipFill>
          <a:blip r:embed="rId4">
            <a:alphaModFix/>
          </a:blip>
          <a:stretch>
            <a:fillRect/>
          </a:stretch>
        </p:blipFill>
        <p:spPr>
          <a:xfrm>
            <a:off x="6136737" y="2755213"/>
            <a:ext cx="1332900" cy="785850"/>
          </a:xfrm>
          <a:prstGeom prst="rect">
            <a:avLst/>
          </a:prstGeom>
          <a:noFill/>
          <a:ln>
            <a:noFill/>
          </a:ln>
        </p:spPr>
      </p:pic>
      <p:pic>
        <p:nvPicPr>
          <p:cNvPr id="102" name="Google Shape;102;p16" descr="File:MDGs.svg"/>
          <p:cNvPicPr preferRelativeResize="0"/>
          <p:nvPr/>
        </p:nvPicPr>
        <p:blipFill rotWithShape="1">
          <a:blip r:embed="rId5">
            <a:alphaModFix/>
          </a:blip>
          <a:srcRect b="49899"/>
          <a:stretch/>
        </p:blipFill>
        <p:spPr>
          <a:xfrm>
            <a:off x="3341297" y="3659204"/>
            <a:ext cx="1332900" cy="1307214"/>
          </a:xfrm>
          <a:prstGeom prst="rect">
            <a:avLst/>
          </a:prstGeom>
          <a:noFill/>
          <a:ln>
            <a:noFill/>
          </a:ln>
        </p:spPr>
      </p:pic>
      <p:pic>
        <p:nvPicPr>
          <p:cNvPr id="103" name="Google Shape;103;p16" descr="File:334011-Hunger map 2014.png"/>
          <p:cNvPicPr preferRelativeResize="0"/>
          <p:nvPr/>
        </p:nvPicPr>
        <p:blipFill>
          <a:blip r:embed="rId6">
            <a:alphaModFix/>
          </a:blip>
          <a:stretch>
            <a:fillRect/>
          </a:stretch>
        </p:blipFill>
        <p:spPr>
          <a:xfrm>
            <a:off x="6041248" y="3709862"/>
            <a:ext cx="1523879" cy="1077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p:nvPr/>
        </p:nvSpPr>
        <p:spPr>
          <a:xfrm>
            <a:off x="883100" y="196725"/>
            <a:ext cx="8220300" cy="100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5400" b="1" dirty="0">
                <a:latin typeface="Amatic SC"/>
                <a:ea typeface="Amatic SC"/>
                <a:cs typeface="Amatic SC"/>
                <a:sym typeface="Amatic SC"/>
              </a:rPr>
              <a:t>Why is it important to Evaluate Sources</a:t>
            </a:r>
            <a:r>
              <a:rPr lang="en-GB" sz="5400" dirty="0">
                <a:latin typeface="Arial Narrow" panose="020B0606020202030204" pitchFamily="34" charset="0"/>
                <a:ea typeface="Amatic SC"/>
                <a:cs typeface="Amatic SC"/>
                <a:sym typeface="Amatic SC"/>
              </a:rPr>
              <a:t>?</a:t>
            </a:r>
            <a:endParaRPr sz="5400" dirty="0">
              <a:latin typeface="Arial Narrow" panose="020B0606020202030204" pitchFamily="34" charset="0"/>
            </a:endParaRPr>
          </a:p>
        </p:txBody>
      </p:sp>
      <p:sp>
        <p:nvSpPr>
          <p:cNvPr id="109" name="Google Shape;109;p17"/>
          <p:cNvSpPr txBox="1"/>
          <p:nvPr/>
        </p:nvSpPr>
        <p:spPr>
          <a:xfrm>
            <a:off x="1231450" y="1273625"/>
            <a:ext cx="4954500" cy="230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400">
                <a:highlight>
                  <a:srgbClr val="FFFFFF"/>
                </a:highlight>
              </a:rPr>
              <a:t>More information is at our fingertips than ever before, and the amount of information makes it even harder to determine which information can be trusted.</a:t>
            </a:r>
            <a:endParaRPr sz="2400">
              <a:highlight>
                <a:srgbClr val="FFFFFF"/>
              </a:highlight>
            </a:endParaRPr>
          </a:p>
          <a:p>
            <a:pPr marL="0" lvl="0" indent="0" algn="l" rtl="0">
              <a:spcBef>
                <a:spcPts val="800"/>
              </a:spcBef>
              <a:spcAft>
                <a:spcPts val="0"/>
              </a:spcAft>
              <a:buNone/>
            </a:pPr>
            <a:endParaRPr/>
          </a:p>
        </p:txBody>
      </p:sp>
      <p:pic>
        <p:nvPicPr>
          <p:cNvPr id="110" name="Google Shape;110;p17" descr="Magnifying Glass Document - Free vector graphic on Pixabay"/>
          <p:cNvPicPr preferRelativeResize="0"/>
          <p:nvPr/>
        </p:nvPicPr>
        <p:blipFill>
          <a:blip r:embed="rId3">
            <a:alphaModFix/>
          </a:blip>
          <a:stretch>
            <a:fillRect/>
          </a:stretch>
        </p:blipFill>
        <p:spPr>
          <a:xfrm>
            <a:off x="1231450" y="4159724"/>
            <a:ext cx="1623724" cy="1284700"/>
          </a:xfrm>
          <a:prstGeom prst="rect">
            <a:avLst/>
          </a:prstGeom>
          <a:noFill/>
          <a:ln>
            <a:noFill/>
          </a:ln>
        </p:spPr>
      </p:pic>
      <p:sp>
        <p:nvSpPr>
          <p:cNvPr id="111" name="Google Shape;111;p17"/>
          <p:cNvSpPr txBox="1"/>
          <p:nvPr/>
        </p:nvSpPr>
        <p:spPr>
          <a:xfrm>
            <a:off x="2855175" y="3851725"/>
            <a:ext cx="6088200" cy="262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400">
                <a:highlight>
                  <a:srgbClr val="FFFFFF"/>
                </a:highlight>
              </a:rPr>
              <a:t>Understanding </a:t>
            </a:r>
            <a:r>
              <a:rPr lang="en-GB" sz="3900" b="1">
                <a:solidFill>
                  <a:srgbClr val="FF0000"/>
                </a:solidFill>
                <a:highlight>
                  <a:srgbClr val="FFFFFF"/>
                </a:highlight>
                <a:latin typeface="Amatic SC"/>
                <a:ea typeface="Amatic SC"/>
                <a:cs typeface="Amatic SC"/>
                <a:sym typeface="Amatic SC"/>
              </a:rPr>
              <a:t>how</a:t>
            </a:r>
            <a:r>
              <a:rPr lang="en-GB" sz="3600" b="1">
                <a:solidFill>
                  <a:srgbClr val="FF0000"/>
                </a:solidFill>
                <a:highlight>
                  <a:srgbClr val="FFFFFF"/>
                </a:highlight>
                <a:latin typeface="Amatic SC"/>
                <a:ea typeface="Amatic SC"/>
                <a:cs typeface="Amatic SC"/>
                <a:sym typeface="Amatic SC"/>
              </a:rPr>
              <a:t> </a:t>
            </a:r>
            <a:r>
              <a:rPr lang="en-GB" sz="2400">
                <a:highlight>
                  <a:srgbClr val="FFFFFF"/>
                </a:highlight>
              </a:rPr>
              <a:t>to assess the credibility of the information you come across is essential for you to develop the skills you need to critically evaluate sources for yourself.</a:t>
            </a:r>
            <a:endParaRPr sz="2400">
              <a:highlight>
                <a:srgbClr val="FFFFFF"/>
              </a:highlight>
            </a:endParaRPr>
          </a:p>
          <a:p>
            <a:pPr marL="0" lvl="0" indent="0" algn="l" rtl="0">
              <a:spcBef>
                <a:spcPts val="800"/>
              </a:spcBef>
              <a:spcAft>
                <a:spcPts val="0"/>
              </a:spcAft>
              <a:buNone/>
            </a:pPr>
            <a:endParaRPr/>
          </a:p>
        </p:txBody>
      </p:sp>
      <p:pic>
        <p:nvPicPr>
          <p:cNvPr id="112" name="Google Shape;112;p17" descr="File:Information Overload.png - Wikimedia Commons"/>
          <p:cNvPicPr preferRelativeResize="0"/>
          <p:nvPr/>
        </p:nvPicPr>
        <p:blipFill>
          <a:blip r:embed="rId4">
            <a:alphaModFix/>
          </a:blip>
          <a:stretch>
            <a:fillRect/>
          </a:stretch>
        </p:blipFill>
        <p:spPr>
          <a:xfrm>
            <a:off x="6408325" y="1314775"/>
            <a:ext cx="2227100" cy="2227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p:nvPr/>
        </p:nvSpPr>
        <p:spPr>
          <a:xfrm>
            <a:off x="883100" y="84775"/>
            <a:ext cx="8220300" cy="100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6000" b="1" dirty="0">
                <a:latin typeface="Amatic SC"/>
                <a:ea typeface="Amatic SC"/>
                <a:cs typeface="Amatic SC"/>
                <a:sym typeface="Amatic SC"/>
              </a:rPr>
              <a:t>How far can we trust the Internet</a:t>
            </a:r>
            <a:r>
              <a:rPr lang="en-GB" sz="6000" dirty="0">
                <a:latin typeface="Arial Narrow" panose="020B0606020202030204" pitchFamily="34" charset="0"/>
                <a:ea typeface="Amatic SC"/>
                <a:cs typeface="Amatic SC"/>
                <a:sym typeface="Amatic SC"/>
              </a:rPr>
              <a:t>?</a:t>
            </a:r>
            <a:endParaRPr sz="6000" dirty="0">
              <a:latin typeface="Arial Narrow" panose="020B0606020202030204" pitchFamily="34" charset="0"/>
            </a:endParaRPr>
          </a:p>
        </p:txBody>
      </p:sp>
      <p:sp>
        <p:nvSpPr>
          <p:cNvPr id="118" name="Google Shape;118;p18"/>
          <p:cNvSpPr txBox="1"/>
          <p:nvPr/>
        </p:nvSpPr>
        <p:spPr>
          <a:xfrm>
            <a:off x="993825" y="1287425"/>
            <a:ext cx="6564000" cy="14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t>There are billions of different websites. Anybody can set up a website and publish anything they want. Information on the internet isn't always true, so look out for the signs of an accurate website.</a:t>
            </a:r>
            <a:endParaRPr sz="2200"/>
          </a:p>
          <a:p>
            <a:pPr marL="0" lvl="0" indent="0" algn="l" rtl="0">
              <a:spcBef>
                <a:spcPts val="0"/>
              </a:spcBef>
              <a:spcAft>
                <a:spcPts val="0"/>
              </a:spcAft>
              <a:buNone/>
            </a:pPr>
            <a:endParaRPr sz="2000"/>
          </a:p>
          <a:p>
            <a:pPr marL="0" lvl="0" indent="0" algn="l" rtl="0">
              <a:spcBef>
                <a:spcPts val="0"/>
              </a:spcBef>
              <a:spcAft>
                <a:spcPts val="0"/>
              </a:spcAft>
              <a:buNone/>
            </a:pPr>
            <a:endParaRPr sz="1600"/>
          </a:p>
        </p:txBody>
      </p:sp>
      <p:sp>
        <p:nvSpPr>
          <p:cNvPr id="119" name="Google Shape;119;p18"/>
          <p:cNvSpPr txBox="1"/>
          <p:nvPr/>
        </p:nvSpPr>
        <p:spPr>
          <a:xfrm>
            <a:off x="1063100" y="2827250"/>
            <a:ext cx="5668500" cy="5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t>Look at the suffixes for clues... </a:t>
            </a:r>
            <a:endParaRPr sz="2200"/>
          </a:p>
        </p:txBody>
      </p:sp>
      <p:sp>
        <p:nvSpPr>
          <p:cNvPr id="120" name="Google Shape;120;p18"/>
          <p:cNvSpPr txBox="1"/>
          <p:nvPr/>
        </p:nvSpPr>
        <p:spPr>
          <a:xfrm>
            <a:off x="1063100" y="3345050"/>
            <a:ext cx="7860300" cy="2603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100" b="1" u="sng">
                <a:solidFill>
                  <a:schemeClr val="hlink"/>
                </a:solidFill>
                <a:hlinkClick r:id="rId3"/>
              </a:rPr>
              <a:t>.</a:t>
            </a:r>
            <a:r>
              <a:rPr lang="en-GB" sz="2200" b="1" u="sng">
                <a:solidFill>
                  <a:schemeClr val="hlink"/>
                </a:solidFill>
                <a:hlinkClick r:id="rId3"/>
              </a:rPr>
              <a:t>com</a:t>
            </a:r>
            <a:r>
              <a:rPr lang="en-GB" sz="2200" b="1">
                <a:solidFill>
                  <a:srgbClr val="274221"/>
                </a:solidFill>
              </a:rPr>
              <a:t> </a:t>
            </a:r>
            <a:r>
              <a:rPr lang="en-GB" sz="2200"/>
              <a:t>- The "standard" ending to web address often used by commercial organisations</a:t>
            </a:r>
            <a:endParaRPr sz="2200"/>
          </a:p>
          <a:p>
            <a:pPr marL="0" lvl="0" indent="0" algn="l" rtl="0">
              <a:lnSpc>
                <a:spcPct val="115000"/>
              </a:lnSpc>
              <a:spcBef>
                <a:spcPts val="0"/>
              </a:spcBef>
              <a:spcAft>
                <a:spcPts val="0"/>
              </a:spcAft>
              <a:buNone/>
            </a:pPr>
            <a:r>
              <a:rPr lang="en-GB" sz="2200" b="1" u="sng">
                <a:solidFill>
                  <a:schemeClr val="hlink"/>
                </a:solidFill>
                <a:hlinkClick r:id="rId3"/>
              </a:rPr>
              <a:t>.org</a:t>
            </a:r>
            <a:r>
              <a:rPr lang="en-GB" sz="2200" b="1"/>
              <a:t> </a:t>
            </a:r>
            <a:r>
              <a:rPr lang="en-GB" sz="2200"/>
              <a:t>- Generally used by not for profit organisations</a:t>
            </a:r>
            <a:endParaRPr sz="2200"/>
          </a:p>
          <a:p>
            <a:pPr marL="0" lvl="0" indent="0" algn="l" rtl="0">
              <a:lnSpc>
                <a:spcPct val="115000"/>
              </a:lnSpc>
              <a:spcBef>
                <a:spcPts val="0"/>
              </a:spcBef>
              <a:spcAft>
                <a:spcPts val="0"/>
              </a:spcAft>
              <a:buNone/>
            </a:pPr>
            <a:r>
              <a:rPr lang="en-GB" sz="2200" b="1" u="sng">
                <a:solidFill>
                  <a:schemeClr val="hlink"/>
                </a:solidFill>
                <a:hlinkClick r:id="rId4"/>
              </a:rPr>
              <a:t>.org.co.uk</a:t>
            </a:r>
            <a:r>
              <a:rPr lang="en-GB" sz="2200"/>
              <a:t> - A company's website based in the UK</a:t>
            </a:r>
            <a:endParaRPr sz="2200"/>
          </a:p>
          <a:p>
            <a:pPr marL="0" lvl="0" indent="0" algn="l" rtl="0">
              <a:lnSpc>
                <a:spcPct val="115000"/>
              </a:lnSpc>
              <a:spcBef>
                <a:spcPts val="0"/>
              </a:spcBef>
              <a:spcAft>
                <a:spcPts val="0"/>
              </a:spcAft>
              <a:buNone/>
            </a:pPr>
            <a:r>
              <a:rPr lang="en-GB" sz="2200" b="1" u="sng">
                <a:solidFill>
                  <a:schemeClr val="hlink"/>
                </a:solidFill>
                <a:hlinkClick r:id="rId5"/>
              </a:rPr>
              <a:t>.gov.uk</a:t>
            </a:r>
            <a:r>
              <a:rPr lang="en-GB" sz="2200" b="1"/>
              <a:t>  - </a:t>
            </a:r>
            <a:r>
              <a:rPr lang="en-GB" sz="2200"/>
              <a:t>a government website</a:t>
            </a:r>
            <a:endParaRPr sz="2200"/>
          </a:p>
          <a:p>
            <a:pPr marL="0" lvl="0" indent="0" algn="l" rtl="0">
              <a:lnSpc>
                <a:spcPct val="115000"/>
              </a:lnSpc>
              <a:spcBef>
                <a:spcPts val="0"/>
              </a:spcBef>
              <a:spcAft>
                <a:spcPts val="0"/>
              </a:spcAft>
              <a:buNone/>
            </a:pPr>
            <a:r>
              <a:rPr lang="en-GB" sz="2200" b="1" u="sng">
                <a:solidFill>
                  <a:schemeClr val="hlink"/>
                </a:solidFill>
                <a:hlinkClick r:id="rId6"/>
              </a:rPr>
              <a:t>.ac.uk</a:t>
            </a:r>
            <a:r>
              <a:rPr lang="en-GB" sz="2200" b="1"/>
              <a:t> / </a:t>
            </a:r>
            <a:r>
              <a:rPr lang="en-GB" sz="2200">
                <a:solidFill>
                  <a:srgbClr val="274221"/>
                </a:solidFill>
              </a:rPr>
              <a:t>.</a:t>
            </a:r>
            <a:r>
              <a:rPr lang="en-GB" sz="2200" b="1" u="sng">
                <a:solidFill>
                  <a:srgbClr val="274221"/>
                </a:solidFill>
              </a:rPr>
              <a:t>sch.uk</a:t>
            </a:r>
            <a:r>
              <a:rPr lang="en-GB" sz="2200">
                <a:solidFill>
                  <a:srgbClr val="274221"/>
                </a:solidFill>
              </a:rPr>
              <a:t>  </a:t>
            </a:r>
            <a:r>
              <a:rPr lang="en-GB" sz="2200"/>
              <a:t>- a University, college or school website</a:t>
            </a:r>
            <a:endParaRPr sz="2200"/>
          </a:p>
        </p:txBody>
      </p:sp>
      <p:sp>
        <p:nvSpPr>
          <p:cNvPr id="121" name="Google Shape;121;p18"/>
          <p:cNvSpPr txBox="1"/>
          <p:nvPr/>
        </p:nvSpPr>
        <p:spPr>
          <a:xfrm>
            <a:off x="1161675" y="5948150"/>
            <a:ext cx="6228300" cy="75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For further guidance go to:</a:t>
            </a:r>
            <a:endParaRPr/>
          </a:p>
          <a:p>
            <a:pPr marL="0" lvl="0" indent="0" algn="l" rtl="0">
              <a:spcBef>
                <a:spcPts val="0"/>
              </a:spcBef>
              <a:spcAft>
                <a:spcPts val="0"/>
              </a:spcAft>
              <a:buNone/>
            </a:pPr>
            <a:r>
              <a:rPr lang="en-GB" u="sng">
                <a:solidFill>
                  <a:schemeClr val="hlink"/>
                </a:solidFill>
                <a:hlinkClick r:id="rId7"/>
              </a:rPr>
              <a:t>https://www.usg.edu/galileo/skills/unit07/internet07_08.phtml</a:t>
            </a:r>
            <a:endParaRPr/>
          </a:p>
          <a:p>
            <a:pPr marL="0" lvl="0" indent="0" algn="l" rtl="0">
              <a:spcBef>
                <a:spcPts val="0"/>
              </a:spcBef>
              <a:spcAft>
                <a:spcPts val="0"/>
              </a:spcAft>
              <a:buNone/>
            </a:pPr>
            <a:endParaRPr/>
          </a:p>
        </p:txBody>
      </p:sp>
      <p:pic>
        <p:nvPicPr>
          <p:cNvPr id="122" name="Google Shape;122;p18" descr="Internet Www Mouse - Free vector graphic on Pixabay"/>
          <p:cNvPicPr preferRelativeResize="0"/>
          <p:nvPr/>
        </p:nvPicPr>
        <p:blipFill>
          <a:blip r:embed="rId8">
            <a:alphaModFix/>
          </a:blip>
          <a:stretch>
            <a:fillRect/>
          </a:stretch>
        </p:blipFill>
        <p:spPr>
          <a:xfrm>
            <a:off x="7314900" y="1292016"/>
            <a:ext cx="1608501" cy="16520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aphicFrame>
        <p:nvGraphicFramePr>
          <p:cNvPr id="127" name="Google Shape;127;p19"/>
          <p:cNvGraphicFramePr/>
          <p:nvPr/>
        </p:nvGraphicFramePr>
        <p:xfrm>
          <a:off x="1074888" y="1647900"/>
          <a:ext cx="7711000" cy="4576331"/>
        </p:xfrm>
        <a:graphic>
          <a:graphicData uri="http://schemas.openxmlformats.org/drawingml/2006/table">
            <a:tbl>
              <a:tblPr>
                <a:noFill/>
                <a:tableStyleId>{CDA32B8E-70C5-4DA4-BEB3-C9E65603C6EB}</a:tableStyleId>
              </a:tblPr>
              <a:tblGrid>
                <a:gridCol w="1592175">
                  <a:extLst>
                    <a:ext uri="{9D8B030D-6E8A-4147-A177-3AD203B41FA5}">
                      <a16:colId xmlns:a16="http://schemas.microsoft.com/office/drawing/2014/main" val="20000"/>
                    </a:ext>
                  </a:extLst>
                </a:gridCol>
                <a:gridCol w="6118825">
                  <a:extLst>
                    <a:ext uri="{9D8B030D-6E8A-4147-A177-3AD203B41FA5}">
                      <a16:colId xmlns:a16="http://schemas.microsoft.com/office/drawing/2014/main" val="20001"/>
                    </a:ext>
                  </a:extLst>
                </a:gridCol>
              </a:tblGrid>
              <a:tr h="352425">
                <a:tc>
                  <a:txBody>
                    <a:bodyPr/>
                    <a:lstStyle/>
                    <a:p>
                      <a:pPr marL="0" lvl="0" indent="0" algn="ctr" rtl="0">
                        <a:lnSpc>
                          <a:spcPct val="115000"/>
                        </a:lnSpc>
                        <a:spcBef>
                          <a:spcPts val="0"/>
                        </a:spcBef>
                        <a:spcAft>
                          <a:spcPts val="0"/>
                        </a:spcAft>
                        <a:buNone/>
                      </a:pPr>
                      <a:r>
                        <a:rPr lang="en-GB" sz="2700" b="1">
                          <a:latin typeface="Amatic SC"/>
                          <a:ea typeface="Amatic SC"/>
                          <a:cs typeface="Amatic SC"/>
                          <a:sym typeface="Amatic SC"/>
                        </a:rPr>
                        <a:t>Sources</a:t>
                      </a:r>
                      <a:endParaRPr sz="2700" b="1">
                        <a:latin typeface="Amatic SC"/>
                        <a:ea typeface="Amatic SC"/>
                        <a:cs typeface="Amatic SC"/>
                        <a:sym typeface="Amatic SC"/>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27BA0"/>
                    </a:solidFill>
                  </a:tcPr>
                </a:tc>
                <a:tc>
                  <a:txBody>
                    <a:bodyPr/>
                    <a:lstStyle/>
                    <a:p>
                      <a:pPr marL="0" lvl="0" indent="0" algn="ctr" rtl="0">
                        <a:lnSpc>
                          <a:spcPct val="115000"/>
                        </a:lnSpc>
                        <a:spcBef>
                          <a:spcPts val="0"/>
                        </a:spcBef>
                        <a:spcAft>
                          <a:spcPts val="0"/>
                        </a:spcAft>
                        <a:buNone/>
                      </a:pPr>
                      <a:r>
                        <a:rPr lang="en-GB" sz="2700" b="1" dirty="0">
                          <a:latin typeface="Amatic SC"/>
                          <a:ea typeface="Amatic SC"/>
                          <a:cs typeface="Amatic SC"/>
                          <a:sym typeface="Amatic SC"/>
                        </a:rPr>
                        <a:t>Information about Sources</a:t>
                      </a:r>
                      <a:endParaRPr sz="2700" b="1" dirty="0">
                        <a:latin typeface="Amatic SC"/>
                        <a:ea typeface="Amatic SC"/>
                        <a:cs typeface="Amatic SC"/>
                        <a:sym typeface="Amatic SC"/>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27BA0"/>
                    </a:solidFill>
                  </a:tcPr>
                </a:tc>
                <a:extLst>
                  <a:ext uri="{0D108BD9-81ED-4DB2-BD59-A6C34878D82A}">
                    <a16:rowId xmlns:a16="http://schemas.microsoft.com/office/drawing/2014/main" val="10000"/>
                  </a:ext>
                </a:extLst>
              </a:tr>
              <a:tr h="619125">
                <a:tc>
                  <a:txBody>
                    <a:bodyPr/>
                    <a:lstStyle/>
                    <a:p>
                      <a:pPr marL="0" lvl="0" indent="0" algn="l" rtl="0">
                        <a:lnSpc>
                          <a:spcPct val="115000"/>
                        </a:lnSpc>
                        <a:spcBef>
                          <a:spcPts val="0"/>
                        </a:spcBef>
                        <a:spcAft>
                          <a:spcPts val="0"/>
                        </a:spcAft>
                        <a:buNone/>
                      </a:pPr>
                      <a:r>
                        <a:rPr lang="en-GB" b="1"/>
                        <a:t>Guardian Newspaper</a:t>
                      </a:r>
                      <a:endParaRPr b="1"/>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a:t>This is a British newspaper with Left-wing tendencies (Labour and some Lib Dems).  </a:t>
                      </a:r>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19125">
                <a:tc>
                  <a:txBody>
                    <a:bodyPr/>
                    <a:lstStyle/>
                    <a:p>
                      <a:pPr marL="0" lvl="0" indent="0" algn="l" rtl="0">
                        <a:lnSpc>
                          <a:spcPct val="115000"/>
                        </a:lnSpc>
                        <a:spcBef>
                          <a:spcPts val="0"/>
                        </a:spcBef>
                        <a:spcAft>
                          <a:spcPts val="0"/>
                        </a:spcAft>
                        <a:buNone/>
                      </a:pPr>
                      <a:r>
                        <a:rPr lang="en-GB" b="1"/>
                        <a:t>BBC Newsround</a:t>
                      </a:r>
                      <a:endParaRPr b="1"/>
                    </a:p>
                    <a:p>
                      <a:pPr marL="0" lvl="0" indent="0" algn="l" rtl="0">
                        <a:lnSpc>
                          <a:spcPct val="115000"/>
                        </a:lnSpc>
                        <a:spcBef>
                          <a:spcPts val="0"/>
                        </a:spcBef>
                        <a:spcAft>
                          <a:spcPts val="0"/>
                        </a:spcAft>
                        <a:buNone/>
                      </a:pPr>
                      <a:r>
                        <a:rPr lang="en-GB" b="1"/>
                        <a:t> </a:t>
                      </a:r>
                      <a:endParaRPr b="1"/>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a:t>A programme produced by the BBC with news items for young people. </a:t>
                      </a:r>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19100">
                <a:tc>
                  <a:txBody>
                    <a:bodyPr/>
                    <a:lstStyle/>
                    <a:p>
                      <a:pPr marL="0" lvl="0" indent="0" algn="l" rtl="0">
                        <a:lnSpc>
                          <a:spcPct val="115000"/>
                        </a:lnSpc>
                        <a:spcBef>
                          <a:spcPts val="0"/>
                        </a:spcBef>
                        <a:spcAft>
                          <a:spcPts val="0"/>
                        </a:spcAft>
                        <a:buNone/>
                      </a:pPr>
                      <a:r>
                        <a:rPr lang="en-GB" b="1"/>
                        <a:t>Fairtrade Wales</a:t>
                      </a:r>
                      <a:endParaRPr b="1"/>
                    </a:p>
                    <a:p>
                      <a:pPr marL="0" lvl="0" indent="0" algn="l" rtl="0">
                        <a:lnSpc>
                          <a:spcPct val="115000"/>
                        </a:lnSpc>
                        <a:spcBef>
                          <a:spcPts val="0"/>
                        </a:spcBef>
                        <a:spcAft>
                          <a:spcPts val="0"/>
                        </a:spcAft>
                        <a:buNone/>
                      </a:pPr>
                      <a:r>
                        <a:rPr lang="en-GB" b="1"/>
                        <a:t> </a:t>
                      </a:r>
                      <a:endParaRPr b="1"/>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a:t>An organisation that stands for farmers’ rights.</a:t>
                      </a:r>
                      <a:endParaRPr/>
                    </a:p>
                    <a:p>
                      <a:pPr marL="0" lvl="0" indent="0" algn="l" rtl="0">
                        <a:lnSpc>
                          <a:spcPct val="115000"/>
                        </a:lnSpc>
                        <a:spcBef>
                          <a:spcPts val="0"/>
                        </a:spcBef>
                        <a:spcAft>
                          <a:spcPts val="0"/>
                        </a:spcAft>
                        <a:buNone/>
                      </a:pPr>
                      <a:r>
                        <a:rPr lang="en-GB"/>
                        <a:t> </a:t>
                      </a:r>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95325">
                <a:tc>
                  <a:txBody>
                    <a:bodyPr/>
                    <a:lstStyle/>
                    <a:p>
                      <a:pPr marL="0" lvl="0" indent="0" algn="l" rtl="0">
                        <a:lnSpc>
                          <a:spcPct val="115000"/>
                        </a:lnSpc>
                        <a:spcBef>
                          <a:spcPts val="0"/>
                        </a:spcBef>
                        <a:spcAft>
                          <a:spcPts val="0"/>
                        </a:spcAft>
                        <a:buNone/>
                      </a:pPr>
                      <a:r>
                        <a:rPr lang="en-GB" b="1"/>
                        <a:t>The Times Newspaper</a:t>
                      </a:r>
                      <a:endParaRPr b="1"/>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228600" algn="l" rtl="0">
                        <a:lnSpc>
                          <a:spcPct val="115000"/>
                        </a:lnSpc>
                        <a:spcBef>
                          <a:spcPts val="0"/>
                        </a:spcBef>
                        <a:spcAft>
                          <a:spcPts val="0"/>
                        </a:spcAft>
                        <a:buNone/>
                      </a:pPr>
                      <a:r>
                        <a:rPr lang="en-GB" sz="1000">
                          <a:highlight>
                            <a:srgbClr val="FFFFFF"/>
                          </a:highlight>
                        </a:rPr>
                        <a:t>·         </a:t>
                      </a:r>
                      <a:r>
                        <a:rPr lang="en-GB">
                          <a:highlight>
                            <a:srgbClr val="FFFFFF"/>
                          </a:highlight>
                        </a:rPr>
                        <a:t>British newspaper with c</a:t>
                      </a:r>
                      <a:r>
                        <a:rPr lang="en-GB">
                          <a:solidFill>
                            <a:srgbClr val="222222"/>
                          </a:solidFill>
                          <a:highlight>
                            <a:srgbClr val="FFFFFF"/>
                          </a:highlight>
                        </a:rPr>
                        <a:t>entre tendencies (mixed political views).</a:t>
                      </a:r>
                      <a:endParaRPr>
                        <a:solidFill>
                          <a:srgbClr val="222222"/>
                        </a:solidFill>
                        <a:highlight>
                          <a:srgbClr val="FFFFFF"/>
                        </a:highlight>
                      </a:endParaRPr>
                    </a:p>
                    <a:p>
                      <a:pPr marL="0" lvl="0" indent="-228600" algn="l" rtl="0">
                        <a:lnSpc>
                          <a:spcPct val="115000"/>
                        </a:lnSpc>
                        <a:spcBef>
                          <a:spcPts val="300"/>
                        </a:spcBef>
                        <a:spcAft>
                          <a:spcPts val="300"/>
                        </a:spcAft>
                        <a:buNone/>
                      </a:pPr>
                      <a:r>
                        <a:rPr lang="en-GB" sz="1000">
                          <a:highlight>
                            <a:srgbClr val="FFFFFF"/>
                          </a:highlight>
                        </a:rPr>
                        <a:t>·         </a:t>
                      </a:r>
                      <a:r>
                        <a:rPr lang="en-GB">
                          <a:highlight>
                            <a:srgbClr val="FFFFFF"/>
                          </a:highlight>
                        </a:rPr>
                        <a:t> </a:t>
                      </a:r>
                      <a:endParaRPr>
                        <a:highlight>
                          <a:srgbClr val="FFFFFF"/>
                        </a:highlight>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19125">
                <a:tc>
                  <a:txBody>
                    <a:bodyPr/>
                    <a:lstStyle/>
                    <a:p>
                      <a:pPr marL="0" lvl="0" indent="0" algn="l" rtl="0">
                        <a:lnSpc>
                          <a:spcPct val="115000"/>
                        </a:lnSpc>
                        <a:spcBef>
                          <a:spcPts val="0"/>
                        </a:spcBef>
                        <a:spcAft>
                          <a:spcPts val="0"/>
                        </a:spcAft>
                        <a:buNone/>
                      </a:pPr>
                      <a:r>
                        <a:rPr lang="en-GB" b="1"/>
                        <a:t>Save the Children </a:t>
                      </a:r>
                      <a:endParaRPr b="1"/>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a:t>A charity organisation, working around the world to ensure children have a decent quality of life and that their rights are protected.</a:t>
                      </a:r>
                      <a:endParaRPr/>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19125">
                <a:tc>
                  <a:txBody>
                    <a:bodyPr/>
                    <a:lstStyle/>
                    <a:p>
                      <a:pPr marL="0" lvl="0" indent="0" algn="l" rtl="0">
                        <a:lnSpc>
                          <a:spcPct val="115000"/>
                        </a:lnSpc>
                        <a:spcBef>
                          <a:spcPts val="0"/>
                        </a:spcBef>
                        <a:spcAft>
                          <a:spcPts val="0"/>
                        </a:spcAft>
                        <a:buNone/>
                      </a:pPr>
                      <a:r>
                        <a:rPr lang="en-GB" b="1"/>
                        <a:t>YouTube</a:t>
                      </a:r>
                      <a:endParaRPr b="1"/>
                    </a:p>
                    <a:p>
                      <a:pPr marL="0" lvl="0" indent="0" algn="l" rtl="0">
                        <a:lnSpc>
                          <a:spcPct val="115000"/>
                        </a:lnSpc>
                        <a:spcBef>
                          <a:spcPts val="0"/>
                        </a:spcBef>
                        <a:spcAft>
                          <a:spcPts val="0"/>
                        </a:spcAft>
                        <a:buNone/>
                      </a:pPr>
                      <a:r>
                        <a:rPr lang="en-GB" b="1"/>
                        <a:t> </a:t>
                      </a:r>
                      <a:endParaRPr b="1"/>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dirty="0"/>
                        <a:t>A social media platform that allows anyone to upload videos.  The site is monitored for decency. </a:t>
                      </a:r>
                      <a:endParaRPr dirty="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28" name="Google Shape;128;p19"/>
          <p:cNvSpPr txBox="1"/>
          <p:nvPr/>
        </p:nvSpPr>
        <p:spPr>
          <a:xfrm>
            <a:off x="815750" y="0"/>
            <a:ext cx="8220300" cy="87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000" b="1" dirty="0">
                <a:latin typeface="Amatic SC"/>
                <a:ea typeface="Amatic SC"/>
                <a:cs typeface="Amatic SC"/>
                <a:sym typeface="Amatic SC"/>
              </a:rPr>
              <a:t>Does it really matter where information comes from</a:t>
            </a:r>
            <a:r>
              <a:rPr lang="en-GB" sz="4000" dirty="0">
                <a:latin typeface="Arial Narrow" panose="020B0606020202030204" pitchFamily="34" charset="0"/>
                <a:ea typeface="Amatic SC"/>
                <a:cs typeface="Amatic SC"/>
                <a:sym typeface="Amatic SC"/>
              </a:rPr>
              <a:t>?</a:t>
            </a:r>
            <a:endParaRPr sz="4000" dirty="0">
              <a:latin typeface="Arial Narrow" panose="020B0606020202030204" pitchFamily="34" charset="0"/>
            </a:endParaRPr>
          </a:p>
        </p:txBody>
      </p:sp>
      <p:sp>
        <p:nvSpPr>
          <p:cNvPr id="129" name="Google Shape;129;p19"/>
          <p:cNvSpPr txBox="1"/>
          <p:nvPr/>
        </p:nvSpPr>
        <p:spPr>
          <a:xfrm>
            <a:off x="1074900" y="747400"/>
            <a:ext cx="7459800" cy="69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700"/>
              <a:t>YES!! The type of source and information they publish can influence its purpose and intended audience. For example...</a:t>
            </a:r>
            <a:endParaRPr sz="1700"/>
          </a:p>
        </p:txBody>
      </p:sp>
    </p:spTree>
  </p:cSld>
  <p:clrMapOvr>
    <a:masterClrMapping/>
  </p:clrMapOvr>
</p:sld>
</file>

<file path=ppt/theme/theme1.xml><?xml version="1.0" encoding="utf-8"?>
<a:theme xmlns:a="http://schemas.openxmlformats.org/drawingml/2006/main" name="Beach Day">
  <a:themeElements>
    <a:clrScheme name="Custom 6">
      <a:dk1>
        <a:srgbClr val="74ACAC"/>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A7CEF0229F854AAC662653D43993B6" ma:contentTypeVersion="12" ma:contentTypeDescription="Create a new document." ma:contentTypeScope="" ma:versionID="37a5a6812dcbc9538fb04be161ec48d0">
  <xsd:schema xmlns:xsd="http://www.w3.org/2001/XMLSchema" xmlns:xs="http://www.w3.org/2001/XMLSchema" xmlns:p="http://schemas.microsoft.com/office/2006/metadata/properties" xmlns:ns2="36f98b4f-ba65-4a7d-9a34-48b23de556cb" xmlns:ns3="ad4ae489-2c6d-4cda-ad23-10c9f5cd8e9a" targetNamespace="http://schemas.microsoft.com/office/2006/metadata/properties" ma:root="true" ma:fieldsID="194afe6d421c78eeb3d54be55a8bf805" ns2:_="" ns3:_="">
    <xsd:import namespace="36f98b4f-ba65-4a7d-9a34-48b23de556cb"/>
    <xsd:import namespace="ad4ae489-2c6d-4cda-ad23-10c9f5cd8e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4ae489-2c6d-4cda-ad23-10c9f5cd8e9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F408AD-7F0F-49A7-81A2-45BCF5C110C7}">
  <ds:schemaRefs>
    <ds:schemaRef ds:uri="http://schemas.microsoft.com/sharepoint/v3/contenttype/forms"/>
  </ds:schemaRefs>
</ds:datastoreItem>
</file>

<file path=customXml/itemProps2.xml><?xml version="1.0" encoding="utf-8"?>
<ds:datastoreItem xmlns:ds="http://schemas.openxmlformats.org/officeDocument/2006/customXml" ds:itemID="{0C26FFA6-B920-4AA0-BF86-9E51665A9E2F}">
  <ds:schemaRefs>
    <ds:schemaRef ds:uri="http://purl.org/dc/dcmitype/"/>
    <ds:schemaRef ds:uri="http://schemas.microsoft.com/office/infopath/2007/PartnerControls"/>
    <ds:schemaRef ds:uri="36f98b4f-ba65-4a7d-9a34-48b23de556cb"/>
    <ds:schemaRef ds:uri="http://schemas.microsoft.com/office/2006/documentManagement/types"/>
    <ds:schemaRef ds:uri="http://schemas.microsoft.com/office/2006/metadata/properties"/>
    <ds:schemaRef ds:uri="http://purl.org/dc/terms/"/>
    <ds:schemaRef ds:uri="http://schemas.openxmlformats.org/package/2006/metadata/core-properties"/>
    <ds:schemaRef ds:uri="ad4ae489-2c6d-4cda-ad23-10c9f5cd8e9a"/>
    <ds:schemaRef ds:uri="http://www.w3.org/XML/1998/namespace"/>
    <ds:schemaRef ds:uri="http://purl.org/dc/elements/1.1/"/>
  </ds:schemaRefs>
</ds:datastoreItem>
</file>

<file path=customXml/itemProps3.xml><?xml version="1.0" encoding="utf-8"?>
<ds:datastoreItem xmlns:ds="http://schemas.openxmlformats.org/officeDocument/2006/customXml" ds:itemID="{47EB4022-605C-4526-AAEA-8C17C5FF45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f98b4f-ba65-4a7d-9a34-48b23de556cb"/>
    <ds:schemaRef ds:uri="ad4ae489-2c6d-4cda-ad23-10c9f5cd8e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1000</Words>
  <Application>Microsoft Office PowerPoint</Application>
  <PresentationFormat>On-screen Show (4:3)</PresentationFormat>
  <Paragraphs>154</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Amatic SC</vt:lpstr>
      <vt:lpstr>Source Code Pro</vt:lpstr>
      <vt:lpstr>Oswald</vt:lpstr>
      <vt:lpstr>Caveat</vt:lpstr>
      <vt:lpstr>Impact</vt:lpstr>
      <vt:lpstr>Arial</vt:lpstr>
      <vt:lpstr>Arial Narrow</vt:lpstr>
      <vt:lpstr>Beach Day</vt:lpstr>
      <vt:lpstr>Global Citizenship  Home Resource Pack</vt:lpstr>
      <vt:lpstr> Session 3: CREDIBILITY OF SOURCES  </vt:lpstr>
      <vt:lpstr>Objectives</vt:lpstr>
      <vt:lpstr>skills</vt:lpstr>
      <vt:lpstr>Starter: Can it be Trusted?</vt:lpstr>
      <vt:lpstr>Types of Sources of Information </vt:lpstr>
      <vt:lpstr>PowerPoint Presentation</vt:lpstr>
      <vt:lpstr>PowerPoint Presentation</vt:lpstr>
      <vt:lpstr>PowerPoint Presentation</vt:lpstr>
      <vt:lpstr>PowerPoint Presentation</vt:lpstr>
      <vt:lpstr>PowerPoint Presentation</vt:lpstr>
      <vt:lpstr>PowerPoint Presentation</vt:lpstr>
      <vt:lpstr>Task 1:How Credible is it? </vt:lpstr>
      <vt:lpstr>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Citizenship  Home Resource Pack</dc:title>
  <cp:lastModifiedBy>Davies, Sara</cp:lastModifiedBy>
  <cp:revision>1</cp:revision>
  <dcterms:modified xsi:type="dcterms:W3CDTF">2020-09-11T11:50:10Z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0x01010076A7CEF0229F854AAC662653D43993B6</vt:lpwstr>
  </property>
</Properties>
</file>