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1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20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F70-F236-45B8-A177-E83FA657358B}" type="datetimeFigureOut">
              <a:rPr lang="en-GB" smtClean="0"/>
              <a:pPr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6AED-AAE3-4ADE-B8C3-8AA5661E04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F70-F236-45B8-A177-E83FA657358B}" type="datetimeFigureOut">
              <a:rPr lang="en-GB" smtClean="0"/>
              <a:pPr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6AED-AAE3-4ADE-B8C3-8AA5661E04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F70-F236-45B8-A177-E83FA657358B}" type="datetimeFigureOut">
              <a:rPr lang="en-GB" smtClean="0"/>
              <a:pPr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6AED-AAE3-4ADE-B8C3-8AA5661E04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F70-F236-45B8-A177-E83FA657358B}" type="datetimeFigureOut">
              <a:rPr lang="en-GB" smtClean="0"/>
              <a:pPr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6AED-AAE3-4ADE-B8C3-8AA5661E04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F70-F236-45B8-A177-E83FA657358B}" type="datetimeFigureOut">
              <a:rPr lang="en-GB" smtClean="0"/>
              <a:pPr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6AED-AAE3-4ADE-B8C3-8AA5661E04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F70-F236-45B8-A177-E83FA657358B}" type="datetimeFigureOut">
              <a:rPr lang="en-GB" smtClean="0"/>
              <a:pPr/>
              <a:t>14/11/2016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6AED-AAE3-4ADE-B8C3-8AA5661E04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F70-F236-45B8-A177-E83FA657358B}" type="datetimeFigureOut">
              <a:rPr lang="en-GB" smtClean="0"/>
              <a:pPr/>
              <a:t>14/11/2016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6AED-AAE3-4ADE-B8C3-8AA5661E04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F70-F236-45B8-A177-E83FA657358B}" type="datetimeFigureOut">
              <a:rPr lang="en-GB" smtClean="0"/>
              <a:pPr/>
              <a:t>14/11/2016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6AED-AAE3-4ADE-B8C3-8AA5661E04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F70-F236-45B8-A177-E83FA657358B}" type="datetimeFigureOut">
              <a:rPr lang="en-GB" smtClean="0"/>
              <a:pPr/>
              <a:t>14/11/2016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6AED-AAE3-4ADE-B8C3-8AA5661E04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F70-F236-45B8-A177-E83FA657358B}" type="datetimeFigureOut">
              <a:rPr lang="en-GB" smtClean="0"/>
              <a:pPr/>
              <a:t>14/11/2016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6AED-AAE3-4ADE-B8C3-8AA5661E04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F70-F236-45B8-A177-E83FA657358B}" type="datetimeFigureOut">
              <a:rPr lang="en-GB" smtClean="0"/>
              <a:pPr/>
              <a:t>14/11/2016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6AED-AAE3-4ADE-B8C3-8AA5661E04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FEF70-F236-45B8-A177-E83FA657358B}" type="datetimeFigureOut">
              <a:rPr lang="en-GB" smtClean="0"/>
              <a:pPr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26AED-AAE3-4ADE-B8C3-8AA5661E046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youtube.com/watch?v=ePbiF_M1zq8" TargetMode="External"/><Relationship Id="rId7" Type="http://schemas.openxmlformats.org/officeDocument/2006/relationships/hyperlink" Target="http://www.youtube.com/watch?v=IdfLn5dHhzI&amp;feature=related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www.youtube.com/watch?v=OvuoQRC0b7E" TargetMode="Externa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opednews.com/populum/uploaded/slave-ship-20100209-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720080"/>
          </a:xfrm>
          <a:solidFill>
            <a:schemeClr val="bg1">
              <a:alpha val="83000"/>
            </a:schemeClr>
          </a:solidFill>
          <a:ln w="63500">
            <a:solidFill>
              <a:srgbClr val="EC20C5"/>
            </a:solidFill>
          </a:ln>
        </p:spPr>
        <p:txBody>
          <a:bodyPr>
            <a:normAutofit/>
          </a:bodyPr>
          <a:lstStyle/>
          <a:p>
            <a:r>
              <a:rPr lang="en-GB" sz="2400" b="1" u="sng" dirty="0" smtClean="0">
                <a:latin typeface="Comic Sans MS" pitchFamily="66" charset="0"/>
              </a:rPr>
              <a:t>Slave Plantation</a:t>
            </a:r>
            <a:endParaRPr lang="en-GB" sz="2400" b="1" u="sng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712968" cy="2160240"/>
          </a:xfrm>
          <a:solidFill>
            <a:schemeClr val="bg1">
              <a:alpha val="70000"/>
            </a:schemeClr>
          </a:solidFill>
          <a:ln w="63500">
            <a:solidFill>
              <a:srgbClr val="EC20C5"/>
            </a:solidFill>
          </a:ln>
        </p:spPr>
        <p:txBody>
          <a:bodyPr>
            <a:normAutofit/>
          </a:bodyPr>
          <a:lstStyle/>
          <a:p>
            <a:r>
              <a:rPr lang="en-GB" sz="2400" b="1" u="sng" dirty="0" smtClean="0">
                <a:solidFill>
                  <a:schemeClr val="tx1"/>
                </a:solidFill>
                <a:latin typeface="Comic Sans MS" pitchFamily="66" charset="0"/>
              </a:rPr>
              <a:t>Learning Objectives:</a:t>
            </a:r>
          </a:p>
          <a:p>
            <a:endParaRPr lang="en-GB" sz="800" b="1" u="sng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  <a:latin typeface="Comic Sans MS" pitchFamily="66" charset="0"/>
              </a:rPr>
              <a:t>To be able to explain what a slave plantation is</a:t>
            </a:r>
            <a:r>
              <a:rPr lang="en-GB" sz="2400" b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endParaRPr lang="en-GB" sz="800" dirty="0">
              <a:solidFill>
                <a:schemeClr val="tx1"/>
              </a:solidFill>
              <a:latin typeface="Comic Sans MS" pitchFamily="66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  <a:latin typeface="Comic Sans MS" pitchFamily="66" charset="0"/>
              </a:rPr>
              <a:t>To be able to use a primary source to gain information about a slave plantation</a:t>
            </a:r>
            <a:r>
              <a:rPr lang="en-GB" b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en-GB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251520" y="3501008"/>
            <a:ext cx="6984776" cy="3168352"/>
          </a:xfrm>
          <a:prstGeom prst="horizontalScroll">
            <a:avLst/>
          </a:prstGeom>
          <a:solidFill>
            <a:schemeClr val="bg1"/>
          </a:solidFill>
          <a:ln w="79375">
            <a:solidFill>
              <a:srgbClr val="EC2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itchFamily="66" charset="0"/>
              </a:rPr>
              <a:t>Starter</a:t>
            </a:r>
            <a:r>
              <a:rPr lang="en-GB" sz="3200" b="1" dirty="0" smtClean="0">
                <a:solidFill>
                  <a:schemeClr val="tx1"/>
                </a:solidFill>
                <a:latin typeface="Comic Sans MS" pitchFamily="66" charset="0"/>
              </a:rPr>
              <a:t>:</a:t>
            </a:r>
            <a:r>
              <a:rPr lang="en-GB" sz="4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Comic Sans MS" pitchFamily="66" charset="0"/>
              </a:rPr>
              <a:t>In the thought bubble</a:t>
            </a:r>
            <a:r>
              <a:rPr lang="en-GB" sz="4400" b="1" dirty="0" smtClean="0">
                <a:solidFill>
                  <a:schemeClr val="tx1"/>
                </a:solidFill>
                <a:latin typeface="Comic Sans MS" pitchFamily="66" charset="0"/>
              </a:rPr>
              <a:t>,</a:t>
            </a:r>
            <a:r>
              <a:rPr lang="en-GB" sz="2400" dirty="0" smtClean="0">
                <a:solidFill>
                  <a:schemeClr val="tx1"/>
                </a:solidFill>
                <a:latin typeface="Comic Sans MS" pitchFamily="66" charset="0"/>
              </a:rPr>
              <a:t> write what you think the person would be thinking at that moment</a:t>
            </a:r>
            <a:r>
              <a:rPr lang="en-GB" sz="4000" b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r>
              <a:rPr lang="en-GB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en-GB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" name="Picture 2" descr="http://cache2.allpostersimages.com/p/LRG/30/3033/VRVBF00Z/posters/brutal-whipping-of-a-slave-on-a-plantation-from-an-eyewitness-account-in-virgin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51802">
            <a:off x="6891770" y="4059498"/>
            <a:ext cx="2054411" cy="20491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 t="11156" b="15585"/>
          <a:stretch>
            <a:fillRect/>
          </a:stretch>
        </p:blipFill>
        <p:spPr bwMode="auto">
          <a:xfrm>
            <a:off x="0" y="0"/>
            <a:ext cx="9144000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 t="3326" b="27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2.gstatic.com/images?q=tbn:ANd9GcQBy98kljcvuGTYxqu936cHw_wYyZ0qc7tf8BrE2iYnEpu8eCVX2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3833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EC20C5"/>
                </a:solidFill>
                <a:latin typeface="Comic Sans MS" pitchFamily="66" charset="0"/>
              </a:rPr>
              <a:t>Point - Evidence</a:t>
            </a:r>
            <a:endParaRPr lang="en-GB" b="1" dirty="0">
              <a:solidFill>
                <a:srgbClr val="EC20C5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2453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sz="2400" dirty="0" smtClean="0">
                <a:latin typeface="Comic Sans MS" pitchFamily="66" charset="0"/>
              </a:rPr>
              <a:t>We are going to use the information we have gained from the sources to explain what life may have been like on a plantation.</a:t>
            </a:r>
          </a:p>
          <a:p>
            <a:endParaRPr lang="en-GB" sz="2400" dirty="0" smtClean="0">
              <a:latin typeface="Comic Sans MS" pitchFamily="66" charset="0"/>
            </a:endParaRPr>
          </a:p>
          <a:p>
            <a:r>
              <a:rPr lang="en-GB" dirty="0" smtClean="0">
                <a:solidFill>
                  <a:srgbClr val="EC20C5"/>
                </a:solidFill>
                <a:latin typeface="Comic Sans MS" pitchFamily="66" charset="0"/>
              </a:rPr>
              <a:t>The reward poster suggests that life on the plantation was........................</a:t>
            </a:r>
          </a:p>
          <a:p>
            <a:endParaRPr lang="en-GB" dirty="0" smtClean="0">
              <a:solidFill>
                <a:srgbClr val="EC20C5"/>
              </a:solidFill>
              <a:latin typeface="Comic Sans MS" pitchFamily="66" charset="0"/>
            </a:endParaRPr>
          </a:p>
          <a:p>
            <a:r>
              <a:rPr lang="en-GB" dirty="0" smtClean="0">
                <a:solidFill>
                  <a:srgbClr val="EC20C5"/>
                </a:solidFill>
                <a:latin typeface="Comic Sans MS" pitchFamily="66" charset="0"/>
              </a:rPr>
              <a:t>For example, it says...................... </a:t>
            </a:r>
            <a:endParaRPr lang="en-GB" dirty="0">
              <a:solidFill>
                <a:srgbClr val="EC20C5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55768" y="3761656"/>
            <a:ext cx="2088232" cy="3096344"/>
          </a:xfrm>
          <a:prstGeom prst="rect">
            <a:avLst/>
          </a:prstGeom>
          <a:solidFill>
            <a:schemeClr val="bg1"/>
          </a:solidFill>
          <a:ln w="63500">
            <a:solidFill>
              <a:srgbClr val="EC20C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GB" sz="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EC20C5"/>
                </a:solidFill>
                <a:latin typeface="Comic Sans MS" pitchFamily="66" charset="0"/>
              </a:rPr>
              <a:t>Violent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EC20C5"/>
                </a:solidFill>
                <a:latin typeface="Comic Sans MS" pitchFamily="66" charset="0"/>
              </a:rPr>
              <a:t>Fearful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EC20C5"/>
                </a:solidFill>
                <a:latin typeface="Comic Sans MS" pitchFamily="66" charset="0"/>
              </a:rPr>
              <a:t> Painful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EC20C5"/>
                </a:solidFill>
                <a:latin typeface="Comic Sans MS" pitchFamily="66" charset="0"/>
              </a:rPr>
              <a:t>sad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EC20C5"/>
                </a:solidFill>
                <a:latin typeface="Comic Sans MS" pitchFamily="66" charset="0"/>
              </a:rPr>
              <a:t>Helpless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EC20C5"/>
                </a:solidFill>
                <a:latin typeface="Comic Sans MS" pitchFamily="66" charset="0"/>
              </a:rPr>
              <a:t>Alone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EC20C5"/>
                </a:solidFill>
                <a:latin typeface="Comic Sans MS" pitchFamily="66" charset="0"/>
              </a:rPr>
              <a:t>Powerful </a:t>
            </a:r>
            <a:endParaRPr lang="en-GB" sz="2400" b="1" dirty="0">
              <a:solidFill>
                <a:srgbClr val="EC20C5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15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2.gstatic.com/images?q=tbn:ANd9GcQBy98kljcvuGTYxqu936cHw_wYyZ0qc7tf8BrE2iYnEpu8eCVX2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3833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EC20C5"/>
                </a:solidFill>
                <a:latin typeface="Comic Sans MS" pitchFamily="66" charset="0"/>
              </a:rPr>
              <a:t>Point - Evidence</a:t>
            </a:r>
            <a:endParaRPr lang="en-GB" b="1" dirty="0">
              <a:solidFill>
                <a:srgbClr val="EC20C5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920880" cy="273630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 sz="2400" dirty="0" smtClean="0">
              <a:latin typeface="Comic Sans MS" pitchFamily="66" charset="0"/>
            </a:endParaRPr>
          </a:p>
          <a:p>
            <a:r>
              <a:rPr lang="en-GB" dirty="0" smtClean="0">
                <a:solidFill>
                  <a:srgbClr val="EC20C5"/>
                </a:solidFill>
                <a:latin typeface="Comic Sans MS" pitchFamily="66" charset="0"/>
              </a:rPr>
              <a:t>The reward poster suggests that life on the plantation was ................................</a:t>
            </a:r>
          </a:p>
          <a:p>
            <a:endParaRPr lang="en-GB" sz="800" dirty="0" smtClean="0">
              <a:solidFill>
                <a:srgbClr val="EC20C5"/>
              </a:solidFill>
              <a:latin typeface="Comic Sans MS" pitchFamily="66" charset="0"/>
            </a:endParaRPr>
          </a:p>
          <a:p>
            <a:r>
              <a:rPr lang="en-GB" dirty="0" smtClean="0">
                <a:solidFill>
                  <a:srgbClr val="EC20C5"/>
                </a:solidFill>
                <a:latin typeface="Comic Sans MS" pitchFamily="66" charset="0"/>
              </a:rPr>
              <a:t>For example, it says................................... </a:t>
            </a:r>
            <a:endParaRPr lang="en-GB" dirty="0">
              <a:solidFill>
                <a:srgbClr val="EC20C5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4221088"/>
            <a:ext cx="2376264" cy="2232248"/>
          </a:xfrm>
          <a:prstGeom prst="rect">
            <a:avLst/>
          </a:prstGeom>
          <a:solidFill>
            <a:schemeClr val="bg1"/>
          </a:solidFill>
          <a:ln w="63500">
            <a:solidFill>
              <a:srgbClr val="EC20C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GB" sz="800" b="1" dirty="0" smtClean="0">
              <a:solidFill>
                <a:srgbClr val="EC20C5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EC20C5"/>
                </a:solidFill>
                <a:latin typeface="Comic Sans MS" pitchFamily="66" charset="0"/>
              </a:rPr>
              <a:t>Violent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EC20C5"/>
                </a:solidFill>
                <a:latin typeface="Comic Sans MS" pitchFamily="66" charset="0"/>
              </a:rPr>
              <a:t>Fearful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EC20C5"/>
                </a:solidFill>
                <a:latin typeface="Comic Sans MS" pitchFamily="66" charset="0"/>
              </a:rPr>
              <a:t> Painful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EC20C5"/>
                </a:solidFill>
                <a:latin typeface="Comic Sans MS" pitchFamily="66" charset="0"/>
              </a:rPr>
              <a:t>sad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EC20C5"/>
                </a:solidFill>
                <a:latin typeface="Comic Sans MS" pitchFamily="66" charset="0"/>
              </a:rPr>
              <a:t>Helpless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EC20C5"/>
                </a:solidFill>
                <a:latin typeface="Comic Sans MS" pitchFamily="66" charset="0"/>
              </a:rPr>
              <a:t>Alone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EC20C5"/>
                </a:solidFill>
                <a:latin typeface="Comic Sans MS" pitchFamily="66" charset="0"/>
              </a:rPr>
              <a:t>Powerful </a:t>
            </a:r>
            <a:endParaRPr lang="en-GB" sz="2000" dirty="0">
              <a:solidFill>
                <a:srgbClr val="EC20C5"/>
              </a:solidFill>
              <a:latin typeface="Comic Sans MS" pitchFamily="66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26312">
            <a:off x="5054180" y="3955315"/>
            <a:ext cx="3789090" cy="277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915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2.gstatic.com/images?q=tbn:ANd9GcQBy98kljcvuGTYxqu936cHw_wYyZ0qc7tf8BrE2iYnEpu8eCVX2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3833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EC20C5"/>
                </a:solidFill>
                <a:latin typeface="Comic Sans MS" pitchFamily="66" charset="0"/>
              </a:rPr>
              <a:t>Group Task</a:t>
            </a:r>
            <a:endParaRPr lang="en-GB" b="1" dirty="0">
              <a:solidFill>
                <a:srgbClr val="EC20C5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2453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sz="2400" dirty="0" smtClean="0">
                <a:latin typeface="Comic Sans MS" pitchFamily="66" charset="0"/>
              </a:rPr>
              <a:t>Using your source, you are going to create a drama presentation about a slave escaping from a plantation.</a:t>
            </a:r>
          </a:p>
          <a:p>
            <a:endParaRPr lang="en-GB" sz="2400" dirty="0" smtClean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Your presentation is going to be in the style of:</a:t>
            </a:r>
          </a:p>
          <a:p>
            <a:pPr lvl="1"/>
            <a:r>
              <a:rPr lang="en-GB" sz="3200" b="1" dirty="0" smtClean="0">
                <a:solidFill>
                  <a:srgbClr val="EC20C5"/>
                </a:solidFill>
                <a:latin typeface="Comic Sans MS" pitchFamily="66" charset="0"/>
              </a:rPr>
              <a:t>A news report</a:t>
            </a:r>
          </a:p>
          <a:p>
            <a:pPr lvl="1"/>
            <a:r>
              <a:rPr lang="en-GB" sz="3200" b="1" i="1" dirty="0" err="1" smtClean="0">
                <a:solidFill>
                  <a:srgbClr val="EC20C5"/>
                </a:solidFill>
                <a:latin typeface="Comic Sans MS" pitchFamily="66" charset="0"/>
              </a:rPr>
              <a:t>Crimewatch</a:t>
            </a:r>
            <a:endParaRPr lang="en-GB" sz="3200" b="1" i="1" dirty="0" smtClean="0">
              <a:solidFill>
                <a:srgbClr val="EC20C5"/>
              </a:solidFill>
              <a:latin typeface="Comic Sans MS" pitchFamily="66" charset="0"/>
            </a:endParaRPr>
          </a:p>
          <a:p>
            <a:pPr lvl="1"/>
            <a:r>
              <a:rPr lang="en-GB" sz="3200" b="1" dirty="0" smtClean="0">
                <a:solidFill>
                  <a:srgbClr val="EC20C5"/>
                </a:solidFill>
                <a:latin typeface="Comic Sans MS" pitchFamily="66" charset="0"/>
              </a:rPr>
              <a:t>A Soap Opera (</a:t>
            </a:r>
            <a:r>
              <a:rPr lang="en-GB" sz="3200" b="1" i="1" dirty="0" smtClean="0">
                <a:solidFill>
                  <a:srgbClr val="EC20C5"/>
                </a:solidFill>
                <a:latin typeface="Comic Sans MS" pitchFamily="66" charset="0"/>
              </a:rPr>
              <a:t>Corrie/ </a:t>
            </a:r>
            <a:r>
              <a:rPr lang="en-GB" sz="3200" b="1" i="1" dirty="0" err="1" smtClean="0">
                <a:solidFill>
                  <a:srgbClr val="EC20C5"/>
                </a:solidFill>
                <a:latin typeface="Comic Sans MS" pitchFamily="66" charset="0"/>
              </a:rPr>
              <a:t>Eastenders</a:t>
            </a:r>
            <a:r>
              <a:rPr lang="en-GB" sz="3200" b="1" dirty="0" smtClean="0">
                <a:solidFill>
                  <a:srgbClr val="EC20C5"/>
                </a:solidFill>
                <a:latin typeface="Comic Sans MS" pitchFamily="66" charset="0"/>
              </a:rPr>
              <a:t>)</a:t>
            </a:r>
          </a:p>
          <a:p>
            <a:pPr lvl="1"/>
            <a:endParaRPr lang="en-GB" sz="3200" b="1" dirty="0" smtClean="0">
              <a:latin typeface="Comic Sans MS" pitchFamily="66" charset="0"/>
            </a:endParaRPr>
          </a:p>
        </p:txBody>
      </p:sp>
      <p:pic>
        <p:nvPicPr>
          <p:cNvPr id="15362" name="Picture 2" descr="http://www.pressgazette.co.uk/Pictures/web/k/y/k/P01_BBC_News_Iden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5229200"/>
            <a:ext cx="1093529" cy="615110"/>
          </a:xfrm>
          <a:prstGeom prst="rect">
            <a:avLst/>
          </a:prstGeom>
          <a:noFill/>
        </p:spPr>
      </p:pic>
      <p:pic>
        <p:nvPicPr>
          <p:cNvPr id="15364" name="Picture 4" descr="http://www.chris-clarkson.com/userimages/crimewatch-logo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5373216"/>
            <a:ext cx="1146076" cy="491910"/>
          </a:xfrm>
          <a:prstGeom prst="rect">
            <a:avLst/>
          </a:prstGeom>
          <a:noFill/>
        </p:spPr>
      </p:pic>
      <p:pic>
        <p:nvPicPr>
          <p:cNvPr id="15366" name="Picture 6" descr="http://www.modestudio.co.uk/img/press-logo/eastenders-logo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5445224"/>
            <a:ext cx="1257697" cy="48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915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5760640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  <a:latin typeface="Comic Sans MS" pitchFamily="66" charset="0"/>
              </a:rPr>
              <a:t>Have you met your objectives? </a:t>
            </a:r>
            <a:br>
              <a:rPr lang="en-GB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GB" sz="3200" b="1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GB" sz="32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GB" sz="3200" dirty="0" smtClean="0">
                <a:latin typeface="Comic Sans MS" pitchFamily="66" charset="0"/>
              </a:rPr>
              <a:t>To gain information about life on the plantations from primary sources.</a:t>
            </a:r>
            <a:br>
              <a:rPr lang="en-GB" sz="3200" dirty="0" smtClean="0">
                <a:latin typeface="Comic Sans MS" pitchFamily="66" charset="0"/>
              </a:rPr>
            </a:br>
            <a:r>
              <a:rPr lang="en-GB" sz="3200" dirty="0" smtClean="0">
                <a:latin typeface="Comic Sans MS" pitchFamily="66" charset="0"/>
              </a:rPr>
              <a:t/>
            </a:r>
            <a:br>
              <a:rPr lang="en-GB" sz="3200" dirty="0" smtClean="0">
                <a:latin typeface="Comic Sans MS" pitchFamily="66" charset="0"/>
              </a:rPr>
            </a:br>
            <a:r>
              <a:rPr lang="en-GB" sz="3200" dirty="0" smtClean="0">
                <a:latin typeface="Comic Sans MS" pitchFamily="66" charset="0"/>
              </a:rPr>
              <a:t>On your post-it note write one thing you have learned today about what life was like on a slave plantation.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cache2.allpostersimages.com/p/LRG/30/3033/VRVBF00Z/posters/brutal-whipping-of-a-slave-on-a-plantation-from-an-eyewitness-account-in-virgi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45424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 rot="3531824">
            <a:off x="297606" y="859055"/>
            <a:ext cx="1368152" cy="543095"/>
          </a:xfrm>
          <a:prstGeom prst="rightArrow">
            <a:avLst/>
          </a:prstGeom>
          <a:solidFill>
            <a:srgbClr val="EC20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loud Callout 5"/>
          <p:cNvSpPr/>
          <p:nvPr/>
        </p:nvSpPr>
        <p:spPr>
          <a:xfrm>
            <a:off x="1619672" y="404664"/>
            <a:ext cx="3240360" cy="1224136"/>
          </a:xfrm>
          <a:prstGeom prst="cloudCallout">
            <a:avLst>
              <a:gd name="adj1" fmla="val -47007"/>
              <a:gd name="adj2" fmla="val 59252"/>
            </a:avLst>
          </a:prstGeom>
          <a:solidFill>
            <a:schemeClr val="bg1"/>
          </a:solidFill>
          <a:ln w="41275">
            <a:solidFill>
              <a:srgbClr val="EC2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cache2.allpostersimages.com/p/LRG/30/3033/VRVBF00Z/posters/brutal-whipping-of-a-slave-on-a-plantation-from-an-eyewitness-account-in-virgi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45424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 rot="20037267">
            <a:off x="1813497" y="2765475"/>
            <a:ext cx="1367189" cy="543095"/>
          </a:xfrm>
          <a:prstGeom prst="rightArrow">
            <a:avLst/>
          </a:prstGeom>
          <a:solidFill>
            <a:srgbClr val="EC20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loud Callout 5"/>
          <p:cNvSpPr/>
          <p:nvPr/>
        </p:nvSpPr>
        <p:spPr>
          <a:xfrm>
            <a:off x="3347864" y="476672"/>
            <a:ext cx="3240360" cy="1224136"/>
          </a:xfrm>
          <a:prstGeom prst="cloudCallout">
            <a:avLst>
              <a:gd name="adj1" fmla="val -47007"/>
              <a:gd name="adj2" fmla="val 59252"/>
            </a:avLst>
          </a:prstGeom>
          <a:solidFill>
            <a:schemeClr val="bg1"/>
          </a:solidFill>
          <a:ln w="41275">
            <a:solidFill>
              <a:srgbClr val="EC2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cache2.allpostersimages.com/p/LRG/30/3033/VRVBF00Z/posters/brutal-whipping-of-a-slave-on-a-plantation-from-an-eyewitness-account-in-virgi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45424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 rot="20037267" flipH="1">
            <a:off x="5275796" y="1166206"/>
            <a:ext cx="1250697" cy="543095"/>
          </a:xfrm>
          <a:prstGeom prst="rightArrow">
            <a:avLst/>
          </a:prstGeom>
          <a:solidFill>
            <a:srgbClr val="EC20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loud Callout 5"/>
          <p:cNvSpPr/>
          <p:nvPr/>
        </p:nvSpPr>
        <p:spPr>
          <a:xfrm>
            <a:off x="1475656" y="260648"/>
            <a:ext cx="3240360" cy="1224136"/>
          </a:xfrm>
          <a:prstGeom prst="cloudCallout">
            <a:avLst>
              <a:gd name="adj1" fmla="val 49919"/>
              <a:gd name="adj2" fmla="val 53839"/>
            </a:avLst>
          </a:prstGeom>
          <a:solidFill>
            <a:schemeClr val="bg1"/>
          </a:solidFill>
          <a:ln w="41275">
            <a:solidFill>
              <a:srgbClr val="EC2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cache2.allpostersimages.com/p/LRG/30/3033/VRVBF00Z/posters/brutal-whipping-of-a-slave-on-a-plantation-from-an-eyewitness-account-in-virgi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45424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 rot="10800000" flipH="1">
            <a:off x="6804248" y="4005064"/>
            <a:ext cx="1162663" cy="543095"/>
          </a:xfrm>
          <a:prstGeom prst="rightArrow">
            <a:avLst/>
          </a:prstGeom>
          <a:solidFill>
            <a:srgbClr val="EC20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loud Callout 5"/>
          <p:cNvSpPr/>
          <p:nvPr/>
        </p:nvSpPr>
        <p:spPr>
          <a:xfrm>
            <a:off x="4932040" y="1700808"/>
            <a:ext cx="3240360" cy="1224136"/>
          </a:xfrm>
          <a:prstGeom prst="cloudCallout">
            <a:avLst>
              <a:gd name="adj1" fmla="val 37650"/>
              <a:gd name="adj2" fmla="val 74409"/>
            </a:avLst>
          </a:prstGeom>
          <a:solidFill>
            <a:schemeClr val="bg1"/>
          </a:solidFill>
          <a:ln w="41275">
            <a:solidFill>
              <a:srgbClr val="EC2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cache2.allpostersimages.com/p/LRG/30/3033/VRVBF00Z/posters/brutal-whipping-of-a-slave-on-a-plantation-from-an-eyewitness-account-in-virgi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45424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 rot="12876136" flipH="1">
            <a:off x="5551693" y="3520064"/>
            <a:ext cx="1250697" cy="543095"/>
          </a:xfrm>
          <a:prstGeom prst="rightArrow">
            <a:avLst/>
          </a:prstGeom>
          <a:solidFill>
            <a:srgbClr val="EC20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loud Callout 5"/>
          <p:cNvSpPr/>
          <p:nvPr/>
        </p:nvSpPr>
        <p:spPr>
          <a:xfrm>
            <a:off x="4211960" y="764704"/>
            <a:ext cx="3240360" cy="1224136"/>
          </a:xfrm>
          <a:prstGeom prst="cloudCallout">
            <a:avLst>
              <a:gd name="adj1" fmla="val 47466"/>
              <a:gd name="adj2" fmla="val 53839"/>
            </a:avLst>
          </a:prstGeom>
          <a:solidFill>
            <a:schemeClr val="bg1"/>
          </a:solidFill>
          <a:ln w="41275">
            <a:solidFill>
              <a:srgbClr val="EC2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ache2.allpostersimages.com/p/LRG/30/3033/VRVBF00Z/posters/brutal-whipping-of-a-slave-on-a-plantation-from-an-eyewitness-account-in-virgi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13176"/>
          </a:xfrm>
          <a:prstGeom prst="rect">
            <a:avLst/>
          </a:prstGeom>
          <a:noFill/>
        </p:spPr>
      </p:pic>
      <p:sp>
        <p:nvSpPr>
          <p:cNvPr id="8" name="Horizontal Scroll 7"/>
          <p:cNvSpPr/>
          <p:nvPr/>
        </p:nvSpPr>
        <p:spPr>
          <a:xfrm>
            <a:off x="323528" y="4653136"/>
            <a:ext cx="8496944" cy="1755576"/>
          </a:xfrm>
          <a:prstGeom prst="horizontalScroll">
            <a:avLst/>
          </a:prstGeom>
          <a:solidFill>
            <a:schemeClr val="bg1"/>
          </a:solidFill>
          <a:ln w="76200">
            <a:solidFill>
              <a:srgbClr val="EC2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itchFamily="66" charset="0"/>
              </a:rPr>
              <a:t>What does this source tell us about life on a ranch?</a:t>
            </a:r>
            <a:endParaRPr lang="en-GB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Horizontal Scroll 4"/>
          <p:cNvSpPr/>
          <p:nvPr/>
        </p:nvSpPr>
        <p:spPr>
          <a:xfrm>
            <a:off x="323528" y="4653136"/>
            <a:ext cx="8496944" cy="1755576"/>
          </a:xfrm>
          <a:prstGeom prst="horizontalScroll">
            <a:avLst/>
          </a:prstGeom>
          <a:solidFill>
            <a:schemeClr val="bg1"/>
          </a:solidFill>
          <a:ln w="76200">
            <a:solidFill>
              <a:srgbClr val="EC2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itchFamily="66" charset="0"/>
              </a:rPr>
              <a:t>Can we believe what we see in this picture?</a:t>
            </a:r>
            <a:endParaRPr lang="en-GB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 rot="20145882">
            <a:off x="467544" y="3429000"/>
            <a:ext cx="1584176" cy="158417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 rot="1475148">
            <a:off x="6917973" y="3470717"/>
            <a:ext cx="1584176" cy="15841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EC20C5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latin typeface="Comic Sans MS" pitchFamily="66" charset="0"/>
              </a:rPr>
              <a:t>What can we tell about life on a plantation from this source?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2.gstatic.com/images?q=tbn:ANd9GcQBy98kljcvuGTYxqu936cHw_wYyZ0qc7tf8BrE2iYnEpu8eCVX2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endParaRPr lang="en-GB" b="1" dirty="0">
              <a:solidFill>
                <a:srgbClr val="EC20C5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381642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GB" sz="4000" b="1" u="sng" dirty="0" smtClean="0">
                <a:solidFill>
                  <a:srgbClr val="EC20C5"/>
                </a:solidFill>
                <a:latin typeface="Comic Sans MS" pitchFamily="66" charset="0"/>
              </a:rPr>
              <a:t>The sources</a:t>
            </a:r>
            <a:endParaRPr lang="en-GB" sz="4000" u="sng" dirty="0" smtClean="0">
              <a:latin typeface="Comic Sans MS" pitchFamily="66" charset="0"/>
            </a:endParaRPr>
          </a:p>
          <a:p>
            <a:endParaRPr lang="en-GB" sz="800" dirty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Each table group will be given a source.</a:t>
            </a:r>
          </a:p>
          <a:p>
            <a:endParaRPr lang="en-GB" sz="2400" dirty="0" smtClean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Highlight anything that the source tells us about life on a plantation.</a:t>
            </a:r>
          </a:p>
          <a:p>
            <a:endParaRPr lang="en-GB" sz="2400" dirty="0" smtClean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These words may help you: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36096" y="3140968"/>
            <a:ext cx="2088232" cy="3096344"/>
          </a:xfrm>
          <a:prstGeom prst="rect">
            <a:avLst/>
          </a:prstGeom>
          <a:solidFill>
            <a:schemeClr val="bg1"/>
          </a:solidFill>
          <a:ln w="63500">
            <a:solidFill>
              <a:srgbClr val="EC20C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GB" sz="800" b="1" dirty="0" smtClean="0">
              <a:solidFill>
                <a:srgbClr val="EC20C5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EC20C5"/>
                </a:solidFill>
                <a:latin typeface="Comic Sans MS" pitchFamily="66" charset="0"/>
              </a:rPr>
              <a:t>Fearful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EC20C5"/>
                </a:solidFill>
                <a:latin typeface="Comic Sans MS" pitchFamily="66" charset="0"/>
              </a:rPr>
              <a:t> Painful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EC20C5"/>
                </a:solidFill>
                <a:latin typeface="Comic Sans MS" pitchFamily="66" charset="0"/>
              </a:rPr>
              <a:t>Violent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EC20C5"/>
                </a:solidFill>
                <a:latin typeface="Comic Sans MS" pitchFamily="66" charset="0"/>
              </a:rPr>
              <a:t>sad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EC20C5"/>
                </a:solidFill>
                <a:latin typeface="Comic Sans MS" pitchFamily="66" charset="0"/>
              </a:rPr>
              <a:t>Helpless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EC20C5"/>
                </a:solidFill>
                <a:latin typeface="Comic Sans MS" pitchFamily="66" charset="0"/>
              </a:rPr>
              <a:t>Alone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EC20C5"/>
                </a:solidFill>
                <a:latin typeface="Comic Sans MS" pitchFamily="66" charset="0"/>
              </a:rPr>
              <a:t>Powerful </a:t>
            </a:r>
            <a:endParaRPr lang="en-GB" sz="2400" b="1" dirty="0">
              <a:solidFill>
                <a:srgbClr val="EC20C5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15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257</Words>
  <Application>Microsoft Office PowerPoint</Application>
  <PresentationFormat>On-screen Show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Slave Plantation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can we tell about life on a plantation from this source?</vt:lpstr>
      <vt:lpstr>PowerPoint Presentation</vt:lpstr>
      <vt:lpstr>PowerPoint Presentation</vt:lpstr>
      <vt:lpstr>PowerPoint Presentation</vt:lpstr>
      <vt:lpstr>PowerPoint Presentation</vt:lpstr>
      <vt:lpstr>Point - Evidence</vt:lpstr>
      <vt:lpstr>Point - Evidence</vt:lpstr>
      <vt:lpstr>Group Task</vt:lpstr>
      <vt:lpstr>Have you met your objectives?   To gain information about life on the plantations from primary sources.  On your post-it note write one thing you have learned today about what life was like on a slave plantation.</vt:lpstr>
    </vt:vector>
  </TitlesOfParts>
  <Company>Higher Blackley Education Village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Slave Plantation</dc:title>
  <dc:creator>Ramesys</dc:creator>
  <cp:lastModifiedBy>Richard Hillier</cp:lastModifiedBy>
  <cp:revision>17</cp:revision>
  <dcterms:created xsi:type="dcterms:W3CDTF">2011-05-23T16:48:14Z</dcterms:created>
  <dcterms:modified xsi:type="dcterms:W3CDTF">2016-11-14T13:11:03Z</dcterms:modified>
</cp:coreProperties>
</file>