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9A63-14DA-4EB3-AFC0-A11BBC0FC1C1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3E9B1-082C-4AC2-AB6D-A969A3BA4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0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nV_MTFEGI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http://www.bbc.co.uk/learningzone/clips/interpretations-of-the-abolition-of-slavery/10130.html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B127C-03A3-4B47-8891-7C624E83DD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1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http://www.youtube.com/watch?v=dnV_MTFEGIY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B127C-03A3-4B47-8891-7C624E83DD4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1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1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4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3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8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4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5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6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6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8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5429-3D51-4ED3-BCBD-EF4CA39B2499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156C-4146-43DD-BAD4-EDDB0C8D7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1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nV_MTFEGI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892899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Why was slavery abolished?</a:t>
            </a:r>
            <a:endParaRPr lang="en-GB" sz="60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278" r="40431" b="10119"/>
          <a:stretch/>
        </p:blipFill>
        <p:spPr bwMode="auto">
          <a:xfrm>
            <a:off x="611560" y="214066"/>
            <a:ext cx="7848872" cy="6239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libertyblog.com/storage/slavery-1.jpg?__SQUARESPACE_CACHEVERSION=1234102945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806489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What would your reaction be if someone proudly said…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814" y="2492896"/>
            <a:ext cx="7399699" cy="298626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“Yes, I still own a slave!”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5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yartprints.co.uk/kunst/american_school_18th_century/a_plantation_owner_visits_his__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1530"/>
            <a:ext cx="531495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107" y="404664"/>
            <a:ext cx="4513909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If you had asked that question in the late 1700s, the answer might have been very different from yours!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06" y="2132856"/>
            <a:ext cx="8820748" cy="2781776"/>
          </a:xfrm>
          <a:prstGeom prst="upArrowCallout">
            <a:avLst>
              <a:gd name="adj1" fmla="val 21016"/>
              <a:gd name="adj2" fmla="val 20020"/>
              <a:gd name="adj3" fmla="val 25000"/>
              <a:gd name="adj4" fmla="val 6497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In the 18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and 19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Centuries, some very rich people proudly owned slaves – and the wealth of the cities in which many of them lived had been built on the slave trade.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jonesweb4history.weebly.com/uploads/1/5/0/5/15057800/7397252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6026076" cy="388843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bc.co.uk/history/british/abolition/images/industrialisation_article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22444"/>
            <a:ext cx="578038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07" y="404664"/>
            <a:ext cx="86903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However…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06" y="1222872"/>
            <a:ext cx="5089973" cy="20005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By the end of the 19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Century, some people were starting to believe that the slave trade was </a:t>
            </a:r>
            <a:r>
              <a:rPr lang="en-GB" sz="4000" b="1" dirty="0" smtClean="0">
                <a:latin typeface="Comic Sans MS" panose="030F0702030302020204" pitchFamily="66" charset="0"/>
              </a:rPr>
              <a:t>wrong</a:t>
            </a:r>
            <a:r>
              <a:rPr lang="en-GB" sz="4000" dirty="0" smtClean="0">
                <a:latin typeface="Comic Sans MS" panose="030F0702030302020204" pitchFamily="66" charset="0"/>
              </a:rPr>
              <a:t>.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mylearning.org/learning/william-wilberforce/1943.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8087"/>
            <a:ext cx="3445080" cy="3990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107" y="3446690"/>
            <a:ext cx="875107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One of the loudest voices against slavery was </a:t>
            </a:r>
            <a:r>
              <a:rPr lang="en-GB" sz="2800" b="1" dirty="0" smtClean="0">
                <a:latin typeface="Comic Sans MS" panose="030F0702030302020204" pitchFamily="66" charset="0"/>
              </a:rPr>
              <a:t>William Wilberforce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105" y="4725144"/>
            <a:ext cx="869037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Using your knowledge from last lesson, can anyone give me a reason why </a:t>
            </a:r>
            <a:r>
              <a:rPr lang="en-GB" sz="2800" dirty="0" err="1" smtClean="0">
                <a:latin typeface="Comic Sans MS" panose="030F0702030302020204" pitchFamily="66" charset="0"/>
              </a:rPr>
              <a:t>pe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104" y="3319144"/>
            <a:ext cx="8690375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Title: </a:t>
            </a:r>
            <a:r>
              <a:rPr lang="en-GB" sz="4000" u="sng" dirty="0" smtClean="0">
                <a:latin typeface="Comic Sans MS" panose="030F0702030302020204" pitchFamily="66" charset="0"/>
              </a:rPr>
              <a:t>Abolition of slavery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Date: ____________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07" y="188640"/>
            <a:ext cx="86903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Task: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http://www.mylearning.org/learning/william-wilberforce/1943.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672807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411" y="1052736"/>
            <a:ext cx="55827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Working in pairs: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07" y="1908410"/>
            <a:ext cx="558272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Each of you draw this line across a page in your books.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5536" y="3645024"/>
            <a:ext cx="8352928" cy="504056"/>
          </a:xfrm>
          <a:prstGeom prst="rightArrow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43204" y="3789040"/>
            <a:ext cx="2650265" cy="1104245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Earliest event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3789040"/>
            <a:ext cx="2650265" cy="1104245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Last event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11" y="5085184"/>
            <a:ext cx="8690375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anose="030F0702030302020204" pitchFamily="66" charset="0"/>
              </a:rPr>
              <a:t>Bright Sparks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Make a note of the top 5 events from the life of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William Wilberforce.</a:t>
            </a:r>
          </a:p>
          <a:p>
            <a:pPr algn="ctr"/>
            <a:r>
              <a:rPr lang="en-GB" sz="2400" i="1" dirty="0" smtClean="0">
                <a:latin typeface="Comic Sans MS" panose="030F0702030302020204" pitchFamily="66" charset="0"/>
              </a:rPr>
              <a:t>Make an illustrated timeline of his life.</a:t>
            </a:r>
            <a:endParaRPr lang="en-GB" sz="36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0075" r="13067" b="9090"/>
          <a:stretch/>
        </p:blipFill>
        <p:spPr bwMode="auto">
          <a:xfrm>
            <a:off x="0" y="-1458"/>
            <a:ext cx="9144502" cy="685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5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learning.org/learning/william-wilberforce/1943.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60648"/>
            <a:ext cx="3445080" cy="3990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548680"/>
            <a:ext cx="6336704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Lots of people agree that William Wilberforce was </a:t>
            </a:r>
            <a:r>
              <a:rPr lang="en-GB" sz="2800" b="1" dirty="0" smtClean="0">
                <a:latin typeface="Comic Sans MS" panose="030F0702030302020204" pitchFamily="66" charset="0"/>
              </a:rPr>
              <a:t>VERY</a:t>
            </a:r>
            <a:r>
              <a:rPr lang="en-GB" sz="2800" dirty="0" smtClean="0">
                <a:latin typeface="Comic Sans MS" panose="030F0702030302020204" pitchFamily="66" charset="0"/>
              </a:rPr>
              <a:t> important in bringing about the abolition of slavery…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411" y="2524128"/>
            <a:ext cx="8751077" cy="1692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…but other people would argue that Wilberforce was just </a:t>
            </a:r>
            <a:r>
              <a:rPr lang="en-GB" sz="2800" u="sng" dirty="0" smtClean="0">
                <a:latin typeface="Comic Sans MS" panose="030F0702030302020204" pitchFamily="66" charset="0"/>
              </a:rPr>
              <a:t>one</a:t>
            </a:r>
            <a:r>
              <a:rPr lang="en-GB" sz="2800" dirty="0" smtClean="0">
                <a:latin typeface="Comic Sans MS" panose="030F0702030302020204" pitchFamily="66" charset="0"/>
              </a:rPr>
              <a:t> voice out of lots and </a:t>
            </a:r>
            <a:r>
              <a:rPr lang="en-GB" sz="4400" dirty="0" smtClean="0">
                <a:latin typeface="Comic Sans MS" panose="030F0702030302020204" pitchFamily="66" charset="0"/>
              </a:rPr>
              <a:t>lots</a:t>
            </a:r>
            <a:r>
              <a:rPr lang="en-GB" sz="2800" dirty="0" smtClean="0">
                <a:latin typeface="Comic Sans MS" panose="030F0702030302020204" pitchFamily="66" charset="0"/>
              </a:rPr>
              <a:t> and </a:t>
            </a:r>
            <a:r>
              <a:rPr lang="en-GB" sz="4800" dirty="0" smtClean="0">
                <a:latin typeface="Comic Sans MS" panose="030F0702030302020204" pitchFamily="66" charset="0"/>
              </a:rPr>
              <a:t>lots</a:t>
            </a:r>
            <a:r>
              <a:rPr lang="en-GB" sz="2800" dirty="0" smtClean="0">
                <a:latin typeface="Comic Sans MS" panose="030F0702030302020204" pitchFamily="66" charset="0"/>
              </a:rPr>
              <a:t> of other people who wanted to abolish slavery.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411" y="4365104"/>
            <a:ext cx="633670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Abolishing the slave trade couldn’t have happened overnight…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etarpey\AppData\Local\Microsoft\Windows\Temporary Internet Files\Content.IE5\FMV0L6UG\MM90033686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00468"/>
            <a:ext cx="1942230" cy="179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612" y="5585464"/>
            <a:ext cx="571830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Slavery was a way of life, and people in Britain had been involved with slavery for hundreds of years by the 1800s.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884" t="22951" r="82040" b="54780"/>
          <a:stretch>
            <a:fillRect/>
          </a:stretch>
        </p:blipFill>
        <p:spPr bwMode="auto">
          <a:xfrm>
            <a:off x="474983" y="2453720"/>
            <a:ext cx="1872208" cy="1800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043" t="22951" r="67964" b="55671"/>
          <a:stretch>
            <a:fillRect/>
          </a:stretch>
        </p:blipFill>
        <p:spPr bwMode="auto">
          <a:xfrm>
            <a:off x="3586305" y="2435673"/>
            <a:ext cx="1872208" cy="1800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3477" t="22951" r="53530" b="55671"/>
          <a:stretch>
            <a:fillRect/>
          </a:stretch>
        </p:blipFill>
        <p:spPr bwMode="auto">
          <a:xfrm>
            <a:off x="6632523" y="2453720"/>
            <a:ext cx="1872208" cy="1800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7469" t="22951" r="39037" b="55671"/>
          <a:stretch>
            <a:fillRect/>
          </a:stretch>
        </p:blipFill>
        <p:spPr bwMode="auto">
          <a:xfrm>
            <a:off x="6601009" y="4509120"/>
            <a:ext cx="1872208" cy="1800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2019" t="22951" r="24487" b="55671"/>
          <a:stretch>
            <a:fillRect/>
          </a:stretch>
        </p:blipFill>
        <p:spPr bwMode="auto">
          <a:xfrm>
            <a:off x="502692" y="4509120"/>
            <a:ext cx="1872208" cy="1800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76765" t="22951" r="10242" b="55671"/>
          <a:stretch>
            <a:fillRect/>
          </a:stretch>
        </p:blipFill>
        <p:spPr bwMode="auto">
          <a:xfrm>
            <a:off x="3635896" y="4535194"/>
            <a:ext cx="1872208" cy="1800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251520" y="116632"/>
            <a:ext cx="8640960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So, w</a:t>
            </a:r>
            <a:r>
              <a:rPr kumimoji="0" lang="en-GB" sz="36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hy</a:t>
            </a:r>
            <a:r>
              <a:rPr kumimoji="0" lang="en-GB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did Britain decide to abolish the</a:t>
            </a:r>
            <a:r>
              <a:rPr kumimoji="0" lang="en-GB" sz="3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GB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slave trade in 1807?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747" y="1484784"/>
            <a:ext cx="74847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200" dirty="0" smtClean="0">
                <a:latin typeface="Comic Sans MS" pitchFamily="66" charset="0"/>
              </a:rPr>
              <a:t>In the end, there </a:t>
            </a:r>
            <a:r>
              <a:rPr lang="en-GB" sz="3200" dirty="0">
                <a:latin typeface="Comic Sans MS" pitchFamily="66" charset="0"/>
              </a:rPr>
              <a:t>were many </a:t>
            </a:r>
            <a:r>
              <a:rPr lang="en-GB" sz="3200" dirty="0" smtClean="0">
                <a:latin typeface="Comic Sans MS" pitchFamily="66" charset="0"/>
              </a:rPr>
              <a:t>reasons: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222" y="2435673"/>
            <a:ext cx="86903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2</a:t>
            </a:r>
            <a:r>
              <a:rPr lang="en-GB" sz="4000" u="sng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4000" u="sng" dirty="0" smtClean="0">
                <a:latin typeface="Comic Sans MS" panose="030F0702030302020204" pitchFamily="66" charset="0"/>
              </a:rPr>
              <a:t> task challenge: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6866" y="3183359"/>
            <a:ext cx="713108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Working in pairs: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781141"/>
            <a:ext cx="8867594" cy="15081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Look at the </a:t>
            </a:r>
            <a:r>
              <a:rPr lang="en-GB" sz="2400" b="1" dirty="0" smtClean="0">
                <a:latin typeface="Comic Sans MS" panose="030F0702030302020204" pitchFamily="66" charset="0"/>
              </a:rPr>
              <a:t>William Wilberforce </a:t>
            </a:r>
            <a:r>
              <a:rPr lang="en-GB" sz="2400" dirty="0" smtClean="0">
                <a:latin typeface="Comic Sans MS" panose="030F0702030302020204" pitchFamily="66" charset="0"/>
              </a:rPr>
              <a:t>cards - </a:t>
            </a:r>
            <a:r>
              <a:rPr lang="en-GB" sz="2000" dirty="0" smtClean="0">
                <a:latin typeface="Comic Sans MS" panose="030F0702030302020204" pitchFamily="66" charset="0"/>
              </a:rPr>
              <a:t>On the back there are 15 statements about why Britain eventually decided to abolish slavery.</a:t>
            </a:r>
          </a:p>
          <a:p>
            <a:pPr algn="ctr"/>
            <a:r>
              <a:rPr lang="en-GB" sz="2400" i="1" dirty="0" smtClean="0">
                <a:latin typeface="Comic Sans MS" panose="030F0702030302020204" pitchFamily="66" charset="0"/>
              </a:rPr>
              <a:t>In groups, rank each statement out of 10 (1=Not important and 10= Very important)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105" y="5510262"/>
            <a:ext cx="8690375" cy="1231106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u="sng" dirty="0" smtClean="0">
                <a:latin typeface="Comic Sans MS" panose="030F0702030302020204" pitchFamily="66" charset="0"/>
              </a:rPr>
              <a:t>Bright Sparks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Why did Britain abolish slavery?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Aim for at least 3 reasons</a:t>
            </a:r>
          </a:p>
        </p:txBody>
      </p:sp>
    </p:spTree>
    <p:extLst>
      <p:ext uri="{BB962C8B-B14F-4D97-AF65-F5344CB8AC3E}">
        <p14:creationId xmlns:p14="http://schemas.microsoft.com/office/powerpoint/2010/main" val="22867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884" t="22951" r="82040" b="54780"/>
          <a:stretch>
            <a:fillRect/>
          </a:stretch>
        </p:blipFill>
        <p:spPr bwMode="auto">
          <a:xfrm>
            <a:off x="162223" y="601550"/>
            <a:ext cx="2675140" cy="2572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043" t="22951" r="67964" b="55671"/>
          <a:stretch>
            <a:fillRect/>
          </a:stretch>
        </p:blipFill>
        <p:spPr bwMode="auto">
          <a:xfrm>
            <a:off x="3273545" y="583503"/>
            <a:ext cx="2675140" cy="2572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3477" t="22951" r="53530" b="55671"/>
          <a:stretch>
            <a:fillRect/>
          </a:stretch>
        </p:blipFill>
        <p:spPr bwMode="auto">
          <a:xfrm>
            <a:off x="6319763" y="601550"/>
            <a:ext cx="2675140" cy="2572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7469" t="22951" r="39037" b="55671"/>
          <a:stretch>
            <a:fillRect/>
          </a:stretch>
        </p:blipFill>
        <p:spPr bwMode="auto">
          <a:xfrm>
            <a:off x="6281709" y="3494972"/>
            <a:ext cx="2675140" cy="2572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2019" t="22951" r="24487" b="55671"/>
          <a:stretch>
            <a:fillRect/>
          </a:stretch>
        </p:blipFill>
        <p:spPr bwMode="auto">
          <a:xfrm>
            <a:off x="183392" y="3494972"/>
            <a:ext cx="2675140" cy="2572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76765" t="22951" r="10242" b="55671"/>
          <a:stretch>
            <a:fillRect/>
          </a:stretch>
        </p:blipFill>
        <p:spPr bwMode="auto">
          <a:xfrm>
            <a:off x="3316596" y="3521046"/>
            <a:ext cx="2675140" cy="2572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7309" y="4725144"/>
            <a:ext cx="8867594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Which section has the most cards in it?</a:t>
            </a:r>
            <a:endParaRPr lang="en-GB" sz="6000" i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541" y="5469031"/>
            <a:ext cx="7985249" cy="12003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So, why did Britain decide to abolish </a:t>
            </a:r>
            <a:r>
              <a:rPr lang="en-GB" sz="3600" b="1" dirty="0" smtClean="0">
                <a:latin typeface="Comic Sans MS" panose="030F0702030302020204" pitchFamily="66" charset="0"/>
              </a:rPr>
              <a:t>slavery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  <a:endParaRPr lang="en-GB" sz="60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376</Words>
  <Application>Microsoft Office PowerPoint</Application>
  <PresentationFormat>On-screen Show (4:3)</PresentationFormat>
  <Paragraphs>40</Paragraphs>
  <Slides>10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Hillier</dc:creator>
  <cp:lastModifiedBy>R Hillier (Ysgol Calon Cymru)</cp:lastModifiedBy>
  <cp:revision>17</cp:revision>
  <cp:lastPrinted>2016-12-07T12:05:59Z</cp:lastPrinted>
  <dcterms:created xsi:type="dcterms:W3CDTF">2016-12-06T13:02:04Z</dcterms:created>
  <dcterms:modified xsi:type="dcterms:W3CDTF">2021-03-05T10:15:18Z</dcterms:modified>
</cp:coreProperties>
</file>