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74" r:id="rId5"/>
    <p:sldId id="257" r:id="rId6"/>
    <p:sldId id="275" r:id="rId7"/>
    <p:sldId id="259" r:id="rId8"/>
    <p:sldId id="270" r:id="rId9"/>
    <p:sldId id="263" r:id="rId10"/>
    <p:sldId id="271" r:id="rId11"/>
    <p:sldId id="260" r:id="rId12"/>
    <p:sldId id="267" r:id="rId13"/>
    <p:sldId id="261" r:id="rId14"/>
    <p:sldId id="262" r:id="rId15"/>
    <p:sldId id="273" r:id="rId16"/>
    <p:sldId id="268" r:id="rId17"/>
    <p:sldId id="272" r:id="rId18"/>
    <p:sldId id="264" r:id="rId19"/>
    <p:sldId id="265" r:id="rId20"/>
    <p:sldId id="26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6FDFE"/>
    <a:srgbClr val="FDF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13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1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24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3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82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53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07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8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22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68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8748F-7E28-49E5-BA91-39AAC0BEE4D7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20DC2-A83B-4371-A654-07CDB5A86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85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0230" y="1554480"/>
            <a:ext cx="908685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Beth </a:t>
            </a:r>
            <a:r>
              <a:rPr lang="en-GB" sz="6000" dirty="0" err="1" smtClean="0">
                <a:latin typeface="Comic Sans MS" panose="030F0702030302020204" pitchFamily="66" charset="0"/>
              </a:rPr>
              <a:t>ydy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dy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hobiau</a:t>
            </a:r>
            <a:r>
              <a:rPr lang="en-GB" sz="6000" dirty="0" smtClean="0">
                <a:latin typeface="Comic Sans MS" panose="030F0702030302020204" pitchFamily="66" charset="0"/>
              </a:rPr>
              <a:t> di?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Beth </a:t>
            </a:r>
            <a:r>
              <a:rPr lang="en-GB" sz="3200" dirty="0" err="1" smtClean="0">
                <a:latin typeface="Comic Sans MS" panose="030F0702030302020204" pitchFamily="66" charset="0"/>
              </a:rPr>
              <a:t>wnest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yn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ddiweddar</a:t>
            </a:r>
            <a:r>
              <a:rPr lang="en-GB" sz="3200" dirty="0" smtClean="0">
                <a:latin typeface="Comic Sans MS" panose="030F0702030302020204" pitchFamily="66" charset="0"/>
              </a:rPr>
              <a:t>? 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Beth </a:t>
            </a:r>
            <a:r>
              <a:rPr lang="en-GB" sz="3200" dirty="0" err="1" smtClean="0">
                <a:latin typeface="Comic Sans MS" panose="030F0702030302020204" pitchFamily="66" charset="0"/>
              </a:rPr>
              <a:t>hoffet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wneud</a:t>
            </a:r>
            <a:r>
              <a:rPr lang="en-GB" sz="3200" dirty="0" smtClean="0">
                <a:latin typeface="Comic Sans MS" panose="030F0702030302020204" pitchFamily="66" charset="0"/>
              </a:rPr>
              <a:t>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7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64" y="1533459"/>
            <a:ext cx="117295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err="1" smtClean="0">
                <a:latin typeface="Comic Sans MS" panose="030F0702030302020204" pitchFamily="66" charset="0"/>
              </a:rPr>
              <a:t>Wyt</a:t>
            </a:r>
            <a:r>
              <a:rPr lang="en-GB" sz="4800" dirty="0" smtClean="0">
                <a:latin typeface="Comic Sans MS" panose="030F0702030302020204" pitchFamily="66" charset="0"/>
              </a:rPr>
              <a:t> </a:t>
            </a:r>
            <a:r>
              <a:rPr lang="en-GB" sz="4800" dirty="0" err="1" smtClean="0">
                <a:latin typeface="Comic Sans MS" panose="030F0702030302020204" pitchFamily="66" charset="0"/>
              </a:rPr>
              <a:t>ti</a:t>
            </a:r>
            <a:r>
              <a:rPr lang="en-GB" sz="4800" dirty="0" smtClean="0">
                <a:latin typeface="Comic Sans MS" panose="030F0702030302020204" pitchFamily="66" charset="0"/>
              </a:rPr>
              <a:t> </a:t>
            </a:r>
            <a:r>
              <a:rPr lang="en-GB" sz="4800" dirty="0" err="1" smtClean="0">
                <a:latin typeface="Comic Sans MS" panose="030F0702030302020204" pitchFamily="66" charset="0"/>
              </a:rPr>
              <a:t>wedi</a:t>
            </a:r>
            <a:r>
              <a:rPr lang="en-GB" sz="4800" dirty="0" smtClean="0">
                <a:latin typeface="Comic Sans MS" panose="030F0702030302020204" pitchFamily="66" charset="0"/>
              </a:rPr>
              <a:t> bod </a:t>
            </a:r>
            <a:r>
              <a:rPr lang="en-GB" sz="4800" dirty="0" err="1" smtClean="0">
                <a:latin typeface="Comic Sans MS" panose="030F0702030302020204" pitchFamily="66" charset="0"/>
              </a:rPr>
              <a:t>ar</a:t>
            </a:r>
            <a:r>
              <a:rPr lang="en-GB" sz="4800" dirty="0" smtClean="0">
                <a:latin typeface="Comic Sans MS" panose="030F0702030302020204" pitchFamily="66" charset="0"/>
              </a:rPr>
              <a:t> </a:t>
            </a:r>
            <a:r>
              <a:rPr lang="en-GB" sz="4800" dirty="0" err="1" smtClean="0">
                <a:latin typeface="Comic Sans MS" panose="030F0702030302020204" pitchFamily="66" charset="0"/>
              </a:rPr>
              <a:t>wyliau</a:t>
            </a:r>
            <a:r>
              <a:rPr lang="en-GB" sz="4800" dirty="0" smtClean="0">
                <a:latin typeface="Comic Sans MS" panose="030F0702030302020204" pitchFamily="66" charset="0"/>
              </a:rPr>
              <a:t> </a:t>
            </a:r>
            <a:r>
              <a:rPr lang="en-GB" sz="4800" dirty="0" err="1" smtClean="0">
                <a:latin typeface="Comic Sans MS" panose="030F0702030302020204" pitchFamily="66" charset="0"/>
              </a:rPr>
              <a:t>yng</a:t>
            </a:r>
            <a:r>
              <a:rPr lang="en-GB" sz="4800" dirty="0" smtClean="0">
                <a:latin typeface="Comic Sans MS" panose="030F0702030302020204" pitchFamily="66" charset="0"/>
              </a:rPr>
              <a:t> </a:t>
            </a:r>
            <a:r>
              <a:rPr lang="en-GB" sz="4800" dirty="0" err="1" smtClean="0">
                <a:latin typeface="Comic Sans MS" panose="030F0702030302020204" pitchFamily="66" charset="0"/>
              </a:rPr>
              <a:t>Nghymru</a:t>
            </a:r>
            <a:r>
              <a:rPr lang="en-GB" sz="48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Manteision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aros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yng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Nghyrmu</a:t>
            </a:r>
            <a:r>
              <a:rPr lang="en-GB" sz="3200" dirty="0" smtClean="0">
                <a:latin typeface="Comic Sans MS" panose="030F0702030302020204" pitchFamily="66" charset="0"/>
              </a:rPr>
              <a:t>.</a:t>
            </a:r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Wyt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wedi</a:t>
            </a:r>
            <a:r>
              <a:rPr lang="en-GB" sz="3200" dirty="0" smtClean="0">
                <a:latin typeface="Comic Sans MS" panose="030F0702030302020204" pitchFamily="66" charset="0"/>
              </a:rPr>
              <a:t> bod </a:t>
            </a:r>
            <a:r>
              <a:rPr lang="en-GB" sz="3200" dirty="0" err="1" smtClean="0">
                <a:latin typeface="Comic Sans MS" panose="030F0702030302020204" pitchFamily="66" charset="0"/>
              </a:rPr>
              <a:t>ar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dripiau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ysgol</a:t>
            </a:r>
            <a:r>
              <a:rPr lang="en-GB" sz="3200" dirty="0" smtClean="0">
                <a:latin typeface="Comic Sans MS" panose="030F0702030302020204" pitchFamily="66" charset="0"/>
              </a:rPr>
              <a:t>? 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Gwyliau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delfrydol</a:t>
            </a:r>
            <a:r>
              <a:rPr lang="en-GB" sz="3200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0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930" y="1554480"/>
            <a:ext cx="113157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 smtClean="0">
                <a:latin typeface="Comic Sans MS" panose="030F0702030302020204" pitchFamily="66" charset="0"/>
              </a:rPr>
              <a:t>Ydych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chi’n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hoffi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chwaraeon</a:t>
            </a:r>
            <a:r>
              <a:rPr lang="en-GB" sz="6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Sut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wyt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cadw’n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heini</a:t>
            </a:r>
            <a:r>
              <a:rPr lang="en-GB" sz="3200" dirty="0" smtClean="0">
                <a:latin typeface="Comic Sans MS" panose="030F0702030302020204" pitchFamily="66" charset="0"/>
              </a:rPr>
              <a:t>? 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Sut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dylech</a:t>
            </a:r>
            <a:r>
              <a:rPr lang="en-GB" sz="3200" dirty="0" smtClean="0">
                <a:latin typeface="Comic Sans MS" panose="030F0702030302020204" pitchFamily="66" charset="0"/>
              </a:rPr>
              <a:t> chi </a:t>
            </a:r>
            <a:r>
              <a:rPr lang="en-GB" sz="3200" dirty="0" err="1" smtClean="0">
                <a:latin typeface="Comic Sans MS" panose="030F0702030302020204" pitchFamily="66" charset="0"/>
              </a:rPr>
              <a:t>fwyta’n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iach</a:t>
            </a:r>
            <a:r>
              <a:rPr lang="en-GB" sz="3200" dirty="0" smtClean="0">
                <a:latin typeface="Comic Sans MS" panose="030F0702030302020204" pitchFamily="66" charset="0"/>
              </a:rPr>
              <a:t>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59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930" y="1554480"/>
            <a:ext cx="113157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 smtClean="0">
                <a:latin typeface="Comic Sans MS" panose="030F0702030302020204" pitchFamily="66" charset="0"/>
              </a:rPr>
              <a:t>Siarad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Cymraeg</a:t>
            </a:r>
            <a:endParaRPr lang="en-GB" sz="6000" dirty="0" smtClean="0">
              <a:latin typeface="Comic Sans MS" panose="030F0702030302020204" pitchFamily="66" charset="0"/>
            </a:endParaRP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Pwy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sy’n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siarad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Cymraeg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yn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yr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ardal</a:t>
            </a:r>
            <a:r>
              <a:rPr lang="en-GB" sz="3200" dirty="0" smtClean="0">
                <a:latin typeface="Comic Sans MS" panose="030F0702030302020204" pitchFamily="66" charset="0"/>
              </a:rPr>
              <a:t>? 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Sgil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siarad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Cymraeg</a:t>
            </a:r>
            <a:r>
              <a:rPr lang="en-GB" sz="3200" dirty="0" smtClean="0">
                <a:latin typeface="Comic Sans MS" panose="030F0702030302020204" pitchFamily="66" charset="0"/>
              </a:rPr>
              <a:t> – </a:t>
            </a:r>
            <a:r>
              <a:rPr lang="en-GB" sz="3200" dirty="0" err="1" smtClean="0">
                <a:latin typeface="Comic Sans MS" panose="030F0702030302020204" pitchFamily="66" charset="0"/>
              </a:rPr>
              <a:t>Sut</a:t>
            </a:r>
            <a:r>
              <a:rPr lang="en-GB" sz="3200" smtClean="0">
                <a:latin typeface="Comic Sans MS" panose="030F0702030302020204" pitchFamily="66" charset="0"/>
              </a:rPr>
              <a:t>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1680" y="2286000"/>
            <a:ext cx="86067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Beth </a:t>
            </a:r>
            <a:r>
              <a:rPr lang="en-GB" sz="6000" dirty="0" err="1" smtClean="0">
                <a:latin typeface="Comic Sans MS" panose="030F0702030302020204" pitchFamily="66" charset="0"/>
              </a:rPr>
              <a:t>wnaethoch</a:t>
            </a:r>
            <a:r>
              <a:rPr lang="en-GB" sz="6000" dirty="0" smtClean="0">
                <a:latin typeface="Comic Sans MS" panose="030F0702030302020204" pitchFamily="66" charset="0"/>
              </a:rPr>
              <a:t> chi </a:t>
            </a:r>
            <a:r>
              <a:rPr lang="en-GB" sz="6000" dirty="0" err="1" smtClean="0">
                <a:latin typeface="Comic Sans MS" panose="030F0702030302020204" pitchFamily="66" charset="0"/>
              </a:rPr>
              <a:t>dros</a:t>
            </a:r>
            <a:r>
              <a:rPr lang="en-GB" sz="6000" dirty="0" smtClean="0">
                <a:latin typeface="Comic Sans MS" panose="030F0702030302020204" pitchFamily="66" charset="0"/>
              </a:rPr>
              <a:t> y </a:t>
            </a:r>
            <a:r>
              <a:rPr lang="en-GB" sz="6000" dirty="0" err="1" smtClean="0">
                <a:latin typeface="Comic Sans MS" panose="030F0702030302020204" pitchFamily="66" charset="0"/>
              </a:rPr>
              <a:t>penwythnos</a:t>
            </a:r>
            <a:r>
              <a:rPr lang="en-GB" sz="6000" dirty="0" smtClean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7796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1680" y="2286000"/>
            <a:ext cx="86067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Beth </a:t>
            </a:r>
            <a:r>
              <a:rPr lang="en-GB" sz="6000" dirty="0" err="1" smtClean="0">
                <a:latin typeface="Comic Sans MS" panose="030F0702030302020204" pitchFamily="66" charset="0"/>
              </a:rPr>
              <a:t>wyt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ti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eisiau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gwneud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yn</a:t>
            </a:r>
            <a:r>
              <a:rPr lang="en-GB" sz="6000" dirty="0" smtClean="0">
                <a:latin typeface="Comic Sans MS" panose="030F0702030302020204" pitchFamily="66" charset="0"/>
              </a:rPr>
              <a:t> y </a:t>
            </a:r>
            <a:r>
              <a:rPr lang="en-GB" sz="6000" dirty="0" err="1" smtClean="0">
                <a:latin typeface="Comic Sans MS" panose="030F0702030302020204" pitchFamily="66" charset="0"/>
              </a:rPr>
              <a:t>dyfodol</a:t>
            </a:r>
            <a:r>
              <a:rPr lang="en-GB" sz="6000" dirty="0" smtClean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0240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64" y="1533459"/>
            <a:ext cx="117295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err="1" smtClean="0">
                <a:latin typeface="Comic Sans MS" panose="030F0702030302020204" pitchFamily="66" charset="0"/>
              </a:rPr>
              <a:t>Sêr</a:t>
            </a:r>
            <a:r>
              <a:rPr lang="en-GB" sz="4800" dirty="0" smtClean="0">
                <a:latin typeface="Comic Sans MS" panose="030F0702030302020204" pitchFamily="66" charset="0"/>
              </a:rPr>
              <a:t> / </a:t>
            </a:r>
            <a:r>
              <a:rPr lang="en-GB" sz="4800" dirty="0" err="1" smtClean="0">
                <a:latin typeface="Comic Sans MS" panose="030F0702030302020204" pitchFamily="66" charset="0"/>
              </a:rPr>
              <a:t>enwogion</a:t>
            </a:r>
            <a:r>
              <a:rPr lang="en-GB" sz="4800" dirty="0" smtClean="0">
                <a:latin typeface="Comic Sans MS" panose="030F0702030302020204" pitchFamily="66" charset="0"/>
              </a:rPr>
              <a:t> – </a:t>
            </a:r>
            <a:r>
              <a:rPr lang="en-GB" sz="4800" dirty="0" err="1" smtClean="0">
                <a:latin typeface="Comic Sans MS" panose="030F0702030302020204" pitchFamily="66" charset="0"/>
              </a:rPr>
              <a:t>dylanwad</a:t>
            </a:r>
            <a:r>
              <a:rPr lang="en-GB" sz="4800" dirty="0" smtClean="0">
                <a:latin typeface="Comic Sans MS" panose="030F0702030302020204" pitchFamily="66" charset="0"/>
              </a:rPr>
              <a:t> da / </a:t>
            </a:r>
            <a:r>
              <a:rPr lang="en-GB" sz="4800" dirty="0" err="1" smtClean="0">
                <a:latin typeface="Comic Sans MS" panose="030F0702030302020204" pitchFamily="66" charset="0"/>
              </a:rPr>
              <a:t>drwg</a:t>
            </a:r>
            <a:r>
              <a:rPr lang="en-GB" sz="48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Pwy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wyt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edmygu</a:t>
            </a:r>
            <a:r>
              <a:rPr lang="en-GB" sz="3200" dirty="0" smtClean="0">
                <a:latin typeface="Comic Sans MS" panose="030F0702030302020204" pitchFamily="66" charset="0"/>
              </a:rPr>
              <a:t> / </a:t>
            </a:r>
            <a:r>
              <a:rPr lang="en-GB" sz="3200" dirty="0" err="1" smtClean="0">
                <a:latin typeface="Comic Sans MS" panose="030F0702030302020204" pitchFamily="66" charset="0"/>
              </a:rPr>
              <a:t>cefnogi</a:t>
            </a:r>
            <a:r>
              <a:rPr lang="en-GB" sz="3200" dirty="0" smtClean="0">
                <a:latin typeface="Comic Sans MS" panose="030F0702030302020204" pitchFamily="66" charset="0"/>
              </a:rPr>
              <a:t>? 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Pwy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faset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hoffi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gweld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yn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hybu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Cymru</a:t>
            </a:r>
            <a:r>
              <a:rPr lang="en-GB" sz="3200" dirty="0" smtClean="0">
                <a:latin typeface="Comic Sans MS" panose="030F0702030302020204" pitchFamily="66" charset="0"/>
              </a:rPr>
              <a:t>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23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accent4">
                <a:lumMod val="40000"/>
                <a:lumOff val="60000"/>
              </a:schemeClr>
            </a:gs>
            <a:gs pos="83000">
              <a:schemeClr val="accent4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4420" y="685800"/>
            <a:ext cx="104241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AutoNum type="arabicPeriod"/>
            </a:pPr>
            <a:r>
              <a:rPr lang="en-GB" sz="6000" dirty="0" err="1" smtClean="0">
                <a:latin typeface="Comic Sans MS" panose="030F0702030302020204" pitchFamily="66" charset="0"/>
              </a:rPr>
              <a:t>Cytuno</a:t>
            </a:r>
            <a:r>
              <a:rPr lang="en-GB" sz="6000" dirty="0" smtClean="0">
                <a:latin typeface="Comic Sans MS" panose="030F0702030302020204" pitchFamily="66" charset="0"/>
              </a:rPr>
              <a:t> / </a:t>
            </a:r>
            <a:r>
              <a:rPr lang="en-GB" sz="6000" dirty="0" err="1" smtClean="0">
                <a:latin typeface="Comic Sans MS" panose="030F0702030302020204" pitchFamily="66" charset="0"/>
              </a:rPr>
              <a:t>anghytuno</a:t>
            </a:r>
            <a:endParaRPr lang="en-GB" sz="6000" dirty="0" smtClean="0">
              <a:latin typeface="Comic Sans MS" panose="030F0702030302020204" pitchFamily="66" charset="0"/>
            </a:endParaRPr>
          </a:p>
          <a:p>
            <a:r>
              <a:rPr lang="en-GB" sz="6000" dirty="0" smtClean="0">
                <a:latin typeface="Comic Sans MS" panose="030F0702030302020204" pitchFamily="66" charset="0"/>
              </a:rPr>
              <a:t>Mae, does dim, </a:t>
            </a:r>
            <a:r>
              <a:rPr lang="en-GB" sz="6000" dirty="0" err="1" smtClean="0">
                <a:latin typeface="Comic Sans MS" panose="030F0702030302020204" pitchFamily="66" charset="0"/>
              </a:rPr>
              <a:t>hoffi</a:t>
            </a:r>
            <a:r>
              <a:rPr lang="en-GB" sz="6000" dirty="0" smtClean="0">
                <a:latin typeface="Comic Sans MS" panose="030F0702030302020204" pitchFamily="66" charset="0"/>
              </a:rPr>
              <a:t> / </a:t>
            </a:r>
            <a:r>
              <a:rPr lang="en-GB" sz="6000" dirty="0" err="1" smtClean="0">
                <a:latin typeface="Comic Sans MS" panose="030F0702030302020204" pitchFamily="66" charset="0"/>
              </a:rPr>
              <a:t>ddim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yn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hoffi</a:t>
            </a:r>
            <a:r>
              <a:rPr lang="en-GB" sz="6000" dirty="0" smtClean="0">
                <a:latin typeface="Comic Sans MS" panose="030F0702030302020204" pitchFamily="66" charset="0"/>
              </a:rPr>
              <a:t>, </a:t>
            </a:r>
            <a:r>
              <a:rPr lang="en-GB" sz="6000" smtClean="0">
                <a:latin typeface="Comic Sans MS" panose="030F0702030302020204" pitchFamily="66" charset="0"/>
              </a:rPr>
              <a:t>3ydd person</a:t>
            </a:r>
            <a:endParaRPr lang="en-GB" sz="6000" dirty="0" smtClean="0">
              <a:latin typeface="Comic Sans MS" panose="030F0702030302020204" pitchFamily="66" charset="0"/>
            </a:endParaRPr>
          </a:p>
          <a:p>
            <a:r>
              <a:rPr lang="en-GB" sz="6000" dirty="0" smtClean="0">
                <a:latin typeface="Comic Sans MS" panose="030F0702030302020204" pitchFamily="66" charset="0"/>
              </a:rPr>
              <a:t>2.Gorffennol / </a:t>
            </a:r>
            <a:r>
              <a:rPr lang="en-GB" sz="6000" dirty="0" err="1" smtClean="0">
                <a:latin typeface="Comic Sans MS" panose="030F0702030302020204" pitchFamily="66" charset="0"/>
              </a:rPr>
              <a:t>diweddar</a:t>
            </a:r>
            <a:endParaRPr lang="en-GB" sz="6000" dirty="0" smtClean="0">
              <a:latin typeface="Comic Sans MS" panose="030F0702030302020204" pitchFamily="66" charset="0"/>
            </a:endParaRPr>
          </a:p>
          <a:p>
            <a:r>
              <a:rPr lang="en-GB" sz="6000" dirty="0" smtClean="0">
                <a:latin typeface="Comic Sans MS" panose="030F0702030302020204" pitchFamily="66" charset="0"/>
              </a:rPr>
              <a:t>3.Dyfodol </a:t>
            </a:r>
            <a:endParaRPr lang="en-GB" sz="28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48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64" y="1533459"/>
            <a:ext cx="1172954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>
                <a:latin typeface="Comic Sans MS" panose="030F0702030302020204" pitchFamily="66" charset="0"/>
              </a:rPr>
              <a:t>Sut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wyt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ti’n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cadw’n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iach</a:t>
            </a:r>
            <a:r>
              <a:rPr lang="en-GB" sz="54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Sut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wyt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cadw’n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heini</a:t>
            </a:r>
            <a:r>
              <a:rPr lang="en-GB" sz="3200" dirty="0" smtClean="0">
                <a:latin typeface="Comic Sans MS" panose="030F0702030302020204" pitchFamily="66" charset="0"/>
              </a:rPr>
              <a:t>? 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Beth </a:t>
            </a:r>
            <a:r>
              <a:rPr lang="en-GB" sz="3200" dirty="0" err="1" smtClean="0">
                <a:latin typeface="Comic Sans MS" panose="030F0702030302020204" pitchFamily="66" charset="0"/>
              </a:rPr>
              <a:t>hoffet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wneud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fod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yn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iach</a:t>
            </a:r>
            <a:r>
              <a:rPr lang="en-GB" sz="3200" dirty="0" smtClean="0">
                <a:latin typeface="Comic Sans MS" panose="030F0702030302020204" pitchFamily="66" charset="0"/>
              </a:rPr>
              <a:t>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550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030" y="2286000"/>
            <a:ext cx="11521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 smtClean="0">
                <a:latin typeface="Comic Sans MS" panose="030F0702030302020204" pitchFamily="66" charset="0"/>
              </a:rPr>
              <a:t>Oes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swydd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rhan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amser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gyda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ti</a:t>
            </a:r>
            <a:r>
              <a:rPr lang="en-GB" sz="6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Beth </a:t>
            </a:r>
            <a:r>
              <a:rPr lang="en-GB" sz="4000" dirty="0" err="1" smtClean="0">
                <a:latin typeface="Comic Sans MS" panose="030F0702030302020204" pitchFamily="66" charset="0"/>
              </a:rPr>
              <a:t>wyt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ti’n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meddwl</a:t>
            </a:r>
            <a:r>
              <a:rPr lang="en-GB" sz="4000" dirty="0" smtClean="0">
                <a:latin typeface="Comic Sans MS" panose="030F0702030302020204" pitchFamily="66" charset="0"/>
              </a:rPr>
              <a:t> am </a:t>
            </a:r>
            <a:r>
              <a:rPr lang="en-GB" sz="4000" dirty="0" err="1" smtClean="0">
                <a:latin typeface="Comic Sans MS" panose="030F0702030302020204" pitchFamily="66" charset="0"/>
              </a:rPr>
              <a:t>wirfoddoli</a:t>
            </a:r>
            <a:r>
              <a:rPr lang="en-GB" sz="4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Beth </a:t>
            </a:r>
            <a:r>
              <a:rPr lang="en-GB" sz="4000" dirty="0" err="1" smtClean="0">
                <a:latin typeface="Comic Sans MS" panose="030F0702030302020204" pitchFamily="66" charset="0"/>
              </a:rPr>
              <a:t>hoffet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ti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wneu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yn</a:t>
            </a:r>
            <a:r>
              <a:rPr lang="en-GB" sz="4000" dirty="0" smtClean="0">
                <a:latin typeface="Comic Sans MS" panose="030F0702030302020204" pitchFamily="66" charset="0"/>
              </a:rPr>
              <a:t> y </a:t>
            </a:r>
            <a:r>
              <a:rPr lang="en-GB" sz="4000" dirty="0" err="1" smtClean="0">
                <a:latin typeface="Comic Sans MS" panose="030F0702030302020204" pitchFamily="66" charset="0"/>
              </a:rPr>
              <a:t>dyfodol</a:t>
            </a:r>
            <a:r>
              <a:rPr lang="en-GB" sz="4000" dirty="0" smtClean="0">
                <a:latin typeface="Comic Sans MS" panose="030F0702030302020204" pitchFamily="66" charset="0"/>
              </a:rPr>
              <a:t>?</a:t>
            </a:r>
            <a:endParaRPr lang="en-GB" sz="36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1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1680" y="2286000"/>
            <a:ext cx="860679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 smtClean="0">
                <a:latin typeface="Comic Sans MS" panose="030F0702030302020204" pitchFamily="66" charset="0"/>
              </a:rPr>
              <a:t>Wyt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ti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wedi</a:t>
            </a:r>
            <a:r>
              <a:rPr lang="en-GB" sz="6000" dirty="0" smtClean="0">
                <a:latin typeface="Comic Sans MS" panose="030F0702030302020204" pitchFamily="66" charset="0"/>
              </a:rPr>
              <a:t> bod </a:t>
            </a:r>
            <a:r>
              <a:rPr lang="en-GB" sz="6000" dirty="0" err="1" smtClean="0">
                <a:latin typeface="Comic Sans MS" panose="030F0702030302020204" pitchFamily="66" charset="0"/>
              </a:rPr>
              <a:t>i’r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sinema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yn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ddiweddar</a:t>
            </a:r>
            <a:r>
              <a:rPr lang="en-GB" sz="6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Pa </a:t>
            </a:r>
            <a:r>
              <a:rPr lang="en-GB" sz="2800" dirty="0" err="1" smtClean="0">
                <a:latin typeface="Comic Sans MS" panose="030F0702030302020204" pitchFamily="66" charset="0"/>
              </a:rPr>
              <a:t>ffilm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err="1" smtClean="0">
                <a:latin typeface="Comic Sans MS" panose="030F0702030302020204" pitchFamily="66" charset="0"/>
              </a:rPr>
              <a:t>welaist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err="1" smtClean="0">
                <a:latin typeface="Comic Sans MS" panose="030F0702030302020204" pitchFamily="66" charset="0"/>
              </a:rPr>
              <a:t>ti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err="1" smtClean="0">
                <a:latin typeface="Comic Sans MS" panose="030F0702030302020204" pitchFamily="66" charset="0"/>
              </a:rPr>
              <a:t>ddiwethaf</a:t>
            </a:r>
            <a:r>
              <a:rPr lang="en-GB" sz="2800" dirty="0" smtClean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7093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64" y="1533459"/>
            <a:ext cx="1172954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>
                <a:latin typeface="Comic Sans MS" panose="030F0702030302020204" pitchFamily="66" charset="0"/>
              </a:rPr>
              <a:t>Wyt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ti’n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wedi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dathlu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yn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ddiweddar</a:t>
            </a:r>
            <a:r>
              <a:rPr lang="en-GB" sz="54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Sut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wyt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dathlu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penblwydd</a:t>
            </a:r>
            <a:r>
              <a:rPr lang="en-GB" sz="3200" dirty="0" smtClean="0">
                <a:latin typeface="Comic Sans MS" panose="030F0702030302020204" pitchFamily="66" charset="0"/>
              </a:rPr>
              <a:t>? 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Beth </a:t>
            </a:r>
            <a:r>
              <a:rPr lang="en-GB" sz="3200" dirty="0" err="1" smtClean="0">
                <a:latin typeface="Comic Sans MS" panose="030F0702030302020204" pitchFamily="66" charset="0"/>
              </a:rPr>
              <a:t>hoffet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wneud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tro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nesaf</a:t>
            </a:r>
            <a:r>
              <a:rPr lang="en-GB" sz="3200" dirty="0" smtClean="0">
                <a:latin typeface="Comic Sans MS" panose="030F0702030302020204" pitchFamily="66" charset="0"/>
              </a:rPr>
              <a:t>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2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11680" y="2286000"/>
            <a:ext cx="860679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 smtClean="0">
                <a:latin typeface="Comic Sans MS" panose="030F0702030302020204" pitchFamily="66" charset="0"/>
              </a:rPr>
              <a:t>Sut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wyt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ti’n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ymlacio</a:t>
            </a:r>
            <a:r>
              <a:rPr lang="en-GB" sz="6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2800" dirty="0" err="1" smtClean="0">
                <a:latin typeface="Comic Sans MS" panose="030F0702030302020204" pitchFamily="66" charset="0"/>
              </a:rPr>
              <a:t>Gyda’r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err="1" smtClean="0">
                <a:latin typeface="Comic Sans MS" panose="030F0702030302020204" pitchFamily="66" charset="0"/>
              </a:rPr>
              <a:t>teulu</a:t>
            </a:r>
            <a:r>
              <a:rPr lang="en-GB" sz="28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2800" dirty="0" err="1" smtClean="0">
                <a:latin typeface="Comic Sans MS" panose="030F0702030302020204" pitchFamily="66" charset="0"/>
              </a:rPr>
              <a:t>Gyda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err="1" smtClean="0">
                <a:latin typeface="Comic Sans MS" panose="030F0702030302020204" pitchFamily="66" charset="0"/>
              </a:rPr>
              <a:t>ffrindiau</a:t>
            </a:r>
            <a:r>
              <a:rPr lang="en-GB" sz="2800" dirty="0" smtClean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964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190" y="1554480"/>
            <a:ext cx="116700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Beth </a:t>
            </a:r>
            <a:r>
              <a:rPr lang="en-GB" sz="6000" dirty="0" err="1" smtClean="0">
                <a:latin typeface="Comic Sans MS" panose="030F0702030302020204" pitchFamily="66" charset="0"/>
              </a:rPr>
              <a:t>ydy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dy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farn</a:t>
            </a:r>
            <a:r>
              <a:rPr lang="en-GB" sz="6000" dirty="0" smtClean="0">
                <a:latin typeface="Comic Sans MS" panose="030F0702030302020204" pitchFamily="66" charset="0"/>
              </a:rPr>
              <a:t> di am </a:t>
            </a:r>
            <a:r>
              <a:rPr lang="en-GB" sz="6000" dirty="0" err="1" smtClean="0">
                <a:latin typeface="Comic Sans MS" panose="030F0702030302020204" pitchFamily="66" charset="0"/>
              </a:rPr>
              <a:t>wisg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ysgol</a:t>
            </a:r>
            <a:r>
              <a:rPr lang="en-GB" sz="6000" dirty="0" smtClean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734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5532" y="1177159"/>
            <a:ext cx="87551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Oes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gwaith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rhan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amser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gyda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0"/>
              </a:spcAft>
            </a:pPr>
            <a:endParaRPr lang="en-GB" sz="3200" dirty="0"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Ble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wyt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ti’n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mynd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brofiad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gwaith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0"/>
              </a:spcAft>
            </a:pPr>
            <a:endParaRPr lang="en-GB" sz="3200" dirty="0"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Ble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hoffet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weithio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yn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dyfodol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0"/>
              </a:spcAft>
            </a:pPr>
            <a:endParaRPr lang="en-GB" sz="3200" dirty="0"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Beth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hoffet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wneud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ôl</a:t>
            </a:r>
            <a:r>
              <a:rPr lang="en-GB" sz="3200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TGAU?</a:t>
            </a:r>
          </a:p>
        </p:txBody>
      </p:sp>
    </p:spTree>
    <p:extLst>
      <p:ext uri="{BB962C8B-B14F-4D97-AF65-F5344CB8AC3E}">
        <p14:creationId xmlns:p14="http://schemas.microsoft.com/office/powerpoint/2010/main" val="272841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230" y="1554480"/>
            <a:ext cx="908685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 smtClean="0">
                <a:latin typeface="Comic Sans MS" panose="030F0702030302020204" pitchFamily="66" charset="0"/>
              </a:rPr>
              <a:t>Wyt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ti’n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dilyn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ffasiwn</a:t>
            </a:r>
            <a:r>
              <a:rPr lang="en-GB" sz="6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Beth </a:t>
            </a:r>
            <a:r>
              <a:rPr lang="en-GB" sz="3200" dirty="0" err="1" smtClean="0">
                <a:latin typeface="Comic Sans MS" panose="030F0702030302020204" pitchFamily="66" charset="0"/>
              </a:rPr>
              <a:t>prynaist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yn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ddiweddar</a:t>
            </a:r>
            <a:r>
              <a:rPr lang="en-GB" sz="3200" dirty="0" smtClean="0">
                <a:latin typeface="Comic Sans MS" panose="030F0702030302020204" pitchFamily="66" charset="0"/>
              </a:rPr>
              <a:t>? 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Beth </a:t>
            </a:r>
            <a:r>
              <a:rPr lang="en-GB" sz="3200" dirty="0" err="1" smtClean="0">
                <a:latin typeface="Comic Sans MS" panose="030F0702030302020204" pitchFamily="66" charset="0"/>
              </a:rPr>
              <a:t>hoffet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gael</a:t>
            </a:r>
            <a:r>
              <a:rPr lang="en-GB" sz="3200" dirty="0" smtClean="0">
                <a:latin typeface="Comic Sans MS" panose="030F0702030302020204" pitchFamily="66" charset="0"/>
              </a:rPr>
              <a:t>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74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8822" y="102624"/>
            <a:ext cx="6096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Have you …</a:t>
            </a:r>
          </a:p>
          <a:p>
            <a:pPr>
              <a:spcAft>
                <a:spcPts val="0"/>
              </a:spcAft>
            </a:pP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Given facts</a:t>
            </a: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Opinions</a:t>
            </a: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Asked a question</a:t>
            </a: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Said past tense</a:t>
            </a: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Said about someone else?</a:t>
            </a: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Said future tense</a:t>
            </a: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Conditional tense</a:t>
            </a:r>
          </a:p>
          <a:p>
            <a:pPr>
              <a:spcAft>
                <a:spcPts val="0"/>
              </a:spcAft>
            </a:pP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Idioms and connectives</a:t>
            </a:r>
          </a:p>
          <a:p>
            <a:pPr>
              <a:spcAft>
                <a:spcPts val="0"/>
              </a:spcAft>
            </a:pP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Reaction phrases</a:t>
            </a:r>
          </a:p>
          <a:p>
            <a:pPr>
              <a:spcAft>
                <a:spcPts val="0"/>
              </a:spcAft>
            </a:pP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 does your accent sound like?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43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4370" y="1634490"/>
            <a:ext cx="86067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 smtClean="0">
                <a:latin typeface="Comic Sans MS" panose="030F0702030302020204" pitchFamily="66" charset="0"/>
              </a:rPr>
              <a:t>Trafodwch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yr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ardal</a:t>
            </a:r>
            <a:endParaRPr lang="en-GB" sz="6000" dirty="0" smtClean="0">
              <a:latin typeface="Comic Sans MS" panose="030F0702030302020204" pitchFamily="66" charset="0"/>
            </a:endParaRPr>
          </a:p>
          <a:p>
            <a:r>
              <a:rPr lang="en-GB" sz="4000" dirty="0" smtClean="0">
                <a:latin typeface="Comic Sans MS" panose="030F0702030302020204" pitchFamily="66" charset="0"/>
              </a:rPr>
              <a:t>Beth </a:t>
            </a:r>
            <a:r>
              <a:rPr lang="en-GB" sz="4000" dirty="0" err="1" smtClean="0">
                <a:latin typeface="Comic Sans MS" panose="030F0702030302020204" pitchFamily="66" charset="0"/>
              </a:rPr>
              <a:t>sy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yn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dy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ardal</a:t>
            </a:r>
            <a:r>
              <a:rPr lang="en-GB" sz="4000" dirty="0" smtClean="0">
                <a:latin typeface="Comic Sans MS" panose="030F0702030302020204" pitchFamily="66" charset="0"/>
              </a:rPr>
              <a:t> di?</a:t>
            </a:r>
          </a:p>
          <a:p>
            <a:r>
              <a:rPr lang="en-GB" sz="4000" dirty="0" err="1" smtClean="0">
                <a:latin typeface="Comic Sans MS" panose="030F0702030302020204" pitchFamily="66" charset="0"/>
              </a:rPr>
              <a:t>Ble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hoffet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ti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fynd</a:t>
            </a:r>
            <a:r>
              <a:rPr lang="en-GB" sz="4000" dirty="0" smtClean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791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64" y="1533459"/>
            <a:ext cx="1172954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>
                <a:latin typeface="Comic Sans MS" panose="030F0702030302020204" pitchFamily="66" charset="0"/>
              </a:rPr>
              <a:t>Wyt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ti’n</a:t>
            </a:r>
            <a:r>
              <a:rPr lang="en-GB" sz="5400" dirty="0" smtClean="0">
                <a:latin typeface="Comic Sans MS" panose="030F0702030302020204" pitchFamily="66" charset="0"/>
              </a:rPr>
              <a:t> </a:t>
            </a:r>
            <a:r>
              <a:rPr lang="en-GB" sz="5400" dirty="0" err="1" smtClean="0">
                <a:latin typeface="Comic Sans MS" panose="030F0702030302020204" pitchFamily="66" charset="0"/>
              </a:rPr>
              <a:t>gofalu</a:t>
            </a:r>
            <a:r>
              <a:rPr lang="en-GB" sz="5400" dirty="0" smtClean="0">
                <a:latin typeface="Comic Sans MS" panose="030F0702030302020204" pitchFamily="66" charset="0"/>
              </a:rPr>
              <a:t> am </a:t>
            </a:r>
            <a:r>
              <a:rPr lang="en-GB" sz="5400" dirty="0" err="1" smtClean="0">
                <a:latin typeface="Comic Sans MS" panose="030F0702030302020204" pitchFamily="66" charset="0"/>
              </a:rPr>
              <a:t>ein</a:t>
            </a:r>
            <a:r>
              <a:rPr lang="en-GB" sz="5400" dirty="0" smtClean="0">
                <a:latin typeface="Comic Sans MS" panose="030F0702030302020204" pitchFamily="66" charset="0"/>
              </a:rPr>
              <a:t> planed?</a:t>
            </a:r>
          </a:p>
          <a:p>
            <a:r>
              <a:rPr lang="en-GB" sz="3200" dirty="0" err="1" smtClean="0">
                <a:latin typeface="Comic Sans MS" panose="030F0702030302020204" pitchFamily="66" charset="0"/>
              </a:rPr>
              <a:t>Sut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wyt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ti’n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ailgylchu</a:t>
            </a:r>
            <a:r>
              <a:rPr lang="en-GB" sz="3200" dirty="0" smtClean="0">
                <a:latin typeface="Comic Sans MS" panose="030F0702030302020204" pitchFamily="66" charset="0"/>
              </a:rPr>
              <a:t>? 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Beth </a:t>
            </a:r>
            <a:r>
              <a:rPr lang="en-GB" sz="3200" dirty="0" err="1" smtClean="0">
                <a:latin typeface="Comic Sans MS" panose="030F0702030302020204" pitchFamily="66" charset="0"/>
              </a:rPr>
              <a:t>arall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allech</a:t>
            </a:r>
            <a:r>
              <a:rPr lang="en-GB" sz="3200" dirty="0" smtClean="0">
                <a:latin typeface="Comic Sans MS" panose="030F0702030302020204" pitchFamily="66" charset="0"/>
              </a:rPr>
              <a:t> chi </a:t>
            </a:r>
            <a:r>
              <a:rPr lang="en-GB" sz="3200" dirty="0" err="1" smtClean="0">
                <a:latin typeface="Comic Sans MS" panose="030F0702030302020204" pitchFamily="66" charset="0"/>
              </a:rPr>
              <a:t>wneud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i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 err="1" smtClean="0">
                <a:latin typeface="Comic Sans MS" panose="030F0702030302020204" pitchFamily="66" charset="0"/>
              </a:rPr>
              <a:t>helpu’r</a:t>
            </a:r>
            <a:r>
              <a:rPr lang="en-GB" sz="3200" dirty="0" smtClean="0">
                <a:latin typeface="Comic Sans MS" panose="030F0702030302020204" pitchFamily="66" charset="0"/>
              </a:rPr>
              <a:t> planed?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49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1680" y="2286000"/>
            <a:ext cx="98412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 smtClean="0">
                <a:latin typeface="Comic Sans MS" panose="030F0702030302020204" pitchFamily="66" charset="0"/>
              </a:rPr>
              <a:t>Wyt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ti’n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hoffi</a:t>
            </a:r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sz="6000" dirty="0" err="1" smtClean="0">
                <a:latin typeface="Comic Sans MS" panose="030F0702030302020204" pitchFamily="66" charset="0"/>
              </a:rPr>
              <a:t>technoleg</a:t>
            </a:r>
            <a:r>
              <a:rPr lang="en-GB" sz="6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4000" dirty="0" err="1" smtClean="0">
                <a:latin typeface="Comic Sans MS" panose="030F0702030302020204" pitchFamily="66" charset="0"/>
              </a:rPr>
              <a:t>Oes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ffon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symudol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gyda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ti</a:t>
            </a:r>
            <a:r>
              <a:rPr lang="en-GB" sz="4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Beth </a:t>
            </a:r>
            <a:r>
              <a:rPr lang="en-GB" sz="4000" dirty="0" err="1" smtClean="0">
                <a:latin typeface="Comic Sans MS" panose="030F0702030302020204" pitchFamily="66" charset="0"/>
              </a:rPr>
              <a:t>ydy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problemau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err="1" smtClean="0">
                <a:latin typeface="Comic Sans MS" panose="030F0702030302020204" pitchFamily="66" charset="0"/>
              </a:rPr>
              <a:t>technoleg</a:t>
            </a:r>
            <a:r>
              <a:rPr lang="en-GB" sz="4000" dirty="0" smtClean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8752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367</Words>
  <Application>Microsoft Office PowerPoint</Application>
  <PresentationFormat>Widescreen</PresentationFormat>
  <Paragraphs>71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Ysgol Calon Cymru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Lorraine Davies</dc:creator>
  <cp:lastModifiedBy>Lorraine Davies</cp:lastModifiedBy>
  <cp:revision>14</cp:revision>
  <dcterms:created xsi:type="dcterms:W3CDTF">2019-01-28T08:19:09Z</dcterms:created>
  <dcterms:modified xsi:type="dcterms:W3CDTF">2019-03-25T09:59:17Z</dcterms:modified>
</cp:coreProperties>
</file>