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2"/>
  </p:handoutMasterIdLst>
  <p:sldIdLst>
    <p:sldId id="256" r:id="rId2"/>
    <p:sldId id="265" r:id="rId3"/>
    <p:sldId id="260" r:id="rId4"/>
    <p:sldId id="257" r:id="rId5"/>
    <p:sldId id="262" r:id="rId6"/>
    <p:sldId id="266" r:id="rId7"/>
    <p:sldId id="261" r:id="rId8"/>
    <p:sldId id="259" r:id="rId9"/>
    <p:sldId id="264" r:id="rId10"/>
    <p:sldId id="263"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D3F5"/>
    <a:srgbClr val="F3D8D5"/>
    <a:srgbClr val="DFF6D2"/>
    <a:srgbClr val="F8FDCB"/>
    <a:srgbClr val="FFB9B9"/>
    <a:srgbClr val="F0B6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72C947-341F-489F-AA85-30556C4FA0C9}" type="datetimeFigureOut">
              <a:rPr lang="en-GB" smtClean="0"/>
              <a:t>09/10/2020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F210C45-F646-44C6-B705-640BA7E146B5}" type="slidenum">
              <a:rPr lang="en-GB" smtClean="0"/>
              <a:t>‹#›</a:t>
            </a:fld>
            <a:endParaRPr lang="en-GB"/>
          </a:p>
        </p:txBody>
      </p:sp>
    </p:spTree>
    <p:extLst>
      <p:ext uri="{BB962C8B-B14F-4D97-AF65-F5344CB8AC3E}">
        <p14:creationId xmlns:p14="http://schemas.microsoft.com/office/powerpoint/2010/main" val="18369180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1D29317-AF39-4F20-80A2-FBA6C7B7F8E5}" type="datetimeFigureOut">
              <a:rPr lang="en-GB" smtClean="0"/>
              <a:t>09/10/2020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270915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1D29317-AF39-4F20-80A2-FBA6C7B7F8E5}" type="datetimeFigureOut">
              <a:rPr lang="en-GB" smtClean="0"/>
              <a:t>09/10/2020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28634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1D29317-AF39-4F20-80A2-FBA6C7B7F8E5}" type="datetimeFigureOut">
              <a:rPr lang="en-GB" smtClean="0"/>
              <a:t>09/10/2020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339085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1D29317-AF39-4F20-80A2-FBA6C7B7F8E5}" type="datetimeFigureOut">
              <a:rPr lang="en-GB" smtClean="0"/>
              <a:t>09/10/2020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141432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D29317-AF39-4F20-80A2-FBA6C7B7F8E5}" type="datetimeFigureOut">
              <a:rPr lang="en-GB" smtClean="0"/>
              <a:t>09/10/2020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394467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1D29317-AF39-4F20-80A2-FBA6C7B7F8E5}" type="datetimeFigureOut">
              <a:rPr lang="en-GB" smtClean="0"/>
              <a:t>09/10/2020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286270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1D29317-AF39-4F20-80A2-FBA6C7B7F8E5}" type="datetimeFigureOut">
              <a:rPr lang="en-GB" smtClean="0"/>
              <a:t>09/10/2020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531329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1D29317-AF39-4F20-80A2-FBA6C7B7F8E5}" type="datetimeFigureOut">
              <a:rPr lang="en-GB" smtClean="0"/>
              <a:t>09/10/2020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4095784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29317-AF39-4F20-80A2-FBA6C7B7F8E5}" type="datetimeFigureOut">
              <a:rPr lang="en-GB" smtClean="0"/>
              <a:t>09/10/2020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130086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D29317-AF39-4F20-80A2-FBA6C7B7F8E5}" type="datetimeFigureOut">
              <a:rPr lang="en-GB" smtClean="0"/>
              <a:t>09/10/2020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178641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D29317-AF39-4F20-80A2-FBA6C7B7F8E5}" type="datetimeFigureOut">
              <a:rPr lang="en-GB" smtClean="0"/>
              <a:t>09/10/2020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CD67B8-5D86-49B0-AF72-B350C20AD0F8}" type="slidenum">
              <a:rPr lang="en-GB" smtClean="0"/>
              <a:t>‹#›</a:t>
            </a:fld>
            <a:endParaRPr lang="en-GB"/>
          </a:p>
        </p:txBody>
      </p:sp>
    </p:spTree>
    <p:extLst>
      <p:ext uri="{BB962C8B-B14F-4D97-AF65-F5344CB8AC3E}">
        <p14:creationId xmlns:p14="http://schemas.microsoft.com/office/powerpoint/2010/main" val="125958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29317-AF39-4F20-80A2-FBA6C7B7F8E5}" type="datetimeFigureOut">
              <a:rPr lang="en-GB" smtClean="0"/>
              <a:t>09/10/2020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D67B8-5D86-49B0-AF72-B350C20AD0F8}" type="slidenum">
              <a:rPr lang="en-GB" smtClean="0"/>
              <a:t>‹#›</a:t>
            </a:fld>
            <a:endParaRPr lang="en-GB"/>
          </a:p>
        </p:txBody>
      </p:sp>
    </p:spTree>
    <p:extLst>
      <p:ext uri="{BB962C8B-B14F-4D97-AF65-F5344CB8AC3E}">
        <p14:creationId xmlns:p14="http://schemas.microsoft.com/office/powerpoint/2010/main" val="20107306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5944" y="674400"/>
            <a:ext cx="9244638" cy="5509200"/>
          </a:xfrm>
          <a:prstGeom prst="rect">
            <a:avLst/>
          </a:prstGeom>
          <a:noFill/>
        </p:spPr>
        <p:txBody>
          <a:bodyPr wrap="square" rtlCol="0">
            <a:spAutoFit/>
          </a:bodyPr>
          <a:lstStyle/>
          <a:p>
            <a:pPr marL="342900" indent="-342900">
              <a:buFont typeface="Arial" panose="020B0604020202020204" pitchFamily="34" charset="0"/>
              <a:buChar char="•"/>
            </a:pPr>
            <a:r>
              <a:rPr lang="en-GB" sz="3200" dirty="0">
                <a:latin typeface="Comic Sans MS" panose="030F0702030302020204" pitchFamily="66" charset="0"/>
              </a:rPr>
              <a:t>5 - 10 sentences saying what’s on the mat</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Ask 5 questions about the mat to others</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Answer 5 questions from someone else </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Discuss with each other what has been said by saying your own opinions and giving your own information, 3rd person then extending with past tense, future tense, do you agree or disagree?</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Tree>
    <p:extLst>
      <p:ext uri="{BB962C8B-B14F-4D97-AF65-F5344CB8AC3E}">
        <p14:creationId xmlns:p14="http://schemas.microsoft.com/office/powerpoint/2010/main" val="630437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869" y="590781"/>
            <a:ext cx="10225876" cy="707886"/>
          </a:xfrm>
          <a:prstGeom prst="rect">
            <a:avLst/>
          </a:prstGeom>
        </p:spPr>
        <p:txBody>
          <a:bodyPr wrap="none">
            <a:spAutoFit/>
          </a:bodyPr>
          <a:lstStyle/>
          <a:p>
            <a:r>
              <a:rPr lang="en-GB" sz="4000" dirty="0">
                <a:latin typeface="Comic Sans MS" panose="030F0702030302020204" pitchFamily="66" charset="0"/>
              </a:rPr>
              <a:t>Ask 5 questions about the mat to others</a:t>
            </a:r>
          </a:p>
        </p:txBody>
      </p:sp>
    </p:spTree>
    <p:extLst>
      <p:ext uri="{BB962C8B-B14F-4D97-AF65-F5344CB8AC3E}">
        <p14:creationId xmlns:p14="http://schemas.microsoft.com/office/powerpoint/2010/main" val="419103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292238" y="1904779"/>
            <a:ext cx="4246205" cy="1496291"/>
          </a:xfrm>
          <a:prstGeom prst="wedgeEllipseCallout">
            <a:avLst>
              <a:gd name="adj1" fmla="val -55267"/>
              <a:gd name="adj2" fmla="val 47739"/>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Segoe Print" panose="02000600000000000000" pitchFamily="2" charset="0"/>
              </a:rPr>
              <a:t>Yma</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mae’n</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dweud</a:t>
            </a:r>
            <a:endParaRPr lang="en-GB" sz="3600" dirty="0">
              <a:solidFill>
                <a:schemeClr val="tx1"/>
              </a:solidFill>
              <a:latin typeface="Segoe Print" panose="02000600000000000000" pitchFamily="2" charset="0"/>
            </a:endParaRPr>
          </a:p>
        </p:txBody>
      </p:sp>
      <p:sp>
        <p:nvSpPr>
          <p:cNvPr id="4" name="Rounded Rectangular Callout 3"/>
          <p:cNvSpPr/>
          <p:nvPr/>
        </p:nvSpPr>
        <p:spPr>
          <a:xfrm>
            <a:off x="144023" y="3663452"/>
            <a:ext cx="3307598" cy="1163781"/>
          </a:xfrm>
          <a:prstGeom prst="wedgeRoundRectCallout">
            <a:avLst>
              <a:gd name="adj1" fmla="val -44084"/>
              <a:gd name="adj2" fmla="val 85861"/>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Ar</a:t>
            </a:r>
            <a:r>
              <a:rPr lang="en-GB" sz="4000" dirty="0">
                <a:solidFill>
                  <a:schemeClr val="tx1"/>
                </a:solidFill>
                <a:latin typeface="Comic Sans MS" panose="030F0702030302020204" pitchFamily="66" charset="0"/>
              </a:rPr>
              <a:t> y mat</a:t>
            </a:r>
            <a:endParaRPr lang="en-GB" sz="4000" dirty="0">
              <a:solidFill>
                <a:schemeClr val="tx1"/>
              </a:solidFill>
            </a:endParaRPr>
          </a:p>
        </p:txBody>
      </p:sp>
      <p:sp>
        <p:nvSpPr>
          <p:cNvPr id="5" name="Rectangular Callout 4"/>
          <p:cNvSpPr/>
          <p:nvPr/>
        </p:nvSpPr>
        <p:spPr>
          <a:xfrm>
            <a:off x="7617960" y="5770811"/>
            <a:ext cx="3673613" cy="960866"/>
          </a:xfrm>
          <a:prstGeom prst="wedgeRectCallout">
            <a:avLst>
              <a:gd name="adj1" fmla="val 69801"/>
              <a:gd name="adj2" fmla="val -125128"/>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graff</a:t>
            </a:r>
            <a:endParaRPr lang="en-GB" sz="4400" dirty="0">
              <a:solidFill>
                <a:schemeClr val="tx1"/>
              </a:solidFill>
            </a:endParaRPr>
          </a:p>
        </p:txBody>
      </p:sp>
      <p:sp>
        <p:nvSpPr>
          <p:cNvPr id="7" name="Rectangular Callout 6"/>
          <p:cNvSpPr/>
          <p:nvPr/>
        </p:nvSpPr>
        <p:spPr>
          <a:xfrm>
            <a:off x="6346244" y="1281886"/>
            <a:ext cx="2750387" cy="1194952"/>
          </a:xfrm>
          <a:prstGeom prst="wedgeRectCallout">
            <a:avLst>
              <a:gd name="adj1" fmla="val 59245"/>
              <a:gd name="adj2" fmla="val 91505"/>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err="1">
                <a:solidFill>
                  <a:schemeClr val="tx1"/>
                </a:solidFill>
                <a:latin typeface="Comic Sans MS" panose="030F0702030302020204" pitchFamily="66" charset="0"/>
              </a:rPr>
              <a:t>Darllenais</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i</a:t>
            </a:r>
            <a:endParaRPr lang="en-GB" sz="3600" dirty="0">
              <a:solidFill>
                <a:schemeClr val="tx1"/>
              </a:solidFill>
              <a:latin typeface="Comic Sans MS" panose="030F0702030302020204" pitchFamily="66" charset="0"/>
            </a:endParaRPr>
          </a:p>
        </p:txBody>
      </p:sp>
      <p:sp>
        <p:nvSpPr>
          <p:cNvPr id="8" name="Rectangular Callout 7"/>
          <p:cNvSpPr/>
          <p:nvPr/>
        </p:nvSpPr>
        <p:spPr>
          <a:xfrm>
            <a:off x="6914038" y="94994"/>
            <a:ext cx="3673613" cy="1059872"/>
          </a:xfrm>
          <a:prstGeom prst="wedgeRectCallout">
            <a:avLst>
              <a:gd name="adj1" fmla="val 80386"/>
              <a:gd name="adj2" fmla="val 436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lluniau</a:t>
            </a:r>
            <a:endParaRPr lang="en-GB" sz="4400" dirty="0">
              <a:solidFill>
                <a:schemeClr val="tx1"/>
              </a:solidFill>
            </a:endParaRPr>
          </a:p>
        </p:txBody>
      </p:sp>
      <p:sp>
        <p:nvSpPr>
          <p:cNvPr id="9" name="Oval Callout 8"/>
          <p:cNvSpPr/>
          <p:nvPr/>
        </p:nvSpPr>
        <p:spPr>
          <a:xfrm>
            <a:off x="864830" y="304752"/>
            <a:ext cx="5541391" cy="1496291"/>
          </a:xfrm>
          <a:prstGeom prst="wedgeEllipseCallout">
            <a:avLst>
              <a:gd name="adj1" fmla="val -60651"/>
              <a:gd name="adj2" fmla="val 36574"/>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Segoe Print" panose="02000600000000000000" pitchFamily="2" charset="0"/>
              </a:rPr>
              <a:t>Mae’n</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trafod</a:t>
            </a:r>
            <a:endParaRPr lang="en-GB" sz="3600" dirty="0">
              <a:solidFill>
                <a:schemeClr val="tx1"/>
              </a:solidFill>
              <a:latin typeface="Segoe Print" panose="02000600000000000000" pitchFamily="2" charset="0"/>
            </a:endParaRPr>
          </a:p>
        </p:txBody>
      </p:sp>
      <p:sp>
        <p:nvSpPr>
          <p:cNvPr id="10" name="Rectangular Callout 9"/>
          <p:cNvSpPr/>
          <p:nvPr/>
        </p:nvSpPr>
        <p:spPr>
          <a:xfrm>
            <a:off x="57596" y="5472679"/>
            <a:ext cx="2820515" cy="1199681"/>
          </a:xfrm>
          <a:prstGeom prst="wedgeRectCallout">
            <a:avLst>
              <a:gd name="adj1" fmla="val 75078"/>
              <a:gd name="adj2" fmla="val -2343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siart</a:t>
            </a:r>
            <a:endParaRPr lang="en-GB" sz="4400" dirty="0">
              <a:solidFill>
                <a:schemeClr val="tx1"/>
              </a:solidFill>
            </a:endParaRPr>
          </a:p>
        </p:txBody>
      </p:sp>
      <p:sp>
        <p:nvSpPr>
          <p:cNvPr id="11" name="Oval Callout 10"/>
          <p:cNvSpPr/>
          <p:nvPr/>
        </p:nvSpPr>
        <p:spPr>
          <a:xfrm>
            <a:off x="9179169" y="1988194"/>
            <a:ext cx="2816964" cy="1496291"/>
          </a:xfrm>
          <a:prstGeom prst="wedgeEllipseCallout">
            <a:avLst>
              <a:gd name="adj1" fmla="val -58254"/>
              <a:gd name="adj2" fmla="val 75007"/>
            </a:avLst>
          </a:prstGeom>
          <a:solidFill>
            <a:srgbClr val="DFF6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dirty="0" err="1">
                <a:solidFill>
                  <a:schemeClr val="tx1"/>
                </a:solidFill>
              </a:rPr>
              <a:t>Yn</a:t>
            </a:r>
            <a:r>
              <a:rPr lang="en-GB" sz="4000" dirty="0">
                <a:solidFill>
                  <a:schemeClr val="tx1"/>
                </a:solidFill>
              </a:rPr>
              <a:t> </a:t>
            </a:r>
            <a:r>
              <a:rPr lang="en-GB" sz="4000" dirty="0" err="1">
                <a:solidFill>
                  <a:schemeClr val="tx1"/>
                </a:solidFill>
              </a:rPr>
              <a:t>ôl</a:t>
            </a:r>
            <a:r>
              <a:rPr lang="en-GB" sz="4000" dirty="0">
                <a:solidFill>
                  <a:schemeClr val="tx1"/>
                </a:solidFill>
              </a:rPr>
              <a:t> y …</a:t>
            </a:r>
          </a:p>
        </p:txBody>
      </p:sp>
      <p:sp>
        <p:nvSpPr>
          <p:cNvPr id="12" name="Rounded Rectangular Callout 11"/>
          <p:cNvSpPr/>
          <p:nvPr/>
        </p:nvSpPr>
        <p:spPr>
          <a:xfrm>
            <a:off x="3640930" y="5458034"/>
            <a:ext cx="3781054" cy="1039741"/>
          </a:xfrm>
          <a:prstGeom prst="wedgeRoundRectCallout">
            <a:avLst>
              <a:gd name="adj1" fmla="val -39954"/>
              <a:gd name="adj2" fmla="val 77263"/>
              <a:gd name="adj3" fmla="val 16667"/>
            </a:avLst>
          </a:prstGeom>
          <a:solidFill>
            <a:srgbClr val="E3D3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Comic Sans MS" panose="030F0702030302020204" pitchFamily="66" charset="0"/>
              </a:rPr>
              <a:t>Dyma</a:t>
            </a:r>
            <a:r>
              <a:rPr lang="en-GB" sz="3600" dirty="0">
                <a:solidFill>
                  <a:schemeClr val="tx1"/>
                </a:solidFill>
                <a:latin typeface="Comic Sans MS" panose="030F0702030302020204" pitchFamily="66" charset="0"/>
              </a:rPr>
              <a:t> / </a:t>
            </a:r>
            <a:r>
              <a:rPr lang="en-GB" sz="3600" dirty="0" err="1">
                <a:solidFill>
                  <a:schemeClr val="tx1"/>
                </a:solidFill>
                <a:latin typeface="Comic Sans MS" panose="030F0702030302020204" pitchFamily="66" charset="0"/>
              </a:rPr>
              <a:t>yma</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mae</a:t>
            </a:r>
            <a:endParaRPr lang="en-GB" sz="3600" dirty="0">
              <a:solidFill>
                <a:schemeClr val="tx1"/>
              </a:solidFill>
            </a:endParaRPr>
          </a:p>
        </p:txBody>
      </p:sp>
      <p:sp>
        <p:nvSpPr>
          <p:cNvPr id="13" name="Rounded Rectangular Callout 12"/>
          <p:cNvSpPr/>
          <p:nvPr/>
        </p:nvSpPr>
        <p:spPr>
          <a:xfrm>
            <a:off x="4629269" y="2568331"/>
            <a:ext cx="3553904" cy="1163781"/>
          </a:xfrm>
          <a:prstGeom prst="wedgeRoundRectCallout">
            <a:avLst>
              <a:gd name="adj1" fmla="val -55249"/>
              <a:gd name="adj2" fmla="val 767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Mae’n</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dangos</a:t>
            </a:r>
            <a:endParaRPr lang="en-GB" sz="4000" dirty="0">
              <a:solidFill>
                <a:schemeClr val="tx1"/>
              </a:solidFill>
            </a:endParaRPr>
          </a:p>
        </p:txBody>
      </p:sp>
      <p:sp>
        <p:nvSpPr>
          <p:cNvPr id="14" name="Rectangular Callout 13"/>
          <p:cNvSpPr/>
          <p:nvPr/>
        </p:nvSpPr>
        <p:spPr>
          <a:xfrm>
            <a:off x="7617841" y="4052037"/>
            <a:ext cx="3673613" cy="918194"/>
          </a:xfrm>
          <a:prstGeom prst="wedgeRectCallout">
            <a:avLst>
              <a:gd name="adj1" fmla="val 69365"/>
              <a:gd name="adj2" fmla="val -6751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a:solidFill>
                  <a:schemeClr val="tx1"/>
                </a:solidFill>
                <a:latin typeface="Comic Sans MS" panose="030F0702030302020204" pitchFamily="66" charset="0"/>
              </a:rPr>
              <a:t>swigod</a:t>
            </a:r>
            <a:endParaRPr lang="en-GB" sz="4400" dirty="0">
              <a:solidFill>
                <a:schemeClr val="tx1"/>
              </a:solidFill>
            </a:endParaRPr>
          </a:p>
        </p:txBody>
      </p:sp>
      <p:sp>
        <p:nvSpPr>
          <p:cNvPr id="15" name="Rectangular Callout 14"/>
          <p:cNvSpPr/>
          <p:nvPr/>
        </p:nvSpPr>
        <p:spPr>
          <a:xfrm>
            <a:off x="3619078" y="4214579"/>
            <a:ext cx="3673613" cy="960866"/>
          </a:xfrm>
          <a:prstGeom prst="wedgeRectCallout">
            <a:avLst>
              <a:gd name="adj1" fmla="val 56743"/>
              <a:gd name="adj2" fmla="val -79886"/>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latin typeface="Comic Sans MS" panose="030F0702030302020204" pitchFamily="66" charset="0"/>
              </a:rPr>
              <a:t>Mae </a:t>
            </a:r>
            <a:r>
              <a:rPr lang="en-GB" sz="3200" dirty="0" err="1">
                <a:solidFill>
                  <a:schemeClr val="tx1"/>
                </a:solidFill>
                <a:latin typeface="Comic Sans MS" panose="030F0702030302020204" pitchFamily="66" charset="0"/>
              </a:rPr>
              <a:t>rhai</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pobl</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yn</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dweud</a:t>
            </a:r>
            <a:endParaRPr lang="en-GB" sz="3200" dirty="0">
              <a:solidFill>
                <a:schemeClr val="tx1"/>
              </a:solidFill>
            </a:endParaRPr>
          </a:p>
        </p:txBody>
      </p:sp>
    </p:spTree>
    <p:extLst>
      <p:ext uri="{BB962C8B-B14F-4D97-AF65-F5344CB8AC3E}">
        <p14:creationId xmlns:p14="http://schemas.microsoft.com/office/powerpoint/2010/main" val="141121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422997" y="1813393"/>
            <a:ext cx="3639049" cy="1496291"/>
          </a:xfrm>
          <a:prstGeom prst="wedgeEllipseCallout">
            <a:avLst>
              <a:gd name="adj1" fmla="val -60651"/>
              <a:gd name="adj2" fmla="val 36574"/>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Segoe Print" panose="02000600000000000000" pitchFamily="2" charset="0"/>
              </a:rPr>
              <a:t>Here it says</a:t>
            </a:r>
          </a:p>
        </p:txBody>
      </p:sp>
      <p:sp>
        <p:nvSpPr>
          <p:cNvPr id="4" name="Rounded Rectangular Callout 3"/>
          <p:cNvSpPr/>
          <p:nvPr/>
        </p:nvSpPr>
        <p:spPr>
          <a:xfrm>
            <a:off x="170186" y="4088136"/>
            <a:ext cx="3307598" cy="1163781"/>
          </a:xfrm>
          <a:prstGeom prst="wedgeRoundRectCallout">
            <a:avLst>
              <a:gd name="adj1" fmla="val -36376"/>
              <a:gd name="adj2" fmla="val 7981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latin typeface="Comic Sans MS" panose="030F0702030302020204" pitchFamily="66" charset="0"/>
              </a:rPr>
              <a:t>On the mat</a:t>
            </a:r>
            <a:endParaRPr lang="en-GB" sz="4000" dirty="0">
              <a:solidFill>
                <a:schemeClr val="tx1"/>
              </a:solidFill>
            </a:endParaRPr>
          </a:p>
        </p:txBody>
      </p:sp>
      <p:sp>
        <p:nvSpPr>
          <p:cNvPr id="5" name="Rectangular Callout 4"/>
          <p:cNvSpPr/>
          <p:nvPr/>
        </p:nvSpPr>
        <p:spPr>
          <a:xfrm>
            <a:off x="6717296" y="5472679"/>
            <a:ext cx="3673613" cy="960866"/>
          </a:xfrm>
          <a:prstGeom prst="wedgeRectCallout">
            <a:avLst>
              <a:gd name="adj1" fmla="val 72249"/>
              <a:gd name="adj2" fmla="val -104847"/>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solidFill>
                  <a:schemeClr val="tx1"/>
                </a:solidFill>
                <a:latin typeface="Comic Sans MS" panose="030F0702030302020204" pitchFamily="66" charset="0"/>
              </a:rPr>
              <a:t>In the </a:t>
            </a:r>
            <a:r>
              <a:rPr lang="en-GB" sz="4400" dirty="0" err="1">
                <a:solidFill>
                  <a:schemeClr val="tx1"/>
                </a:solidFill>
                <a:latin typeface="Comic Sans MS" panose="030F0702030302020204" pitchFamily="66" charset="0"/>
              </a:rPr>
              <a:t>graff</a:t>
            </a:r>
            <a:endParaRPr lang="en-GB" sz="4400" dirty="0">
              <a:solidFill>
                <a:schemeClr val="tx1"/>
              </a:solidFill>
            </a:endParaRPr>
          </a:p>
        </p:txBody>
      </p:sp>
      <p:sp>
        <p:nvSpPr>
          <p:cNvPr id="7" name="Rectangular Callout 6"/>
          <p:cNvSpPr/>
          <p:nvPr/>
        </p:nvSpPr>
        <p:spPr>
          <a:xfrm>
            <a:off x="6785571" y="1335233"/>
            <a:ext cx="2143718" cy="914752"/>
          </a:xfrm>
          <a:prstGeom prst="wedgeRectCallout">
            <a:avLst>
              <a:gd name="adj1" fmla="val 33406"/>
              <a:gd name="adj2" fmla="val 105485"/>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a:solidFill>
                  <a:schemeClr val="tx1"/>
                </a:solidFill>
                <a:latin typeface="Comic Sans MS" panose="030F0702030302020204" pitchFamily="66" charset="0"/>
              </a:rPr>
              <a:t>I read …</a:t>
            </a:r>
          </a:p>
        </p:txBody>
      </p:sp>
      <p:sp>
        <p:nvSpPr>
          <p:cNvPr id="8" name="Rectangular Callout 7"/>
          <p:cNvSpPr/>
          <p:nvPr/>
        </p:nvSpPr>
        <p:spPr>
          <a:xfrm>
            <a:off x="7119120" y="98597"/>
            <a:ext cx="3673613" cy="1059872"/>
          </a:xfrm>
          <a:prstGeom prst="wedgeRectCallout">
            <a:avLst>
              <a:gd name="adj1" fmla="val 72249"/>
              <a:gd name="adj2" fmla="val 195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Comic Sans MS" panose="030F0702030302020204" pitchFamily="66" charset="0"/>
              </a:rPr>
              <a:t>In the pictures</a:t>
            </a:r>
            <a:endParaRPr lang="en-GB" sz="3600" dirty="0">
              <a:solidFill>
                <a:schemeClr val="tx1"/>
              </a:solidFill>
            </a:endParaRPr>
          </a:p>
        </p:txBody>
      </p:sp>
      <p:sp>
        <p:nvSpPr>
          <p:cNvPr id="9" name="Oval Callout 8"/>
          <p:cNvSpPr/>
          <p:nvPr/>
        </p:nvSpPr>
        <p:spPr>
          <a:xfrm>
            <a:off x="888206" y="189923"/>
            <a:ext cx="5541391" cy="1496291"/>
          </a:xfrm>
          <a:prstGeom prst="wedgeEllipseCallout">
            <a:avLst>
              <a:gd name="adj1" fmla="val -60651"/>
              <a:gd name="adj2" fmla="val 36574"/>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Segoe Print" panose="02000600000000000000" pitchFamily="2" charset="0"/>
              </a:rPr>
              <a:t>It’s discussing</a:t>
            </a:r>
          </a:p>
        </p:txBody>
      </p:sp>
      <p:sp>
        <p:nvSpPr>
          <p:cNvPr id="10" name="Rectangular Callout 9"/>
          <p:cNvSpPr/>
          <p:nvPr/>
        </p:nvSpPr>
        <p:spPr>
          <a:xfrm>
            <a:off x="864830" y="5521652"/>
            <a:ext cx="3673613" cy="1199681"/>
          </a:xfrm>
          <a:prstGeom prst="wedgeRectCallout">
            <a:avLst>
              <a:gd name="adj1" fmla="val 75078"/>
              <a:gd name="adj2" fmla="val -2343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solidFill>
                  <a:schemeClr val="tx1"/>
                </a:solidFill>
                <a:latin typeface="Comic Sans MS" panose="030F0702030302020204" pitchFamily="66" charset="0"/>
              </a:rPr>
              <a:t>In the chart</a:t>
            </a:r>
            <a:endParaRPr lang="en-GB" sz="4400" dirty="0">
              <a:solidFill>
                <a:schemeClr val="tx1"/>
              </a:solidFill>
            </a:endParaRPr>
          </a:p>
        </p:txBody>
      </p:sp>
      <p:sp>
        <p:nvSpPr>
          <p:cNvPr id="11" name="Oval Callout 10"/>
          <p:cNvSpPr/>
          <p:nvPr/>
        </p:nvSpPr>
        <p:spPr>
          <a:xfrm>
            <a:off x="8841437" y="1932709"/>
            <a:ext cx="3264478" cy="1496291"/>
          </a:xfrm>
          <a:prstGeom prst="wedgeEllipseCallout">
            <a:avLst>
              <a:gd name="adj1" fmla="val 40854"/>
              <a:gd name="adj2" fmla="val -82279"/>
            </a:avLst>
          </a:prstGeom>
          <a:solidFill>
            <a:srgbClr val="DFF6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dirty="0">
                <a:solidFill>
                  <a:schemeClr val="tx1"/>
                </a:solidFill>
              </a:rPr>
              <a:t>According to</a:t>
            </a:r>
          </a:p>
        </p:txBody>
      </p:sp>
      <p:sp>
        <p:nvSpPr>
          <p:cNvPr id="12" name="Rounded Rectangular Callout 11"/>
          <p:cNvSpPr/>
          <p:nvPr/>
        </p:nvSpPr>
        <p:spPr>
          <a:xfrm>
            <a:off x="8351218" y="3938626"/>
            <a:ext cx="3781054" cy="848395"/>
          </a:xfrm>
          <a:prstGeom prst="wedgeRoundRectCallout">
            <a:avLst>
              <a:gd name="adj1" fmla="val -28819"/>
              <a:gd name="adj2" fmla="val 113736"/>
              <a:gd name="adj3" fmla="val 16667"/>
            </a:avLst>
          </a:prstGeom>
          <a:solidFill>
            <a:srgbClr val="E3D3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Comic Sans MS" panose="030F0702030302020204" pitchFamily="66" charset="0"/>
              </a:rPr>
              <a:t>Here / here is</a:t>
            </a:r>
            <a:endParaRPr lang="en-GB" sz="3600" dirty="0">
              <a:solidFill>
                <a:schemeClr val="tx1"/>
              </a:solidFill>
            </a:endParaRPr>
          </a:p>
        </p:txBody>
      </p:sp>
      <p:sp>
        <p:nvSpPr>
          <p:cNvPr id="13" name="Rounded Rectangular Callout 12"/>
          <p:cNvSpPr/>
          <p:nvPr/>
        </p:nvSpPr>
        <p:spPr>
          <a:xfrm>
            <a:off x="4448971" y="2512415"/>
            <a:ext cx="3015705" cy="1163781"/>
          </a:xfrm>
          <a:prstGeom prst="wedgeRoundRectCallout">
            <a:avLst>
              <a:gd name="adj1" fmla="val -27910"/>
              <a:gd name="adj2" fmla="val -113838"/>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latin typeface="Comic Sans MS" panose="030F0702030302020204" pitchFamily="66" charset="0"/>
              </a:rPr>
              <a:t>It shows</a:t>
            </a:r>
            <a:endParaRPr lang="en-GB" sz="4000" dirty="0">
              <a:solidFill>
                <a:schemeClr val="tx1"/>
              </a:solidFill>
            </a:endParaRPr>
          </a:p>
        </p:txBody>
      </p:sp>
      <p:sp>
        <p:nvSpPr>
          <p:cNvPr id="14" name="Rectangular Callout 13"/>
          <p:cNvSpPr/>
          <p:nvPr/>
        </p:nvSpPr>
        <p:spPr>
          <a:xfrm>
            <a:off x="3619078" y="4214579"/>
            <a:ext cx="3673613" cy="960866"/>
          </a:xfrm>
          <a:prstGeom prst="wedgeRectCallout">
            <a:avLst>
              <a:gd name="adj1" fmla="val 56743"/>
              <a:gd name="adj2" fmla="val -79886"/>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latin typeface="Comic Sans MS" panose="030F0702030302020204" pitchFamily="66" charset="0"/>
              </a:rPr>
              <a:t>Some people say</a:t>
            </a:r>
            <a:endParaRPr lang="en-GB" sz="3200" dirty="0">
              <a:solidFill>
                <a:schemeClr val="tx1"/>
              </a:solidFill>
            </a:endParaRPr>
          </a:p>
        </p:txBody>
      </p:sp>
    </p:spTree>
    <p:extLst>
      <p:ext uri="{BB962C8B-B14F-4D97-AF65-F5344CB8AC3E}">
        <p14:creationId xmlns:p14="http://schemas.microsoft.com/office/powerpoint/2010/main" val="1241843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292238" y="1904779"/>
            <a:ext cx="4246205" cy="1496291"/>
          </a:xfrm>
          <a:prstGeom prst="wedgeEllipseCallout">
            <a:avLst>
              <a:gd name="adj1" fmla="val -55267"/>
              <a:gd name="adj2" fmla="val 47739"/>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Segoe Print" panose="02000600000000000000" pitchFamily="2" charset="0"/>
              </a:rPr>
              <a:t>Yma</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mae’n</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dweud</a:t>
            </a:r>
            <a:r>
              <a:rPr lang="en-GB" sz="3600" dirty="0">
                <a:solidFill>
                  <a:schemeClr val="tx1"/>
                </a:solidFill>
                <a:latin typeface="Segoe Print" panose="02000600000000000000" pitchFamily="2" charset="0"/>
              </a:rPr>
              <a:t> – </a:t>
            </a:r>
            <a:endParaRPr lang="en-GB" sz="1600" dirty="0">
              <a:solidFill>
                <a:schemeClr val="tx1"/>
              </a:solidFill>
              <a:latin typeface="Segoe Print" panose="02000600000000000000" pitchFamily="2" charset="0"/>
            </a:endParaRPr>
          </a:p>
          <a:p>
            <a:pPr algn="ctr"/>
            <a:r>
              <a:rPr lang="en-GB" sz="1600" dirty="0">
                <a:solidFill>
                  <a:schemeClr val="tx1"/>
                </a:solidFill>
                <a:latin typeface="Segoe Print" panose="02000600000000000000" pitchFamily="2" charset="0"/>
              </a:rPr>
              <a:t>Here it says</a:t>
            </a:r>
            <a:endParaRPr lang="en-GB" sz="3600" dirty="0">
              <a:solidFill>
                <a:schemeClr val="tx1"/>
              </a:solidFill>
              <a:latin typeface="Segoe Print" panose="02000600000000000000" pitchFamily="2" charset="0"/>
            </a:endParaRPr>
          </a:p>
        </p:txBody>
      </p:sp>
      <p:sp>
        <p:nvSpPr>
          <p:cNvPr id="4" name="Rounded Rectangular Callout 3"/>
          <p:cNvSpPr/>
          <p:nvPr/>
        </p:nvSpPr>
        <p:spPr>
          <a:xfrm>
            <a:off x="144023" y="3663452"/>
            <a:ext cx="3307598" cy="1163781"/>
          </a:xfrm>
          <a:prstGeom prst="wedgeRoundRectCallout">
            <a:avLst>
              <a:gd name="adj1" fmla="val -44084"/>
              <a:gd name="adj2" fmla="val 85861"/>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Ar</a:t>
            </a:r>
            <a:r>
              <a:rPr lang="en-GB" sz="4000" dirty="0">
                <a:solidFill>
                  <a:schemeClr val="tx1"/>
                </a:solidFill>
                <a:latin typeface="Comic Sans MS" panose="030F0702030302020204" pitchFamily="66" charset="0"/>
              </a:rPr>
              <a:t> y mat – </a:t>
            </a:r>
          </a:p>
          <a:p>
            <a:pPr algn="ctr"/>
            <a:r>
              <a:rPr lang="en-GB" sz="1600" dirty="0">
                <a:solidFill>
                  <a:schemeClr val="tx1"/>
                </a:solidFill>
                <a:latin typeface="Comic Sans MS" panose="030F0702030302020204" pitchFamily="66" charset="0"/>
              </a:rPr>
              <a:t>on the mat</a:t>
            </a:r>
            <a:endParaRPr lang="en-GB" sz="1600" dirty="0">
              <a:solidFill>
                <a:schemeClr val="tx1"/>
              </a:solidFill>
            </a:endParaRPr>
          </a:p>
        </p:txBody>
      </p:sp>
      <p:sp>
        <p:nvSpPr>
          <p:cNvPr id="5" name="Rectangular Callout 4"/>
          <p:cNvSpPr/>
          <p:nvPr/>
        </p:nvSpPr>
        <p:spPr>
          <a:xfrm>
            <a:off x="7617960" y="5841931"/>
            <a:ext cx="3673613" cy="960866"/>
          </a:xfrm>
          <a:prstGeom prst="wedgeRectCallout">
            <a:avLst>
              <a:gd name="adj1" fmla="val 69248"/>
              <a:gd name="adj2" fmla="val -2472"/>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graff</a:t>
            </a:r>
            <a:endParaRPr lang="en-GB" sz="44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In the graph</a:t>
            </a:r>
            <a:endParaRPr lang="en-GB" sz="1600" dirty="0">
              <a:solidFill>
                <a:schemeClr val="tx1"/>
              </a:solidFill>
            </a:endParaRPr>
          </a:p>
        </p:txBody>
      </p:sp>
      <p:sp>
        <p:nvSpPr>
          <p:cNvPr id="7" name="Rectangular Callout 6"/>
          <p:cNvSpPr/>
          <p:nvPr/>
        </p:nvSpPr>
        <p:spPr>
          <a:xfrm>
            <a:off x="6346244" y="1281886"/>
            <a:ext cx="2750387" cy="1194952"/>
          </a:xfrm>
          <a:prstGeom prst="wedgeRectCallout">
            <a:avLst>
              <a:gd name="adj1" fmla="val 45946"/>
              <a:gd name="adj2" fmla="val 114462"/>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err="1">
                <a:solidFill>
                  <a:schemeClr val="tx1"/>
                </a:solidFill>
                <a:latin typeface="Comic Sans MS" panose="030F0702030302020204" pitchFamily="66" charset="0"/>
              </a:rPr>
              <a:t>Darllenais</a:t>
            </a:r>
            <a:r>
              <a:rPr lang="en-GB" sz="3600" dirty="0">
                <a:solidFill>
                  <a:schemeClr val="tx1"/>
                </a:solidFill>
                <a:latin typeface="Comic Sans MS" panose="030F0702030302020204" pitchFamily="66" charset="0"/>
              </a:rPr>
              <a:t> </a:t>
            </a:r>
          </a:p>
          <a:p>
            <a:pPr algn="ctr"/>
            <a:r>
              <a:rPr lang="en-GB" dirty="0">
                <a:solidFill>
                  <a:schemeClr val="tx1"/>
                </a:solidFill>
                <a:latin typeface="Comic Sans MS" panose="030F0702030302020204" pitchFamily="66" charset="0"/>
              </a:rPr>
              <a:t>I read</a:t>
            </a:r>
          </a:p>
        </p:txBody>
      </p:sp>
      <p:sp>
        <p:nvSpPr>
          <p:cNvPr id="8" name="Rectangular Callout 7"/>
          <p:cNvSpPr/>
          <p:nvPr/>
        </p:nvSpPr>
        <p:spPr>
          <a:xfrm>
            <a:off x="6914038" y="94994"/>
            <a:ext cx="3673613" cy="1059872"/>
          </a:xfrm>
          <a:prstGeom prst="wedgeRectCallout">
            <a:avLst>
              <a:gd name="adj1" fmla="val 80386"/>
              <a:gd name="adj2" fmla="val 436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lluniau</a:t>
            </a:r>
            <a:endParaRPr lang="en-GB" sz="44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In the pictures</a:t>
            </a:r>
            <a:endParaRPr lang="en-GB" sz="1600" dirty="0">
              <a:solidFill>
                <a:schemeClr val="tx1"/>
              </a:solidFill>
            </a:endParaRPr>
          </a:p>
        </p:txBody>
      </p:sp>
      <p:sp>
        <p:nvSpPr>
          <p:cNvPr id="9" name="Oval Callout 8"/>
          <p:cNvSpPr/>
          <p:nvPr/>
        </p:nvSpPr>
        <p:spPr>
          <a:xfrm>
            <a:off x="864830" y="304752"/>
            <a:ext cx="5541391" cy="1496291"/>
          </a:xfrm>
          <a:prstGeom prst="wedgeEllipseCallout">
            <a:avLst>
              <a:gd name="adj1" fmla="val -60651"/>
              <a:gd name="adj2" fmla="val 36574"/>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Segoe Print" panose="02000600000000000000" pitchFamily="2" charset="0"/>
              </a:rPr>
              <a:t>Mae’n</a:t>
            </a:r>
            <a:r>
              <a:rPr lang="en-GB" sz="3600" dirty="0">
                <a:solidFill>
                  <a:schemeClr val="tx1"/>
                </a:solidFill>
                <a:latin typeface="Segoe Print" panose="02000600000000000000" pitchFamily="2" charset="0"/>
              </a:rPr>
              <a:t> </a:t>
            </a:r>
            <a:r>
              <a:rPr lang="en-GB" sz="3600" dirty="0" err="1">
                <a:solidFill>
                  <a:schemeClr val="tx1"/>
                </a:solidFill>
                <a:latin typeface="Segoe Print" panose="02000600000000000000" pitchFamily="2" charset="0"/>
              </a:rPr>
              <a:t>trafod</a:t>
            </a:r>
            <a:endParaRPr lang="en-GB" sz="3600" dirty="0">
              <a:solidFill>
                <a:schemeClr val="tx1"/>
              </a:solidFill>
              <a:latin typeface="Segoe Print" panose="02000600000000000000" pitchFamily="2" charset="0"/>
            </a:endParaRPr>
          </a:p>
          <a:p>
            <a:pPr algn="ctr"/>
            <a:r>
              <a:rPr lang="en-GB" sz="1600" dirty="0">
                <a:solidFill>
                  <a:schemeClr val="tx1"/>
                </a:solidFill>
                <a:latin typeface="Segoe Print" panose="02000600000000000000" pitchFamily="2" charset="0"/>
              </a:rPr>
              <a:t>It’s discussing</a:t>
            </a:r>
          </a:p>
        </p:txBody>
      </p:sp>
      <p:sp>
        <p:nvSpPr>
          <p:cNvPr id="10" name="Rectangular Callout 9"/>
          <p:cNvSpPr/>
          <p:nvPr/>
        </p:nvSpPr>
        <p:spPr>
          <a:xfrm>
            <a:off x="57596" y="5472679"/>
            <a:ext cx="2820515" cy="1199681"/>
          </a:xfrm>
          <a:prstGeom prst="wedgeRectCallout">
            <a:avLst>
              <a:gd name="adj1" fmla="val 75078"/>
              <a:gd name="adj2" fmla="val -2343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siart</a:t>
            </a:r>
            <a:endParaRPr lang="en-GB" sz="44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In the chart</a:t>
            </a:r>
            <a:endParaRPr lang="en-GB" sz="1600" dirty="0">
              <a:solidFill>
                <a:schemeClr val="tx1"/>
              </a:solidFill>
            </a:endParaRPr>
          </a:p>
        </p:txBody>
      </p:sp>
      <p:sp>
        <p:nvSpPr>
          <p:cNvPr id="11" name="Oval Callout 10"/>
          <p:cNvSpPr/>
          <p:nvPr/>
        </p:nvSpPr>
        <p:spPr>
          <a:xfrm>
            <a:off x="9179169" y="1988194"/>
            <a:ext cx="2816964" cy="1496291"/>
          </a:xfrm>
          <a:prstGeom prst="wedgeEllipseCallout">
            <a:avLst>
              <a:gd name="adj1" fmla="val -62582"/>
              <a:gd name="adj2" fmla="val 62785"/>
            </a:avLst>
          </a:prstGeom>
          <a:solidFill>
            <a:srgbClr val="DFF6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dirty="0" err="1">
                <a:solidFill>
                  <a:schemeClr val="tx1"/>
                </a:solidFill>
              </a:rPr>
              <a:t>Yn</a:t>
            </a:r>
            <a:r>
              <a:rPr lang="en-GB" sz="4000" dirty="0">
                <a:solidFill>
                  <a:schemeClr val="tx1"/>
                </a:solidFill>
              </a:rPr>
              <a:t> </a:t>
            </a:r>
            <a:r>
              <a:rPr lang="en-GB" sz="4000" dirty="0" err="1">
                <a:solidFill>
                  <a:schemeClr val="tx1"/>
                </a:solidFill>
              </a:rPr>
              <a:t>ôl</a:t>
            </a:r>
            <a:r>
              <a:rPr lang="en-GB" sz="4000" dirty="0">
                <a:solidFill>
                  <a:schemeClr val="tx1"/>
                </a:solidFill>
              </a:rPr>
              <a:t> y …</a:t>
            </a:r>
          </a:p>
          <a:p>
            <a:r>
              <a:rPr lang="en-GB" sz="1600" dirty="0">
                <a:solidFill>
                  <a:schemeClr val="tx1"/>
                </a:solidFill>
              </a:rPr>
              <a:t>According to the </a:t>
            </a:r>
          </a:p>
        </p:txBody>
      </p:sp>
      <p:sp>
        <p:nvSpPr>
          <p:cNvPr id="12" name="Rounded Rectangular Callout 11"/>
          <p:cNvSpPr/>
          <p:nvPr/>
        </p:nvSpPr>
        <p:spPr>
          <a:xfrm>
            <a:off x="3640930" y="5458034"/>
            <a:ext cx="3781054" cy="1039741"/>
          </a:xfrm>
          <a:prstGeom prst="wedgeRoundRectCallout">
            <a:avLst>
              <a:gd name="adj1" fmla="val -39954"/>
              <a:gd name="adj2" fmla="val 77263"/>
              <a:gd name="adj3" fmla="val 16667"/>
            </a:avLst>
          </a:prstGeom>
          <a:solidFill>
            <a:srgbClr val="E3D3F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Comic Sans MS" panose="030F0702030302020204" pitchFamily="66" charset="0"/>
              </a:rPr>
              <a:t>Dyma</a:t>
            </a:r>
            <a:r>
              <a:rPr lang="en-GB" sz="3600" dirty="0">
                <a:solidFill>
                  <a:schemeClr val="tx1"/>
                </a:solidFill>
                <a:latin typeface="Comic Sans MS" panose="030F0702030302020204" pitchFamily="66" charset="0"/>
              </a:rPr>
              <a:t> / </a:t>
            </a:r>
            <a:r>
              <a:rPr lang="en-GB" sz="3600" dirty="0" err="1">
                <a:solidFill>
                  <a:schemeClr val="tx1"/>
                </a:solidFill>
                <a:latin typeface="Comic Sans MS" panose="030F0702030302020204" pitchFamily="66" charset="0"/>
              </a:rPr>
              <a:t>yma</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mae</a:t>
            </a:r>
            <a:endParaRPr lang="en-GB" sz="36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Here there is</a:t>
            </a:r>
            <a:endParaRPr lang="en-GB" sz="1600" dirty="0">
              <a:solidFill>
                <a:schemeClr val="tx1"/>
              </a:solidFill>
            </a:endParaRPr>
          </a:p>
        </p:txBody>
      </p:sp>
      <p:sp>
        <p:nvSpPr>
          <p:cNvPr id="13" name="Rounded Rectangular Callout 12"/>
          <p:cNvSpPr/>
          <p:nvPr/>
        </p:nvSpPr>
        <p:spPr>
          <a:xfrm>
            <a:off x="4588629" y="2568331"/>
            <a:ext cx="3553904" cy="1163781"/>
          </a:xfrm>
          <a:prstGeom prst="wedgeRoundRectCallout">
            <a:avLst>
              <a:gd name="adj1" fmla="val -55249"/>
              <a:gd name="adj2" fmla="val 767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Mae’n</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dangos</a:t>
            </a:r>
            <a:endParaRPr lang="en-GB" sz="40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It shows</a:t>
            </a:r>
            <a:endParaRPr lang="en-GB" sz="1600" dirty="0">
              <a:solidFill>
                <a:schemeClr val="tx1"/>
              </a:solidFill>
            </a:endParaRPr>
          </a:p>
        </p:txBody>
      </p:sp>
      <p:sp>
        <p:nvSpPr>
          <p:cNvPr id="14" name="Rectangular Callout 13"/>
          <p:cNvSpPr/>
          <p:nvPr/>
        </p:nvSpPr>
        <p:spPr>
          <a:xfrm>
            <a:off x="7663620" y="3840484"/>
            <a:ext cx="3673613" cy="918194"/>
          </a:xfrm>
          <a:prstGeom prst="wedgeRectCallout">
            <a:avLst>
              <a:gd name="adj1" fmla="val 69365"/>
              <a:gd name="adj2" fmla="val -6751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swigod</a:t>
            </a:r>
            <a:endParaRPr lang="en-GB" sz="44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In the bubble</a:t>
            </a:r>
            <a:endParaRPr lang="en-GB" sz="1600" dirty="0">
              <a:solidFill>
                <a:schemeClr val="tx1"/>
              </a:solidFill>
            </a:endParaRPr>
          </a:p>
        </p:txBody>
      </p:sp>
      <p:sp>
        <p:nvSpPr>
          <p:cNvPr id="15" name="Rectangular Callout 14"/>
          <p:cNvSpPr/>
          <p:nvPr/>
        </p:nvSpPr>
        <p:spPr>
          <a:xfrm>
            <a:off x="3619078" y="4214579"/>
            <a:ext cx="3673613" cy="960866"/>
          </a:xfrm>
          <a:prstGeom prst="wedgeRectCallout">
            <a:avLst>
              <a:gd name="adj1" fmla="val 56743"/>
              <a:gd name="adj2" fmla="val -79886"/>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latin typeface="Comic Sans MS" panose="030F0702030302020204" pitchFamily="66" charset="0"/>
              </a:rPr>
              <a:t>Mae </a:t>
            </a:r>
            <a:r>
              <a:rPr lang="en-GB" sz="3200" dirty="0" err="1">
                <a:solidFill>
                  <a:schemeClr val="tx1"/>
                </a:solidFill>
                <a:latin typeface="Comic Sans MS" panose="030F0702030302020204" pitchFamily="66" charset="0"/>
              </a:rPr>
              <a:t>rhai</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pobl</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yn</a:t>
            </a:r>
            <a:r>
              <a:rPr lang="en-GB" sz="3200" dirty="0">
                <a:solidFill>
                  <a:schemeClr val="tx1"/>
                </a:solidFill>
                <a:latin typeface="Comic Sans MS" panose="030F0702030302020204" pitchFamily="66" charset="0"/>
              </a:rPr>
              <a:t> </a:t>
            </a:r>
            <a:r>
              <a:rPr lang="en-GB" sz="3200" dirty="0" err="1">
                <a:solidFill>
                  <a:schemeClr val="tx1"/>
                </a:solidFill>
                <a:latin typeface="Comic Sans MS" panose="030F0702030302020204" pitchFamily="66" charset="0"/>
              </a:rPr>
              <a:t>dweud</a:t>
            </a:r>
            <a:r>
              <a:rPr lang="en-GB" sz="3200" dirty="0">
                <a:solidFill>
                  <a:schemeClr val="tx1"/>
                </a:solidFill>
                <a:latin typeface="Comic Sans MS" panose="030F0702030302020204" pitchFamily="66" charset="0"/>
              </a:rPr>
              <a:t> </a:t>
            </a:r>
            <a:r>
              <a:rPr lang="en-GB" sz="1600" dirty="0">
                <a:solidFill>
                  <a:schemeClr val="tx1"/>
                </a:solidFill>
                <a:latin typeface="Comic Sans MS" panose="030F0702030302020204" pitchFamily="66" charset="0"/>
              </a:rPr>
              <a:t>some people say</a:t>
            </a:r>
            <a:endParaRPr lang="en-GB" sz="1600" dirty="0">
              <a:solidFill>
                <a:schemeClr val="tx1"/>
              </a:solidFill>
            </a:endParaRPr>
          </a:p>
        </p:txBody>
      </p:sp>
      <p:sp>
        <p:nvSpPr>
          <p:cNvPr id="16" name="Rectangular Callout 13">
            <a:extLst>
              <a:ext uri="{FF2B5EF4-FFF2-40B4-BE49-F238E27FC236}">
                <a16:creationId xmlns:a16="http://schemas.microsoft.com/office/drawing/2014/main" id="{F686B805-E037-4977-9073-AB4BF3551BA5}"/>
              </a:ext>
            </a:extLst>
          </p:cNvPr>
          <p:cNvSpPr/>
          <p:nvPr/>
        </p:nvSpPr>
        <p:spPr>
          <a:xfrm>
            <a:off x="8173524" y="4844020"/>
            <a:ext cx="3822609" cy="918194"/>
          </a:xfrm>
          <a:prstGeom prst="wedgeRectCallout">
            <a:avLst>
              <a:gd name="adj1" fmla="val -70578"/>
              <a:gd name="adj2" fmla="val 5520"/>
            </a:avLst>
          </a:prstGeom>
          <a:solidFill>
            <a:srgbClr val="F3D8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latin typeface="Comic Sans MS" panose="030F0702030302020204" pitchFamily="66" charset="0"/>
              </a:rPr>
              <a:t>Yn</a:t>
            </a:r>
            <a:r>
              <a:rPr lang="en-GB" sz="4400" dirty="0">
                <a:solidFill>
                  <a:schemeClr val="tx1"/>
                </a:solidFill>
                <a:latin typeface="Comic Sans MS" panose="030F0702030302020204" pitchFamily="66" charset="0"/>
              </a:rPr>
              <a:t> y </a:t>
            </a:r>
            <a:r>
              <a:rPr lang="en-GB" sz="4400" dirty="0" err="1">
                <a:solidFill>
                  <a:schemeClr val="tx1"/>
                </a:solidFill>
                <a:latin typeface="Comic Sans MS" panose="030F0702030302020204" pitchFamily="66" charset="0"/>
              </a:rPr>
              <a:t>gosodiad</a:t>
            </a:r>
            <a:endParaRPr lang="en-GB" sz="4400" dirty="0">
              <a:solidFill>
                <a:schemeClr val="tx1"/>
              </a:solidFill>
              <a:latin typeface="Comic Sans MS" panose="030F0702030302020204" pitchFamily="66" charset="0"/>
            </a:endParaRPr>
          </a:p>
          <a:p>
            <a:pPr algn="ctr"/>
            <a:r>
              <a:rPr lang="en-GB" sz="1600" dirty="0">
                <a:solidFill>
                  <a:schemeClr val="tx1"/>
                </a:solidFill>
                <a:latin typeface="Comic Sans MS" panose="030F0702030302020204" pitchFamily="66" charset="0"/>
              </a:rPr>
              <a:t>In the statement</a:t>
            </a:r>
            <a:endParaRPr lang="en-GB" sz="1600" dirty="0">
              <a:solidFill>
                <a:schemeClr val="tx1"/>
              </a:solidFill>
            </a:endParaRPr>
          </a:p>
        </p:txBody>
      </p:sp>
    </p:spTree>
    <p:extLst>
      <p:ext uri="{BB962C8B-B14F-4D97-AF65-F5344CB8AC3E}">
        <p14:creationId xmlns:p14="http://schemas.microsoft.com/office/powerpoint/2010/main" val="831143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TextBox 2"/>
          <p:cNvSpPr txBox="1"/>
          <p:nvPr/>
        </p:nvSpPr>
        <p:spPr>
          <a:xfrm>
            <a:off x="605944" y="674400"/>
            <a:ext cx="9244638" cy="1569660"/>
          </a:xfrm>
          <a:prstGeom prst="rect">
            <a:avLst/>
          </a:prstGeom>
          <a:noFill/>
        </p:spPr>
        <p:txBody>
          <a:bodyPr wrap="square" rtlCol="0">
            <a:spAutoFit/>
          </a:bodyPr>
          <a:lstStyle/>
          <a:p>
            <a:r>
              <a:rPr lang="en-GB" sz="3200" dirty="0">
                <a:latin typeface="Comic Sans MS" panose="030F0702030302020204" pitchFamily="66" charset="0"/>
              </a:rPr>
              <a:t>Say</a:t>
            </a:r>
          </a:p>
          <a:p>
            <a:pPr marL="342900" indent="-342900">
              <a:buFont typeface="Arial" panose="020B0604020202020204" pitchFamily="34" charset="0"/>
              <a:buChar char="•"/>
            </a:pPr>
            <a:endParaRPr lang="en-GB" sz="3200" dirty="0">
              <a:latin typeface="Comic Sans MS" panose="030F0702030302020204" pitchFamily="66" charset="0"/>
            </a:endParaRPr>
          </a:p>
          <a:p>
            <a:pPr marL="342900" indent="-342900">
              <a:buFont typeface="Arial" panose="020B0604020202020204" pitchFamily="34" charset="0"/>
              <a:buChar char="•"/>
            </a:pPr>
            <a:r>
              <a:rPr lang="en-GB" sz="3200" dirty="0">
                <a:latin typeface="Comic Sans MS" panose="030F0702030302020204" pitchFamily="66" charset="0"/>
              </a:rPr>
              <a:t>5 sentences saying what’s on the mat</a:t>
            </a:r>
          </a:p>
        </p:txBody>
      </p:sp>
    </p:spTree>
    <p:extLst>
      <p:ext uri="{BB962C8B-B14F-4D97-AF65-F5344CB8AC3E}">
        <p14:creationId xmlns:p14="http://schemas.microsoft.com/office/powerpoint/2010/main" val="415576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945573" y="1600196"/>
            <a:ext cx="5018809" cy="1496291"/>
          </a:xfrm>
          <a:prstGeom prst="wedgeEllipseCallout">
            <a:avLst>
              <a:gd name="adj1" fmla="val -60651"/>
              <a:gd name="adj2" fmla="val 36574"/>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Comic Sans MS" panose="030F0702030302020204" pitchFamily="66" charset="0"/>
              </a:rPr>
              <a:t>Yn</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wahanol</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i’r</a:t>
            </a:r>
            <a:r>
              <a:rPr lang="en-GB" sz="3600" baseline="0" dirty="0">
                <a:solidFill>
                  <a:schemeClr val="tx1"/>
                </a:solidFill>
                <a:latin typeface="Comic Sans MS" panose="030F0702030302020204" pitchFamily="66" charset="0"/>
              </a:rPr>
              <a:t> </a:t>
            </a:r>
            <a:r>
              <a:rPr lang="en-GB" sz="3600" baseline="0" dirty="0" err="1">
                <a:solidFill>
                  <a:schemeClr val="tx1"/>
                </a:solidFill>
                <a:latin typeface="Comic Sans MS" panose="030F0702030302020204" pitchFamily="66" charset="0"/>
              </a:rPr>
              <a:t>pobl</a:t>
            </a:r>
            <a:r>
              <a:rPr lang="en-GB" sz="3600" baseline="0" dirty="0">
                <a:solidFill>
                  <a:schemeClr val="tx1"/>
                </a:solidFill>
                <a:latin typeface="Comic Sans MS" panose="030F0702030302020204" pitchFamily="66" charset="0"/>
              </a:rPr>
              <a:t> </a:t>
            </a:r>
            <a:r>
              <a:rPr lang="en-GB" sz="3600" baseline="0" dirty="0" err="1">
                <a:solidFill>
                  <a:schemeClr val="tx1"/>
                </a:solidFill>
                <a:latin typeface="Comic Sans MS" panose="030F0702030302020204" pitchFamily="66" charset="0"/>
              </a:rPr>
              <a:t>yma</a:t>
            </a:r>
            <a:r>
              <a:rPr lang="en-GB" sz="3600" baseline="0" dirty="0">
                <a:solidFill>
                  <a:schemeClr val="tx1"/>
                </a:solidFill>
                <a:latin typeface="Comic Sans MS" panose="030F0702030302020204" pitchFamily="66" charset="0"/>
              </a:rPr>
              <a:t> …</a:t>
            </a:r>
            <a:endParaRPr lang="en-GB" sz="3600" dirty="0">
              <a:solidFill>
                <a:schemeClr val="tx1"/>
              </a:solidFill>
              <a:latin typeface="Comic Sans MS" panose="030F0702030302020204" pitchFamily="66" charset="0"/>
            </a:endParaRPr>
          </a:p>
        </p:txBody>
      </p:sp>
      <p:sp>
        <p:nvSpPr>
          <p:cNvPr id="4" name="Rounded Rectangular Callout 3"/>
          <p:cNvSpPr/>
          <p:nvPr/>
        </p:nvSpPr>
        <p:spPr>
          <a:xfrm>
            <a:off x="1995055" y="119492"/>
            <a:ext cx="5247409" cy="1163781"/>
          </a:xfrm>
          <a:prstGeom prst="wedgeRoundRectCallout">
            <a:avLst>
              <a:gd name="adj1" fmla="val 81751"/>
              <a:gd name="adj2" fmla="val -535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b="1" dirty="0" err="1">
                <a:solidFill>
                  <a:schemeClr val="tx1"/>
                </a:solidFill>
              </a:rPr>
              <a:t>Fel</a:t>
            </a:r>
            <a:r>
              <a:rPr lang="en-GB" sz="4000" b="1" dirty="0">
                <a:solidFill>
                  <a:schemeClr val="tx1"/>
                </a:solidFill>
              </a:rPr>
              <a:t> y </a:t>
            </a:r>
            <a:r>
              <a:rPr lang="en-GB" sz="4000" b="1" dirty="0" err="1">
                <a:solidFill>
                  <a:schemeClr val="tx1"/>
                </a:solidFill>
              </a:rPr>
              <a:t>bobl</a:t>
            </a:r>
            <a:r>
              <a:rPr lang="en-GB" sz="4000" b="1" dirty="0">
                <a:solidFill>
                  <a:schemeClr val="tx1"/>
                </a:solidFill>
              </a:rPr>
              <a:t> </a:t>
            </a:r>
            <a:r>
              <a:rPr lang="en-GB" sz="4000" b="1" dirty="0" err="1">
                <a:solidFill>
                  <a:schemeClr val="tx1"/>
                </a:solidFill>
              </a:rPr>
              <a:t>yma</a:t>
            </a:r>
            <a:r>
              <a:rPr lang="en-GB" sz="4000" b="1" dirty="0">
                <a:solidFill>
                  <a:schemeClr val="tx1"/>
                </a:solidFill>
              </a:rPr>
              <a:t> ..</a:t>
            </a:r>
          </a:p>
        </p:txBody>
      </p:sp>
      <p:sp>
        <p:nvSpPr>
          <p:cNvPr id="5" name="Rectangular Callout 4"/>
          <p:cNvSpPr/>
          <p:nvPr/>
        </p:nvSpPr>
        <p:spPr>
          <a:xfrm>
            <a:off x="6031923" y="5481212"/>
            <a:ext cx="5569527" cy="1194952"/>
          </a:xfrm>
          <a:prstGeom prst="wedgeRectCallout">
            <a:avLst>
              <a:gd name="adj1" fmla="val 72249"/>
              <a:gd name="adj2" fmla="val -104847"/>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rPr>
              <a:t>Dwi</a:t>
            </a:r>
            <a:r>
              <a:rPr lang="en-GB" sz="4400" dirty="0">
                <a:solidFill>
                  <a:schemeClr val="tx1"/>
                </a:solidFill>
              </a:rPr>
              <a:t> </a:t>
            </a:r>
            <a:r>
              <a:rPr lang="en-GB" sz="4400" dirty="0" err="1">
                <a:solidFill>
                  <a:schemeClr val="tx1"/>
                </a:solidFill>
              </a:rPr>
              <a:t>fel</a:t>
            </a:r>
            <a:r>
              <a:rPr lang="en-GB" sz="4400" dirty="0">
                <a:solidFill>
                  <a:schemeClr val="tx1"/>
                </a:solidFill>
              </a:rPr>
              <a:t> y </a:t>
            </a:r>
            <a:r>
              <a:rPr lang="en-GB" sz="4400" dirty="0" err="1">
                <a:solidFill>
                  <a:schemeClr val="tx1"/>
                </a:solidFill>
              </a:rPr>
              <a:t>bobl</a:t>
            </a:r>
            <a:r>
              <a:rPr lang="en-GB" sz="4400" dirty="0">
                <a:solidFill>
                  <a:schemeClr val="tx1"/>
                </a:solidFill>
              </a:rPr>
              <a:t> </a:t>
            </a:r>
            <a:r>
              <a:rPr lang="en-GB" sz="4400" dirty="0" err="1">
                <a:solidFill>
                  <a:schemeClr val="tx1"/>
                </a:solidFill>
              </a:rPr>
              <a:t>yma</a:t>
            </a:r>
            <a:endParaRPr lang="en-GB" sz="4400" dirty="0">
              <a:solidFill>
                <a:schemeClr val="tx1"/>
              </a:solidFill>
            </a:endParaRPr>
          </a:p>
        </p:txBody>
      </p:sp>
      <p:sp>
        <p:nvSpPr>
          <p:cNvPr id="6" name="Rounded Rectangular Callout 5"/>
          <p:cNvSpPr/>
          <p:nvPr/>
        </p:nvSpPr>
        <p:spPr>
          <a:xfrm>
            <a:off x="1226128" y="5387700"/>
            <a:ext cx="4145972" cy="1163781"/>
          </a:xfrm>
          <a:prstGeom prst="wedgeRoundRectCallout">
            <a:avLst>
              <a:gd name="adj1" fmla="val -62841"/>
              <a:gd name="adj2" fmla="val -101786"/>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Yn</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debyg</a:t>
            </a:r>
            <a:r>
              <a:rPr lang="en-GB" sz="4000" dirty="0">
                <a:solidFill>
                  <a:schemeClr val="tx1"/>
                </a:solidFill>
                <a:latin typeface="Comic Sans MS" panose="030F0702030302020204" pitchFamily="66" charset="0"/>
              </a:rPr>
              <a:t> </a:t>
            </a:r>
            <a:r>
              <a:rPr lang="en-GB" sz="4000">
                <a:solidFill>
                  <a:schemeClr val="tx1"/>
                </a:solidFill>
                <a:latin typeface="Comic Sans MS" panose="030F0702030302020204" pitchFamily="66" charset="0"/>
              </a:rPr>
              <a:t>i’r</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bobl</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yma</a:t>
            </a:r>
            <a:r>
              <a:rPr lang="en-GB" sz="4000" dirty="0">
                <a:solidFill>
                  <a:schemeClr val="tx1"/>
                </a:solidFill>
                <a:latin typeface="Comic Sans MS" panose="030F0702030302020204" pitchFamily="66" charset="0"/>
              </a:rPr>
              <a:t> …</a:t>
            </a:r>
          </a:p>
        </p:txBody>
      </p:sp>
      <p:sp>
        <p:nvSpPr>
          <p:cNvPr id="7" name="Rectangular Callout 6"/>
          <p:cNvSpPr/>
          <p:nvPr/>
        </p:nvSpPr>
        <p:spPr>
          <a:xfrm>
            <a:off x="8203619" y="1288479"/>
            <a:ext cx="2493819" cy="1194952"/>
          </a:xfrm>
          <a:prstGeom prst="wedgeRectCallout">
            <a:avLst>
              <a:gd name="adj1" fmla="val 72249"/>
              <a:gd name="adj2" fmla="val -10484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err="1">
                <a:solidFill>
                  <a:schemeClr val="tx1"/>
                </a:solidFill>
                <a:latin typeface="Comic Sans MS" panose="030F0702030302020204" pitchFamily="66" charset="0"/>
              </a:rPr>
              <a:t>dwi</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hefyd</a:t>
            </a:r>
            <a:r>
              <a:rPr lang="en-GB" sz="3600" dirty="0">
                <a:solidFill>
                  <a:schemeClr val="tx1"/>
                </a:solidFill>
                <a:latin typeface="Comic Sans MS" panose="030F0702030302020204" pitchFamily="66" charset="0"/>
              </a:rPr>
              <a:t> </a:t>
            </a:r>
          </a:p>
        </p:txBody>
      </p:sp>
      <p:sp>
        <p:nvSpPr>
          <p:cNvPr id="9" name="Oval Callout 8"/>
          <p:cNvSpPr/>
          <p:nvPr/>
        </p:nvSpPr>
        <p:spPr>
          <a:xfrm>
            <a:off x="6941125" y="2919854"/>
            <a:ext cx="5018809" cy="1496291"/>
          </a:xfrm>
          <a:prstGeom prst="wedgeEllipseCallout">
            <a:avLst>
              <a:gd name="adj1" fmla="val -62307"/>
              <a:gd name="adj2" fmla="val -52315"/>
            </a:avLst>
          </a:prstGeom>
          <a:solidFill>
            <a:srgbClr val="FFB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err="1">
                <a:solidFill>
                  <a:schemeClr val="tx1"/>
                </a:solidFill>
              </a:rPr>
              <a:t>ond</a:t>
            </a:r>
            <a:r>
              <a:rPr lang="en-GB" sz="4400" dirty="0">
                <a:solidFill>
                  <a:schemeClr val="tx1"/>
                </a:solidFill>
              </a:rPr>
              <a:t> </a:t>
            </a:r>
            <a:r>
              <a:rPr lang="en-GB" sz="4400" dirty="0" err="1">
                <a:solidFill>
                  <a:schemeClr val="tx1"/>
                </a:solidFill>
              </a:rPr>
              <a:t>dwi’n</a:t>
            </a:r>
            <a:r>
              <a:rPr lang="en-GB" sz="4400" dirty="0">
                <a:solidFill>
                  <a:schemeClr val="tx1"/>
                </a:solidFill>
              </a:rPr>
              <a:t> …</a:t>
            </a:r>
          </a:p>
        </p:txBody>
      </p:sp>
      <p:sp>
        <p:nvSpPr>
          <p:cNvPr id="10" name="Oval Callout 9"/>
          <p:cNvSpPr/>
          <p:nvPr/>
        </p:nvSpPr>
        <p:spPr>
          <a:xfrm>
            <a:off x="1617520" y="3493948"/>
            <a:ext cx="5018809" cy="1496291"/>
          </a:xfrm>
          <a:prstGeom prst="wedgeEllipseCallout">
            <a:avLst>
              <a:gd name="adj1" fmla="val 74753"/>
              <a:gd name="adj2" fmla="val 5324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a:solidFill>
                  <a:schemeClr val="tx1"/>
                </a:solidFill>
              </a:rPr>
              <a:t>er </a:t>
            </a:r>
            <a:r>
              <a:rPr lang="en-GB" sz="4400" dirty="0" err="1">
                <a:solidFill>
                  <a:schemeClr val="tx1"/>
                </a:solidFill>
              </a:rPr>
              <a:t>dwi’n</a:t>
            </a:r>
            <a:r>
              <a:rPr lang="en-GB" sz="4400" dirty="0">
                <a:solidFill>
                  <a:schemeClr val="tx1"/>
                </a:solidFill>
              </a:rPr>
              <a:t> …</a:t>
            </a:r>
          </a:p>
        </p:txBody>
      </p:sp>
    </p:spTree>
    <p:extLst>
      <p:ext uri="{BB962C8B-B14F-4D97-AF65-F5344CB8AC3E}">
        <p14:creationId xmlns:p14="http://schemas.microsoft.com/office/powerpoint/2010/main" val="404635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675405" y="1556230"/>
            <a:ext cx="5018809" cy="1496291"/>
          </a:xfrm>
          <a:prstGeom prst="wedgeEllipseCallout">
            <a:avLst>
              <a:gd name="adj1" fmla="val -60651"/>
              <a:gd name="adj2" fmla="val 36574"/>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latin typeface="Comic Sans MS" panose="030F0702030302020204" pitchFamily="66" charset="0"/>
              </a:rPr>
              <a:t>Different from these people</a:t>
            </a:r>
          </a:p>
        </p:txBody>
      </p:sp>
      <p:sp>
        <p:nvSpPr>
          <p:cNvPr id="4" name="Rounded Rectangular Callout 3"/>
          <p:cNvSpPr/>
          <p:nvPr/>
        </p:nvSpPr>
        <p:spPr>
          <a:xfrm>
            <a:off x="1995055" y="119492"/>
            <a:ext cx="5247409" cy="1163781"/>
          </a:xfrm>
          <a:prstGeom prst="wedgeRoundRectCallout">
            <a:avLst>
              <a:gd name="adj1" fmla="val 81751"/>
              <a:gd name="adj2" fmla="val -5357"/>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b="1" dirty="0">
                <a:solidFill>
                  <a:schemeClr val="tx1"/>
                </a:solidFill>
              </a:rPr>
              <a:t>Like the people here</a:t>
            </a:r>
          </a:p>
        </p:txBody>
      </p:sp>
      <p:sp>
        <p:nvSpPr>
          <p:cNvPr id="5" name="Rectangular Callout 4"/>
          <p:cNvSpPr/>
          <p:nvPr/>
        </p:nvSpPr>
        <p:spPr>
          <a:xfrm>
            <a:off x="6056899" y="5202051"/>
            <a:ext cx="5833696" cy="1194952"/>
          </a:xfrm>
          <a:prstGeom prst="wedgeRectCallout">
            <a:avLst>
              <a:gd name="adj1" fmla="val 47079"/>
              <a:gd name="adj2" fmla="val -111469"/>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solidFill>
                  <a:schemeClr val="tx1"/>
                </a:solidFill>
              </a:rPr>
              <a:t>I am like the people here</a:t>
            </a:r>
          </a:p>
        </p:txBody>
      </p:sp>
      <p:sp>
        <p:nvSpPr>
          <p:cNvPr id="6" name="Rounded Rectangular Callout 5"/>
          <p:cNvSpPr/>
          <p:nvPr/>
        </p:nvSpPr>
        <p:spPr>
          <a:xfrm>
            <a:off x="1226128" y="5387700"/>
            <a:ext cx="4145972" cy="1163781"/>
          </a:xfrm>
          <a:prstGeom prst="wedgeRoundRectCallout">
            <a:avLst>
              <a:gd name="adj1" fmla="val -62841"/>
              <a:gd name="adj2" fmla="val -101786"/>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Comic Sans MS" panose="030F0702030302020204" pitchFamily="66" charset="0"/>
              </a:rPr>
              <a:t>similarily</a:t>
            </a:r>
            <a:r>
              <a:rPr lang="en-GB" sz="3600" dirty="0">
                <a:solidFill>
                  <a:schemeClr val="tx1"/>
                </a:solidFill>
                <a:latin typeface="Comic Sans MS" panose="030F0702030302020204" pitchFamily="66" charset="0"/>
              </a:rPr>
              <a:t> to these people</a:t>
            </a:r>
          </a:p>
        </p:txBody>
      </p:sp>
      <p:sp>
        <p:nvSpPr>
          <p:cNvPr id="7" name="Rectangular Callout 6"/>
          <p:cNvSpPr/>
          <p:nvPr/>
        </p:nvSpPr>
        <p:spPr>
          <a:xfrm>
            <a:off x="8203619" y="1288479"/>
            <a:ext cx="2493819" cy="1194952"/>
          </a:xfrm>
          <a:prstGeom prst="wedgeRectCallout">
            <a:avLst>
              <a:gd name="adj1" fmla="val 72249"/>
              <a:gd name="adj2" fmla="val -10484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a:solidFill>
                  <a:schemeClr val="tx1"/>
                </a:solidFill>
                <a:latin typeface="Comic Sans MS" panose="030F0702030302020204" pitchFamily="66" charset="0"/>
              </a:rPr>
              <a:t>I also</a:t>
            </a:r>
          </a:p>
        </p:txBody>
      </p:sp>
      <p:sp>
        <p:nvSpPr>
          <p:cNvPr id="9" name="Oval Callout 8"/>
          <p:cNvSpPr/>
          <p:nvPr/>
        </p:nvSpPr>
        <p:spPr>
          <a:xfrm>
            <a:off x="7455876" y="2902269"/>
            <a:ext cx="3035742" cy="1496291"/>
          </a:xfrm>
          <a:prstGeom prst="wedgeEllipseCallout">
            <a:avLst>
              <a:gd name="adj1" fmla="val -62307"/>
              <a:gd name="adj2" fmla="val -52315"/>
            </a:avLst>
          </a:prstGeom>
          <a:solidFill>
            <a:srgbClr val="FFB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a:solidFill>
                  <a:schemeClr val="tx1"/>
                </a:solidFill>
              </a:rPr>
              <a:t>but I</a:t>
            </a:r>
          </a:p>
        </p:txBody>
      </p:sp>
      <p:sp>
        <p:nvSpPr>
          <p:cNvPr id="10" name="Oval Callout 9"/>
          <p:cNvSpPr/>
          <p:nvPr/>
        </p:nvSpPr>
        <p:spPr>
          <a:xfrm>
            <a:off x="1617520" y="3493948"/>
            <a:ext cx="5018809" cy="1496291"/>
          </a:xfrm>
          <a:prstGeom prst="wedgeEllipseCallout">
            <a:avLst>
              <a:gd name="adj1" fmla="val 72125"/>
              <a:gd name="adj2" fmla="val 2503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a:solidFill>
                  <a:schemeClr val="tx1"/>
                </a:solidFill>
              </a:rPr>
              <a:t>although I don’t</a:t>
            </a:r>
          </a:p>
        </p:txBody>
      </p:sp>
    </p:spTree>
    <p:extLst>
      <p:ext uri="{BB962C8B-B14F-4D97-AF65-F5344CB8AC3E}">
        <p14:creationId xmlns:p14="http://schemas.microsoft.com/office/powerpoint/2010/main" val="3084094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1276" r="24300"/>
          <a:stretch/>
        </p:blipFill>
        <p:spPr>
          <a:xfrm>
            <a:off x="10390909" y="0"/>
            <a:ext cx="1801091" cy="6858000"/>
          </a:xfrm>
          <a:prstGeom prst="rect">
            <a:avLst/>
          </a:prstGeom>
        </p:spPr>
      </p:pic>
      <p:sp>
        <p:nvSpPr>
          <p:cNvPr id="3" name="Oval Callout 2"/>
          <p:cNvSpPr/>
          <p:nvPr/>
        </p:nvSpPr>
        <p:spPr>
          <a:xfrm>
            <a:off x="945573" y="1600196"/>
            <a:ext cx="5018809" cy="1780678"/>
          </a:xfrm>
          <a:prstGeom prst="wedgeEllipseCallout">
            <a:avLst>
              <a:gd name="adj1" fmla="val -60651"/>
              <a:gd name="adj2" fmla="val 36574"/>
            </a:avLst>
          </a:prstGeom>
          <a:solidFill>
            <a:srgbClr val="F0B6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err="1">
                <a:solidFill>
                  <a:schemeClr val="tx1"/>
                </a:solidFill>
                <a:latin typeface="Comic Sans MS" panose="030F0702030302020204" pitchFamily="66" charset="0"/>
              </a:rPr>
              <a:t>Yn</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wahanol</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i’r</a:t>
            </a:r>
            <a:r>
              <a:rPr lang="en-GB" sz="3600" baseline="0" dirty="0">
                <a:solidFill>
                  <a:schemeClr val="tx1"/>
                </a:solidFill>
                <a:latin typeface="Comic Sans MS" panose="030F0702030302020204" pitchFamily="66" charset="0"/>
              </a:rPr>
              <a:t> </a:t>
            </a:r>
            <a:r>
              <a:rPr lang="en-GB" sz="3600" baseline="0" dirty="0" err="1">
                <a:solidFill>
                  <a:schemeClr val="tx1"/>
                </a:solidFill>
                <a:latin typeface="Comic Sans MS" panose="030F0702030302020204" pitchFamily="66" charset="0"/>
              </a:rPr>
              <a:t>pobl</a:t>
            </a:r>
            <a:r>
              <a:rPr lang="en-GB" sz="3600" baseline="0" dirty="0">
                <a:solidFill>
                  <a:schemeClr val="tx1"/>
                </a:solidFill>
                <a:latin typeface="Comic Sans MS" panose="030F0702030302020204" pitchFamily="66" charset="0"/>
              </a:rPr>
              <a:t> </a:t>
            </a:r>
            <a:r>
              <a:rPr lang="en-GB" sz="3600" baseline="0" dirty="0" err="1">
                <a:solidFill>
                  <a:schemeClr val="tx1"/>
                </a:solidFill>
                <a:latin typeface="Comic Sans MS" panose="030F0702030302020204" pitchFamily="66" charset="0"/>
              </a:rPr>
              <a:t>yma</a:t>
            </a:r>
            <a:r>
              <a:rPr lang="en-GB" sz="3600" baseline="0" dirty="0">
                <a:solidFill>
                  <a:schemeClr val="tx1"/>
                </a:solidFill>
                <a:latin typeface="Comic Sans MS" panose="030F0702030302020204" pitchFamily="66" charset="0"/>
              </a:rPr>
              <a:t> </a:t>
            </a:r>
            <a:r>
              <a:rPr lang="en-GB" sz="3600" baseline="0" dirty="0" err="1">
                <a:solidFill>
                  <a:schemeClr val="tx1"/>
                </a:solidFill>
                <a:latin typeface="Comic Sans MS" panose="030F0702030302020204" pitchFamily="66" charset="0"/>
              </a:rPr>
              <a:t>dwi’n</a:t>
            </a:r>
            <a:r>
              <a:rPr lang="en-GB" sz="3600" baseline="0" dirty="0">
                <a:solidFill>
                  <a:schemeClr val="tx1"/>
                </a:solidFill>
                <a:latin typeface="Comic Sans MS" panose="030F0702030302020204" pitchFamily="66" charset="0"/>
              </a:rPr>
              <a:t>…</a:t>
            </a:r>
          </a:p>
          <a:p>
            <a:pPr algn="ctr"/>
            <a:r>
              <a:rPr lang="en-GB" sz="1600" dirty="0">
                <a:solidFill>
                  <a:schemeClr val="tx1"/>
                </a:solidFill>
                <a:latin typeface="Comic Sans MS" panose="030F0702030302020204" pitchFamily="66" charset="0"/>
              </a:rPr>
              <a:t>Different to the people here I …</a:t>
            </a:r>
          </a:p>
        </p:txBody>
      </p:sp>
      <p:sp>
        <p:nvSpPr>
          <p:cNvPr id="4" name="Rounded Rectangular Callout 3"/>
          <p:cNvSpPr/>
          <p:nvPr/>
        </p:nvSpPr>
        <p:spPr>
          <a:xfrm>
            <a:off x="310818" y="157086"/>
            <a:ext cx="5247409" cy="1163781"/>
          </a:xfrm>
          <a:prstGeom prst="wedgeRoundRectCallout">
            <a:avLst>
              <a:gd name="adj1" fmla="val 58364"/>
              <a:gd name="adj2" fmla="val 45301"/>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b="1" dirty="0" err="1">
                <a:solidFill>
                  <a:schemeClr val="tx1"/>
                </a:solidFill>
              </a:rPr>
              <a:t>Fel</a:t>
            </a:r>
            <a:r>
              <a:rPr lang="en-GB" sz="4000" b="1" dirty="0">
                <a:solidFill>
                  <a:schemeClr val="tx1"/>
                </a:solidFill>
              </a:rPr>
              <a:t> y </a:t>
            </a:r>
            <a:r>
              <a:rPr lang="en-GB" sz="4000" b="1" dirty="0" err="1">
                <a:solidFill>
                  <a:schemeClr val="tx1"/>
                </a:solidFill>
              </a:rPr>
              <a:t>bobl</a:t>
            </a:r>
            <a:r>
              <a:rPr lang="en-GB" sz="4000" b="1" dirty="0">
                <a:solidFill>
                  <a:schemeClr val="tx1"/>
                </a:solidFill>
              </a:rPr>
              <a:t> </a:t>
            </a:r>
            <a:r>
              <a:rPr lang="en-GB" sz="4000" b="1" dirty="0" err="1">
                <a:solidFill>
                  <a:schemeClr val="tx1"/>
                </a:solidFill>
              </a:rPr>
              <a:t>yma</a:t>
            </a:r>
            <a:r>
              <a:rPr lang="en-GB" sz="4000" b="1" dirty="0">
                <a:solidFill>
                  <a:schemeClr val="tx1"/>
                </a:solidFill>
              </a:rPr>
              <a:t> </a:t>
            </a:r>
            <a:r>
              <a:rPr lang="en-GB" sz="4000" b="1" dirty="0" err="1">
                <a:solidFill>
                  <a:schemeClr val="tx1"/>
                </a:solidFill>
              </a:rPr>
              <a:t>dwi’n</a:t>
            </a:r>
            <a:r>
              <a:rPr lang="en-GB" sz="4000" b="1" dirty="0">
                <a:solidFill>
                  <a:schemeClr val="tx1"/>
                </a:solidFill>
              </a:rPr>
              <a:t>..</a:t>
            </a:r>
          </a:p>
          <a:p>
            <a:r>
              <a:rPr lang="en-GB" sz="1600" b="1" dirty="0">
                <a:solidFill>
                  <a:schemeClr val="tx1"/>
                </a:solidFill>
              </a:rPr>
              <a:t>Like the people here I …</a:t>
            </a:r>
          </a:p>
        </p:txBody>
      </p:sp>
      <p:sp>
        <p:nvSpPr>
          <p:cNvPr id="5" name="Rectangular Callout 4"/>
          <p:cNvSpPr/>
          <p:nvPr/>
        </p:nvSpPr>
        <p:spPr>
          <a:xfrm>
            <a:off x="6031923" y="5481212"/>
            <a:ext cx="5569527" cy="1194952"/>
          </a:xfrm>
          <a:prstGeom prst="wedgeRectCallout">
            <a:avLst>
              <a:gd name="adj1" fmla="val 72249"/>
              <a:gd name="adj2" fmla="val -104847"/>
            </a:avLst>
          </a:prstGeom>
          <a:solidFill>
            <a:srgbClr val="F8FD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err="1">
                <a:solidFill>
                  <a:schemeClr val="tx1"/>
                </a:solidFill>
              </a:rPr>
              <a:t>Dwi</a:t>
            </a:r>
            <a:r>
              <a:rPr lang="en-GB" sz="4400" dirty="0">
                <a:solidFill>
                  <a:schemeClr val="tx1"/>
                </a:solidFill>
              </a:rPr>
              <a:t> </a:t>
            </a:r>
            <a:r>
              <a:rPr lang="en-GB" sz="4400" dirty="0" err="1">
                <a:solidFill>
                  <a:schemeClr val="tx1"/>
                </a:solidFill>
              </a:rPr>
              <a:t>fel</a:t>
            </a:r>
            <a:r>
              <a:rPr lang="en-GB" sz="4400" dirty="0">
                <a:solidFill>
                  <a:schemeClr val="tx1"/>
                </a:solidFill>
              </a:rPr>
              <a:t> y </a:t>
            </a:r>
            <a:r>
              <a:rPr lang="en-GB" sz="4400" dirty="0" err="1">
                <a:solidFill>
                  <a:schemeClr val="tx1"/>
                </a:solidFill>
              </a:rPr>
              <a:t>bobl</a:t>
            </a:r>
            <a:r>
              <a:rPr lang="en-GB" sz="4400" dirty="0">
                <a:solidFill>
                  <a:schemeClr val="tx1"/>
                </a:solidFill>
              </a:rPr>
              <a:t> </a:t>
            </a:r>
            <a:r>
              <a:rPr lang="en-GB" sz="4400" dirty="0" err="1">
                <a:solidFill>
                  <a:schemeClr val="tx1"/>
                </a:solidFill>
              </a:rPr>
              <a:t>yma</a:t>
            </a:r>
            <a:endParaRPr lang="en-GB" sz="4400" dirty="0">
              <a:solidFill>
                <a:schemeClr val="tx1"/>
              </a:solidFill>
            </a:endParaRPr>
          </a:p>
          <a:p>
            <a:pPr algn="ctr"/>
            <a:r>
              <a:rPr lang="en-GB" sz="1600" dirty="0">
                <a:solidFill>
                  <a:schemeClr val="tx1"/>
                </a:solidFill>
              </a:rPr>
              <a:t>I am like these people</a:t>
            </a:r>
          </a:p>
        </p:txBody>
      </p:sp>
      <p:sp>
        <p:nvSpPr>
          <p:cNvPr id="6" name="Rounded Rectangular Callout 5"/>
          <p:cNvSpPr/>
          <p:nvPr/>
        </p:nvSpPr>
        <p:spPr>
          <a:xfrm>
            <a:off x="96253" y="5103314"/>
            <a:ext cx="5751094" cy="1448168"/>
          </a:xfrm>
          <a:prstGeom prst="wedgeRoundRectCallout">
            <a:avLst>
              <a:gd name="adj1" fmla="val -47353"/>
              <a:gd name="adj2" fmla="val -82009"/>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err="1">
                <a:solidFill>
                  <a:schemeClr val="tx1"/>
                </a:solidFill>
                <a:latin typeface="Comic Sans MS" panose="030F0702030302020204" pitchFamily="66" charset="0"/>
              </a:rPr>
              <a:t>Yn</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debyg</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i’r</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bobl</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yma</a:t>
            </a:r>
            <a:r>
              <a:rPr lang="en-GB" sz="4000" dirty="0">
                <a:solidFill>
                  <a:schemeClr val="tx1"/>
                </a:solidFill>
                <a:latin typeface="Comic Sans MS" panose="030F0702030302020204" pitchFamily="66" charset="0"/>
              </a:rPr>
              <a:t> </a:t>
            </a:r>
            <a:r>
              <a:rPr lang="en-GB" sz="4000" dirty="0" err="1">
                <a:solidFill>
                  <a:schemeClr val="tx1"/>
                </a:solidFill>
                <a:latin typeface="Comic Sans MS" panose="030F0702030302020204" pitchFamily="66" charset="0"/>
              </a:rPr>
              <a:t>dwi’n</a:t>
            </a:r>
            <a:r>
              <a:rPr lang="en-GB" sz="4000" dirty="0">
                <a:solidFill>
                  <a:schemeClr val="tx1"/>
                </a:solidFill>
                <a:latin typeface="Comic Sans MS" panose="030F0702030302020204" pitchFamily="66" charset="0"/>
              </a:rPr>
              <a:t>… - </a:t>
            </a:r>
            <a:r>
              <a:rPr lang="en-GB" sz="1600" dirty="0">
                <a:solidFill>
                  <a:schemeClr val="tx1"/>
                </a:solidFill>
                <a:latin typeface="Comic Sans MS" panose="030F0702030302020204" pitchFamily="66" charset="0"/>
              </a:rPr>
              <a:t>similarly to these people here I…</a:t>
            </a:r>
          </a:p>
        </p:txBody>
      </p:sp>
      <p:sp>
        <p:nvSpPr>
          <p:cNvPr id="7" name="Rectangular Callout 6"/>
          <p:cNvSpPr/>
          <p:nvPr/>
        </p:nvSpPr>
        <p:spPr>
          <a:xfrm>
            <a:off x="7789765" y="1608611"/>
            <a:ext cx="3261922" cy="1194952"/>
          </a:xfrm>
          <a:prstGeom prst="wedgeRectCallout">
            <a:avLst>
              <a:gd name="adj1" fmla="val 72249"/>
              <a:gd name="adj2" fmla="val -10484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err="1">
                <a:solidFill>
                  <a:schemeClr val="tx1"/>
                </a:solidFill>
                <a:latin typeface="Comic Sans MS" panose="030F0702030302020204" pitchFamily="66" charset="0"/>
              </a:rPr>
              <a:t>dwi</a:t>
            </a:r>
            <a:r>
              <a:rPr lang="en-GB" sz="3600" dirty="0">
                <a:solidFill>
                  <a:schemeClr val="tx1"/>
                </a:solidFill>
                <a:latin typeface="Comic Sans MS" panose="030F0702030302020204" pitchFamily="66" charset="0"/>
              </a:rPr>
              <a:t> </a:t>
            </a:r>
            <a:r>
              <a:rPr lang="en-GB" sz="3600" dirty="0" err="1">
                <a:solidFill>
                  <a:schemeClr val="tx1"/>
                </a:solidFill>
                <a:latin typeface="Comic Sans MS" panose="030F0702030302020204" pitchFamily="66" charset="0"/>
              </a:rPr>
              <a:t>hefyd</a:t>
            </a:r>
            <a:r>
              <a:rPr lang="en-GB" sz="3600" dirty="0">
                <a:solidFill>
                  <a:schemeClr val="tx1"/>
                </a:solidFill>
                <a:latin typeface="Comic Sans MS" panose="030F0702030302020204" pitchFamily="66" charset="0"/>
              </a:rPr>
              <a:t> </a:t>
            </a:r>
            <a:r>
              <a:rPr lang="en-GB" sz="1600" dirty="0">
                <a:solidFill>
                  <a:schemeClr val="tx1"/>
                </a:solidFill>
                <a:latin typeface="Comic Sans MS" panose="030F0702030302020204" pitchFamily="66" charset="0"/>
              </a:rPr>
              <a:t>I also </a:t>
            </a:r>
          </a:p>
        </p:txBody>
      </p:sp>
      <p:sp>
        <p:nvSpPr>
          <p:cNvPr id="9" name="Oval Callout 8"/>
          <p:cNvSpPr/>
          <p:nvPr/>
        </p:nvSpPr>
        <p:spPr>
          <a:xfrm>
            <a:off x="6761747" y="2919854"/>
            <a:ext cx="5317958" cy="1496291"/>
          </a:xfrm>
          <a:prstGeom prst="wedgeEllipseCallout">
            <a:avLst>
              <a:gd name="adj1" fmla="val -62307"/>
              <a:gd name="adj2" fmla="val -52315"/>
            </a:avLst>
          </a:prstGeom>
          <a:solidFill>
            <a:srgbClr val="FFB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err="1">
                <a:solidFill>
                  <a:schemeClr val="tx1"/>
                </a:solidFill>
              </a:rPr>
              <a:t>ond</a:t>
            </a:r>
            <a:r>
              <a:rPr lang="en-GB" sz="4400" dirty="0">
                <a:solidFill>
                  <a:schemeClr val="tx1"/>
                </a:solidFill>
              </a:rPr>
              <a:t> </a:t>
            </a:r>
            <a:r>
              <a:rPr lang="en-GB" sz="4400" dirty="0" err="1">
                <a:solidFill>
                  <a:schemeClr val="tx1"/>
                </a:solidFill>
              </a:rPr>
              <a:t>dwi’n</a:t>
            </a:r>
            <a:r>
              <a:rPr lang="en-GB" sz="4400" dirty="0">
                <a:solidFill>
                  <a:schemeClr val="tx1"/>
                </a:solidFill>
              </a:rPr>
              <a:t> … </a:t>
            </a:r>
            <a:r>
              <a:rPr lang="en-GB" sz="1600" dirty="0">
                <a:solidFill>
                  <a:schemeClr val="tx1"/>
                </a:solidFill>
              </a:rPr>
              <a:t>but I …</a:t>
            </a:r>
          </a:p>
        </p:txBody>
      </p:sp>
      <p:sp>
        <p:nvSpPr>
          <p:cNvPr id="10" name="Oval Callout 9"/>
          <p:cNvSpPr/>
          <p:nvPr/>
        </p:nvSpPr>
        <p:spPr>
          <a:xfrm>
            <a:off x="1226128" y="3493948"/>
            <a:ext cx="5410201" cy="1496291"/>
          </a:xfrm>
          <a:prstGeom prst="wedgeEllipseCallout">
            <a:avLst>
              <a:gd name="adj1" fmla="val 74753"/>
              <a:gd name="adj2" fmla="val 5324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err="1">
                <a:solidFill>
                  <a:schemeClr val="tx1"/>
                </a:solidFill>
              </a:rPr>
              <a:t>er</a:t>
            </a:r>
            <a:r>
              <a:rPr lang="en-GB" sz="4400" dirty="0">
                <a:solidFill>
                  <a:schemeClr val="tx1"/>
                </a:solidFill>
              </a:rPr>
              <a:t> </a:t>
            </a:r>
            <a:r>
              <a:rPr lang="en-GB" sz="4400" dirty="0" err="1">
                <a:solidFill>
                  <a:schemeClr val="tx1"/>
                </a:solidFill>
              </a:rPr>
              <a:t>dwi’n</a:t>
            </a:r>
            <a:r>
              <a:rPr lang="en-GB" sz="4400" dirty="0">
                <a:solidFill>
                  <a:schemeClr val="tx1"/>
                </a:solidFill>
              </a:rPr>
              <a:t> … </a:t>
            </a:r>
            <a:r>
              <a:rPr lang="en-GB" sz="1600" dirty="0">
                <a:solidFill>
                  <a:schemeClr val="tx1"/>
                </a:solidFill>
              </a:rPr>
              <a:t>although I …</a:t>
            </a:r>
          </a:p>
        </p:txBody>
      </p:sp>
      <p:sp>
        <p:nvSpPr>
          <p:cNvPr id="11" name="Rounded Rectangular Callout 10"/>
          <p:cNvSpPr/>
          <p:nvPr/>
        </p:nvSpPr>
        <p:spPr>
          <a:xfrm>
            <a:off x="6354042" y="157085"/>
            <a:ext cx="4036868" cy="1163781"/>
          </a:xfrm>
          <a:prstGeom prst="wedgeRoundRectCallout">
            <a:avLst>
              <a:gd name="adj1" fmla="val -67285"/>
              <a:gd name="adj2" fmla="val 69079"/>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000" b="1" dirty="0" err="1">
                <a:solidFill>
                  <a:schemeClr val="tx1"/>
                </a:solidFill>
              </a:rPr>
              <a:t>Fel</a:t>
            </a:r>
            <a:r>
              <a:rPr lang="en-GB" sz="4000" b="1" dirty="0">
                <a:solidFill>
                  <a:schemeClr val="tx1"/>
                </a:solidFill>
              </a:rPr>
              <a:t> Gareth </a:t>
            </a:r>
            <a:r>
              <a:rPr lang="en-GB" sz="4000" b="1" dirty="0" err="1">
                <a:solidFill>
                  <a:schemeClr val="tx1"/>
                </a:solidFill>
              </a:rPr>
              <a:t>dwi’n</a:t>
            </a:r>
            <a:r>
              <a:rPr lang="en-GB" sz="4000" b="1" dirty="0">
                <a:solidFill>
                  <a:schemeClr val="tx1"/>
                </a:solidFill>
              </a:rPr>
              <a:t>..</a:t>
            </a:r>
          </a:p>
          <a:p>
            <a:r>
              <a:rPr lang="en-GB" sz="1600" b="1" dirty="0">
                <a:solidFill>
                  <a:schemeClr val="tx1"/>
                </a:solidFill>
              </a:rPr>
              <a:t>Like Gareth here I …</a:t>
            </a:r>
          </a:p>
        </p:txBody>
      </p:sp>
    </p:spTree>
    <p:extLst>
      <p:ext uri="{BB962C8B-B14F-4D97-AF65-F5344CB8AC3E}">
        <p14:creationId xmlns:p14="http://schemas.microsoft.com/office/powerpoint/2010/main" val="5968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ought Bubble: Cloud 1">
            <a:extLst>
              <a:ext uri="{FF2B5EF4-FFF2-40B4-BE49-F238E27FC236}">
                <a16:creationId xmlns:a16="http://schemas.microsoft.com/office/drawing/2014/main" id="{D12D1958-184A-4904-9199-9558337D227D}"/>
              </a:ext>
            </a:extLst>
          </p:cNvPr>
          <p:cNvSpPr/>
          <p:nvPr/>
        </p:nvSpPr>
        <p:spPr>
          <a:xfrm>
            <a:off x="488629" y="1314733"/>
            <a:ext cx="3381908" cy="1152128"/>
          </a:xfrm>
          <a:prstGeom prst="cloudCallout">
            <a:avLst>
              <a:gd name="adj1" fmla="val -51412"/>
              <a:gd name="adj2" fmla="val 5544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CE43E4D2-F90A-4EE1-923E-EA38B0ADB8A1}"/>
              </a:ext>
            </a:extLst>
          </p:cNvPr>
          <p:cNvSpPr/>
          <p:nvPr/>
        </p:nvSpPr>
        <p:spPr>
          <a:xfrm>
            <a:off x="796914" y="1592878"/>
            <a:ext cx="3429000" cy="830997"/>
          </a:xfrm>
          <a:prstGeom prst="rect">
            <a:avLst/>
          </a:prstGeom>
        </p:spPr>
        <p:txBody>
          <a:bodyPr>
            <a:spAutoFit/>
          </a:bodyPr>
          <a:lstStyle/>
          <a:p>
            <a:r>
              <a:rPr lang="en-GB" sz="2400" b="1" dirty="0" err="1">
                <a:latin typeface="Comic Sans MS" panose="030F0702030302020204" pitchFamily="66" charset="0"/>
              </a:rPr>
              <a:t>Wyt</a:t>
            </a:r>
            <a:r>
              <a:rPr lang="en-GB" sz="2400" b="1" dirty="0">
                <a:latin typeface="Comic Sans MS" panose="030F0702030302020204" pitchFamily="66" charset="0"/>
              </a:rPr>
              <a:t> </a:t>
            </a:r>
            <a:r>
              <a:rPr lang="en-GB" sz="2400" b="1" dirty="0" err="1">
                <a:latin typeface="Comic Sans MS" panose="030F0702030302020204" pitchFamily="66" charset="0"/>
              </a:rPr>
              <a:t>ti’n</a:t>
            </a:r>
            <a:r>
              <a:rPr lang="en-GB" sz="2400" b="1" dirty="0">
                <a:latin typeface="Comic Sans MS" panose="030F0702030302020204" pitchFamily="66" charset="0"/>
              </a:rPr>
              <a:t> </a:t>
            </a:r>
            <a:r>
              <a:rPr lang="en-GB" sz="2400" b="1" dirty="0" err="1">
                <a:latin typeface="Comic Sans MS" panose="030F0702030302020204" pitchFamily="66" charset="0"/>
              </a:rPr>
              <a:t>cytuno</a:t>
            </a:r>
            <a:r>
              <a:rPr lang="en-GB" sz="2400" b="1" dirty="0">
                <a:latin typeface="Comic Sans MS" panose="030F0702030302020204" pitchFamily="66" charset="0"/>
              </a:rPr>
              <a:t>?</a:t>
            </a:r>
          </a:p>
          <a:p>
            <a:r>
              <a:rPr lang="en-GB" sz="2400" i="1" dirty="0">
                <a:latin typeface="Comic Sans MS" panose="030F0702030302020204" pitchFamily="66" charset="0"/>
              </a:rPr>
              <a:t> </a:t>
            </a:r>
          </a:p>
        </p:txBody>
      </p:sp>
      <p:sp>
        <p:nvSpPr>
          <p:cNvPr id="4" name="Thought Bubble: Cloud 7">
            <a:extLst>
              <a:ext uri="{FF2B5EF4-FFF2-40B4-BE49-F238E27FC236}">
                <a16:creationId xmlns:a16="http://schemas.microsoft.com/office/drawing/2014/main" id="{12D49569-828A-49FD-B468-0256279C934B}"/>
              </a:ext>
            </a:extLst>
          </p:cNvPr>
          <p:cNvSpPr/>
          <p:nvPr/>
        </p:nvSpPr>
        <p:spPr>
          <a:xfrm>
            <a:off x="4585516" y="1295005"/>
            <a:ext cx="4018995" cy="824052"/>
          </a:xfrm>
          <a:prstGeom prst="cloudCallout">
            <a:avLst>
              <a:gd name="adj1" fmla="val -53247"/>
              <a:gd name="adj2" fmla="val 6191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7FA21AEF-7B6D-4982-ADE3-D63FC9D9C1CD}"/>
              </a:ext>
            </a:extLst>
          </p:cNvPr>
          <p:cNvSpPr/>
          <p:nvPr/>
        </p:nvSpPr>
        <p:spPr>
          <a:xfrm>
            <a:off x="5172506" y="1435732"/>
            <a:ext cx="3728472" cy="707886"/>
          </a:xfrm>
          <a:prstGeom prst="rect">
            <a:avLst/>
          </a:prstGeom>
        </p:spPr>
        <p:txBody>
          <a:bodyPr wrap="square">
            <a:spAutoFit/>
          </a:bodyPr>
          <a:lstStyle/>
          <a:p>
            <a:r>
              <a:rPr lang="en-GB" sz="2000" b="1" dirty="0">
                <a:latin typeface="Comic Sans MS" panose="030F0702030302020204" pitchFamily="66" charset="0"/>
              </a:rPr>
              <a:t>Beth </a:t>
            </a:r>
            <a:r>
              <a:rPr lang="en-GB" sz="2000" b="1" dirty="0" err="1">
                <a:latin typeface="Comic Sans MS" panose="030F0702030302020204" pitchFamily="66" charset="0"/>
              </a:rPr>
              <a:t>wyt</a:t>
            </a:r>
            <a:r>
              <a:rPr lang="en-GB" sz="2000" b="1" dirty="0">
                <a:latin typeface="Comic Sans MS" panose="030F0702030302020204" pitchFamily="66" charset="0"/>
              </a:rPr>
              <a:t> </a:t>
            </a:r>
            <a:r>
              <a:rPr lang="en-GB" sz="2000" b="1" dirty="0" err="1">
                <a:latin typeface="Comic Sans MS" panose="030F0702030302020204" pitchFamily="66" charset="0"/>
              </a:rPr>
              <a:t>ti’n</a:t>
            </a:r>
            <a:r>
              <a:rPr lang="en-GB" sz="2000" b="1" dirty="0">
                <a:latin typeface="Comic Sans MS" panose="030F0702030302020204" pitchFamily="66" charset="0"/>
              </a:rPr>
              <a:t> </a:t>
            </a:r>
            <a:r>
              <a:rPr lang="en-GB" sz="2000" b="1" u="sng" dirty="0">
                <a:latin typeface="Comic Sans MS" panose="030F0702030302020204" pitchFamily="66" charset="0"/>
              </a:rPr>
              <a:t>meddwl</a:t>
            </a:r>
            <a:r>
              <a:rPr lang="en-GB" sz="2000" b="1" dirty="0">
                <a:latin typeface="Comic Sans MS" panose="030F0702030302020204" pitchFamily="66" charset="0"/>
              </a:rPr>
              <a:t>?</a:t>
            </a:r>
          </a:p>
          <a:p>
            <a:r>
              <a:rPr lang="en-GB" sz="2000" i="1" dirty="0">
                <a:latin typeface="Comic Sans MS" panose="030F0702030302020204" pitchFamily="66" charset="0"/>
              </a:rPr>
              <a:t> </a:t>
            </a:r>
          </a:p>
        </p:txBody>
      </p:sp>
      <p:sp>
        <p:nvSpPr>
          <p:cNvPr id="6" name="Thought Bubble: Cloud 9">
            <a:extLst>
              <a:ext uri="{FF2B5EF4-FFF2-40B4-BE49-F238E27FC236}">
                <a16:creationId xmlns:a16="http://schemas.microsoft.com/office/drawing/2014/main" id="{D808502C-66C5-4B62-8340-4EDCDCC0837C}"/>
              </a:ext>
            </a:extLst>
          </p:cNvPr>
          <p:cNvSpPr/>
          <p:nvPr/>
        </p:nvSpPr>
        <p:spPr>
          <a:xfrm>
            <a:off x="4634181" y="4804474"/>
            <a:ext cx="4266797" cy="1152128"/>
          </a:xfrm>
          <a:prstGeom prst="cloudCallout">
            <a:avLst>
              <a:gd name="adj1" fmla="val -49052"/>
              <a:gd name="adj2" fmla="val -5390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65A6839F-BD64-4B2D-BB6F-1847C5ED4604}"/>
              </a:ext>
            </a:extLst>
          </p:cNvPr>
          <p:cNvSpPr/>
          <p:nvPr/>
        </p:nvSpPr>
        <p:spPr>
          <a:xfrm>
            <a:off x="5112377" y="5019623"/>
            <a:ext cx="3429000" cy="954107"/>
          </a:xfrm>
          <a:prstGeom prst="rect">
            <a:avLst/>
          </a:prstGeom>
        </p:spPr>
        <p:txBody>
          <a:bodyPr>
            <a:spAutoFit/>
          </a:bodyPr>
          <a:lstStyle/>
          <a:p>
            <a:r>
              <a:rPr lang="en-GB" sz="2800" b="1" dirty="0">
                <a:latin typeface="Comic Sans MS" panose="030F0702030302020204" pitchFamily="66" charset="0"/>
              </a:rPr>
              <a:t>Beth </a:t>
            </a:r>
            <a:r>
              <a:rPr lang="en-GB" sz="2800" b="1" dirty="0" err="1">
                <a:latin typeface="Comic Sans MS" panose="030F0702030302020204" pitchFamily="66" charset="0"/>
              </a:rPr>
              <a:t>amdanat</a:t>
            </a:r>
            <a:r>
              <a:rPr lang="en-GB" sz="2800" b="1" dirty="0">
                <a:latin typeface="Comic Sans MS" panose="030F0702030302020204" pitchFamily="66" charset="0"/>
              </a:rPr>
              <a:t> </a:t>
            </a:r>
            <a:r>
              <a:rPr lang="en-GB" sz="2800" b="1" dirty="0" err="1">
                <a:latin typeface="Comic Sans MS" panose="030F0702030302020204" pitchFamily="66" charset="0"/>
              </a:rPr>
              <a:t>ti</a:t>
            </a:r>
            <a:r>
              <a:rPr lang="en-GB" sz="2800" b="1" dirty="0">
                <a:latin typeface="Comic Sans MS" panose="030F0702030302020204" pitchFamily="66" charset="0"/>
              </a:rPr>
              <a:t>?</a:t>
            </a:r>
          </a:p>
          <a:p>
            <a:r>
              <a:rPr lang="en-GB" sz="2800" i="1" dirty="0">
                <a:latin typeface="Comic Sans MS" panose="030F0702030302020204" pitchFamily="66" charset="0"/>
              </a:rPr>
              <a:t> </a:t>
            </a:r>
          </a:p>
        </p:txBody>
      </p:sp>
      <p:sp>
        <p:nvSpPr>
          <p:cNvPr id="8" name="Thought Bubble: Cloud 11">
            <a:extLst>
              <a:ext uri="{FF2B5EF4-FFF2-40B4-BE49-F238E27FC236}">
                <a16:creationId xmlns:a16="http://schemas.microsoft.com/office/drawing/2014/main" id="{FAF5C198-E811-4CA3-BC2D-55B205372FC3}"/>
              </a:ext>
            </a:extLst>
          </p:cNvPr>
          <p:cNvSpPr/>
          <p:nvPr/>
        </p:nvSpPr>
        <p:spPr>
          <a:xfrm>
            <a:off x="394919" y="3995958"/>
            <a:ext cx="2734926" cy="1152128"/>
          </a:xfrm>
          <a:prstGeom prst="cloudCallout">
            <a:avLst>
              <a:gd name="adj1" fmla="val -53755"/>
              <a:gd name="adj2" fmla="val 7484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3C6B01D7-9571-4222-9B7E-8E677227CB79}"/>
              </a:ext>
            </a:extLst>
          </p:cNvPr>
          <p:cNvSpPr/>
          <p:nvPr/>
        </p:nvSpPr>
        <p:spPr>
          <a:xfrm>
            <a:off x="647968" y="4295985"/>
            <a:ext cx="3429000" cy="707886"/>
          </a:xfrm>
          <a:prstGeom prst="rect">
            <a:avLst/>
          </a:prstGeom>
        </p:spPr>
        <p:txBody>
          <a:bodyPr>
            <a:spAutoFit/>
          </a:bodyPr>
          <a:lstStyle/>
          <a:p>
            <a:r>
              <a:rPr lang="en-GB" sz="2000" b="1" i="1" dirty="0" err="1">
                <a:latin typeface="Comic Sans MS" panose="030F0702030302020204" pitchFamily="66" charset="0"/>
              </a:rPr>
              <a:t>Wyt</a:t>
            </a:r>
            <a:r>
              <a:rPr lang="en-GB" sz="2000" b="1" i="1" dirty="0">
                <a:latin typeface="Comic Sans MS" panose="030F0702030302020204" pitchFamily="66" charset="0"/>
              </a:rPr>
              <a:t> </a:t>
            </a:r>
            <a:r>
              <a:rPr lang="en-GB" sz="2000" b="1" i="1" dirty="0" err="1">
                <a:latin typeface="Comic Sans MS" panose="030F0702030302020204" pitchFamily="66" charset="0"/>
              </a:rPr>
              <a:t>ti’n</a:t>
            </a:r>
            <a:r>
              <a:rPr lang="en-GB" sz="2000" b="1" i="1" dirty="0">
                <a:latin typeface="Comic Sans MS" panose="030F0702030302020204" pitchFamily="66" charset="0"/>
              </a:rPr>
              <a:t> </a:t>
            </a:r>
            <a:r>
              <a:rPr lang="en-GB" sz="2000" b="1" i="1" u="sng" dirty="0" err="1">
                <a:latin typeface="Comic Sans MS" panose="030F0702030302020204" pitchFamily="66" charset="0"/>
              </a:rPr>
              <a:t>hoffi</a:t>
            </a:r>
            <a:r>
              <a:rPr lang="en-GB" sz="2000" b="1" i="1" dirty="0">
                <a:latin typeface="Comic Sans MS" panose="030F0702030302020204" pitchFamily="66" charset="0"/>
              </a:rPr>
              <a:t> ….? </a:t>
            </a:r>
          </a:p>
          <a:p>
            <a:r>
              <a:rPr lang="en-GB" sz="2000" i="1" dirty="0">
                <a:latin typeface="Comic Sans MS" panose="030F0702030302020204" pitchFamily="66" charset="0"/>
              </a:rPr>
              <a:t> </a:t>
            </a:r>
          </a:p>
        </p:txBody>
      </p:sp>
      <p:sp>
        <p:nvSpPr>
          <p:cNvPr id="10" name="Thought Bubble: Cloud 13">
            <a:extLst>
              <a:ext uri="{FF2B5EF4-FFF2-40B4-BE49-F238E27FC236}">
                <a16:creationId xmlns:a16="http://schemas.microsoft.com/office/drawing/2014/main" id="{BA43EA5E-26D6-41DE-B359-F462A195A653}"/>
              </a:ext>
            </a:extLst>
          </p:cNvPr>
          <p:cNvSpPr/>
          <p:nvPr/>
        </p:nvSpPr>
        <p:spPr>
          <a:xfrm>
            <a:off x="3624146" y="3587729"/>
            <a:ext cx="5066795" cy="956798"/>
          </a:xfrm>
          <a:prstGeom prst="cloudCallout">
            <a:avLst>
              <a:gd name="adj1" fmla="val 45970"/>
              <a:gd name="adj2" fmla="val 4836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A2880398-2201-4DAC-BC17-262BBB1323D8}"/>
              </a:ext>
            </a:extLst>
          </p:cNvPr>
          <p:cNvSpPr/>
          <p:nvPr/>
        </p:nvSpPr>
        <p:spPr>
          <a:xfrm>
            <a:off x="4076968" y="3753031"/>
            <a:ext cx="4550578" cy="830997"/>
          </a:xfrm>
          <a:prstGeom prst="rect">
            <a:avLst/>
          </a:prstGeom>
        </p:spPr>
        <p:txBody>
          <a:bodyPr wrap="square">
            <a:spAutoFit/>
          </a:bodyPr>
          <a:lstStyle/>
          <a:p>
            <a:r>
              <a:rPr lang="en-GB" sz="2400" b="1" dirty="0" err="1">
                <a:latin typeface="Comic Sans MS" panose="030F0702030302020204" pitchFamily="66" charset="0"/>
              </a:rPr>
              <a:t>Oes</a:t>
            </a:r>
            <a:r>
              <a:rPr lang="en-GB" sz="2400" b="1" dirty="0">
                <a:latin typeface="Comic Sans MS" panose="030F0702030302020204" pitchFamily="66" charset="0"/>
              </a:rPr>
              <a:t> </a:t>
            </a:r>
            <a:r>
              <a:rPr lang="en-GB" sz="2400" b="1" dirty="0" err="1">
                <a:latin typeface="Comic Sans MS" panose="030F0702030302020204" pitchFamily="66" charset="0"/>
              </a:rPr>
              <a:t>syniad</a:t>
            </a:r>
            <a:r>
              <a:rPr lang="en-GB" sz="2400" b="1" dirty="0">
                <a:latin typeface="Comic Sans MS" panose="030F0702030302020204" pitchFamily="66" charset="0"/>
              </a:rPr>
              <a:t> </a:t>
            </a:r>
            <a:r>
              <a:rPr lang="en-GB" sz="2400" b="1" dirty="0" err="1">
                <a:latin typeface="Comic Sans MS" panose="030F0702030302020204" pitchFamily="66" charset="0"/>
              </a:rPr>
              <a:t>arall</a:t>
            </a:r>
            <a:r>
              <a:rPr lang="en-GB" sz="2400" b="1" dirty="0">
                <a:latin typeface="Comic Sans MS" panose="030F0702030302020204" pitchFamily="66" charset="0"/>
              </a:rPr>
              <a:t> gyda </a:t>
            </a:r>
            <a:r>
              <a:rPr lang="en-GB" sz="2400" b="1" dirty="0" err="1">
                <a:latin typeface="Comic Sans MS" panose="030F0702030302020204" pitchFamily="66" charset="0"/>
              </a:rPr>
              <a:t>ti</a:t>
            </a:r>
            <a:r>
              <a:rPr lang="en-GB" sz="2400" b="1" dirty="0">
                <a:latin typeface="Comic Sans MS" panose="030F0702030302020204" pitchFamily="66" charset="0"/>
              </a:rPr>
              <a:t>?</a:t>
            </a:r>
          </a:p>
          <a:p>
            <a:r>
              <a:rPr lang="en-GB" sz="2400" i="1" dirty="0">
                <a:latin typeface="Comic Sans MS" panose="030F0702030302020204" pitchFamily="66" charset="0"/>
              </a:rPr>
              <a:t> </a:t>
            </a:r>
          </a:p>
        </p:txBody>
      </p:sp>
      <p:sp>
        <p:nvSpPr>
          <p:cNvPr id="12" name="Thought Bubble: Cloud 15">
            <a:extLst>
              <a:ext uri="{FF2B5EF4-FFF2-40B4-BE49-F238E27FC236}">
                <a16:creationId xmlns:a16="http://schemas.microsoft.com/office/drawing/2014/main" id="{4BB68E6D-F080-4A63-829D-1A76CFC7D262}"/>
              </a:ext>
            </a:extLst>
          </p:cNvPr>
          <p:cNvSpPr/>
          <p:nvPr/>
        </p:nvSpPr>
        <p:spPr>
          <a:xfrm>
            <a:off x="175032" y="2495605"/>
            <a:ext cx="4876998" cy="1124722"/>
          </a:xfrm>
          <a:prstGeom prst="cloudCallout">
            <a:avLst>
              <a:gd name="adj1" fmla="val -53755"/>
              <a:gd name="adj2" fmla="val 7484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B0E871C-D6FC-4B11-838A-790525B56C51}"/>
              </a:ext>
            </a:extLst>
          </p:cNvPr>
          <p:cNvSpPr/>
          <p:nvPr/>
        </p:nvSpPr>
        <p:spPr>
          <a:xfrm>
            <a:off x="599772" y="2771985"/>
            <a:ext cx="4213133" cy="830997"/>
          </a:xfrm>
          <a:prstGeom prst="rect">
            <a:avLst/>
          </a:prstGeom>
        </p:spPr>
        <p:txBody>
          <a:bodyPr wrap="square">
            <a:spAutoFit/>
          </a:bodyPr>
          <a:lstStyle/>
          <a:p>
            <a:r>
              <a:rPr lang="en-GB" sz="2400" b="1" dirty="0">
                <a:latin typeface="Comic Sans MS" panose="030F0702030302020204" pitchFamily="66" charset="0"/>
              </a:rPr>
              <a:t>Beth ydy </a:t>
            </a:r>
            <a:r>
              <a:rPr lang="en-GB" sz="2400" b="1" dirty="0" err="1">
                <a:latin typeface="Comic Sans MS" panose="030F0702030302020204" pitchFamily="66" charset="0"/>
              </a:rPr>
              <a:t>dy</a:t>
            </a:r>
            <a:r>
              <a:rPr lang="en-GB" sz="2400" b="1" dirty="0">
                <a:latin typeface="Comic Sans MS" panose="030F0702030302020204" pitchFamily="66" charset="0"/>
              </a:rPr>
              <a:t> </a:t>
            </a:r>
            <a:r>
              <a:rPr lang="en-GB" sz="2400" b="1" dirty="0" err="1">
                <a:latin typeface="Comic Sans MS" panose="030F0702030302020204" pitchFamily="66" charset="0"/>
              </a:rPr>
              <a:t>farn</a:t>
            </a:r>
            <a:r>
              <a:rPr lang="en-GB" sz="2400" b="1" dirty="0">
                <a:latin typeface="Comic Sans MS" panose="030F0702030302020204" pitchFamily="66" charset="0"/>
              </a:rPr>
              <a:t> di </a:t>
            </a:r>
            <a:r>
              <a:rPr lang="en-GB" sz="2400" b="1" dirty="0" err="1">
                <a:latin typeface="Comic Sans MS" panose="030F0702030302020204" pitchFamily="66" charset="0"/>
              </a:rPr>
              <a:t>ar</a:t>
            </a:r>
            <a:r>
              <a:rPr lang="en-GB" sz="2400" b="1" dirty="0">
                <a:latin typeface="Comic Sans MS" panose="030F0702030302020204" pitchFamily="66" charset="0"/>
              </a:rPr>
              <a:t> …?</a:t>
            </a:r>
          </a:p>
          <a:p>
            <a:r>
              <a:rPr lang="en-GB" sz="2400" i="1" dirty="0">
                <a:latin typeface="Comic Sans MS" panose="030F0702030302020204" pitchFamily="66" charset="0"/>
              </a:rPr>
              <a:t> </a:t>
            </a:r>
          </a:p>
        </p:txBody>
      </p:sp>
      <p:sp>
        <p:nvSpPr>
          <p:cNvPr id="14" name="TextBox 13"/>
          <p:cNvSpPr txBox="1"/>
          <p:nvPr/>
        </p:nvSpPr>
        <p:spPr>
          <a:xfrm>
            <a:off x="175031" y="119492"/>
            <a:ext cx="1986441" cy="523220"/>
          </a:xfrm>
          <a:prstGeom prst="rect">
            <a:avLst/>
          </a:prstGeom>
          <a:solidFill>
            <a:schemeClr val="accent4">
              <a:lumMod val="40000"/>
              <a:lumOff val="60000"/>
            </a:schemeClr>
          </a:solidFill>
        </p:spPr>
        <p:txBody>
          <a:bodyPr wrap="none" rtlCol="0">
            <a:spAutoFit/>
          </a:bodyPr>
          <a:lstStyle/>
          <a:p>
            <a:r>
              <a:rPr lang="en-GB" sz="2800" u="sng" dirty="0">
                <a:latin typeface="Comic Sans MS" panose="030F0702030302020204" pitchFamily="66" charset="0"/>
              </a:rPr>
              <a:t>Questions </a:t>
            </a:r>
          </a:p>
        </p:txBody>
      </p:sp>
      <p:sp>
        <p:nvSpPr>
          <p:cNvPr id="15" name="Rectangle 14"/>
          <p:cNvSpPr/>
          <p:nvPr/>
        </p:nvSpPr>
        <p:spPr>
          <a:xfrm>
            <a:off x="8900979" y="46847"/>
            <a:ext cx="3033575" cy="6986528"/>
          </a:xfrm>
          <a:prstGeom prst="rect">
            <a:avLst/>
          </a:prstGeom>
          <a:solidFill>
            <a:schemeClr val="accent4">
              <a:lumMod val="40000"/>
              <a:lumOff val="60000"/>
            </a:schemeClr>
          </a:solidFill>
        </p:spPr>
        <p:txBody>
          <a:bodyPr wrap="square">
            <a:spAutoFit/>
          </a:bodyPr>
          <a:lstStyle/>
          <a:p>
            <a:r>
              <a:rPr lang="en-GB" sz="1600" b="1" dirty="0" err="1">
                <a:latin typeface="Comic Sans MS" panose="030F0702030302020204" pitchFamily="66" charset="0"/>
              </a:rPr>
              <a:t>Ydw</a:t>
            </a:r>
            <a:r>
              <a:rPr lang="en-GB" sz="1600" b="1" dirty="0">
                <a:latin typeface="Comic Sans MS" panose="030F0702030302020204" pitchFamily="66" charset="0"/>
              </a:rPr>
              <a:t> / Nag </a:t>
            </a:r>
            <a:r>
              <a:rPr lang="en-GB" sz="1600" b="1" dirty="0" err="1">
                <a:latin typeface="Comic Sans MS" panose="030F0702030302020204" pitchFamily="66" charset="0"/>
              </a:rPr>
              <a:t>ydw</a:t>
            </a:r>
            <a:r>
              <a:rPr lang="en-GB" sz="1600" b="1" dirty="0">
                <a:latin typeface="Comic Sans MS" panose="030F0702030302020204" pitchFamily="66" charset="0"/>
              </a:rPr>
              <a:t>  </a:t>
            </a:r>
            <a:r>
              <a:rPr lang="en-GB" sz="1600" i="1" dirty="0">
                <a:latin typeface="Comic Sans MS" panose="030F0702030302020204" pitchFamily="66" charset="0"/>
              </a:rPr>
              <a:t>Yes / No</a:t>
            </a:r>
          </a:p>
          <a:p>
            <a:endParaRPr lang="en-GB" sz="1600" i="1" dirty="0">
              <a:latin typeface="Comic Sans MS" panose="030F0702030302020204" pitchFamily="66" charset="0"/>
            </a:endParaRPr>
          </a:p>
          <a:p>
            <a:r>
              <a:rPr lang="en-GB" sz="1600" b="1" dirty="0" err="1">
                <a:latin typeface="Comic Sans MS" panose="030F0702030302020204" pitchFamily="66" charset="0"/>
              </a:rPr>
              <a:t>Ydw</a:t>
            </a:r>
            <a:r>
              <a:rPr lang="en-GB" sz="1600" b="1" dirty="0">
                <a:latin typeface="Comic Sans MS" panose="030F0702030302020204" pitchFamily="66" charset="0"/>
              </a:rPr>
              <a:t> achos </a:t>
            </a:r>
            <a:r>
              <a:rPr lang="en-GB" sz="1600" b="1" dirty="0" err="1">
                <a:latin typeface="Comic Sans MS" panose="030F0702030302020204" pitchFamily="66" charset="0"/>
              </a:rPr>
              <a:t>mae’n</a:t>
            </a:r>
            <a:r>
              <a:rPr lang="en-GB" sz="1600" b="1" dirty="0">
                <a:latin typeface="Comic Sans MS" panose="030F0702030302020204" pitchFamily="66" charset="0"/>
              </a:rPr>
              <a:t>…</a:t>
            </a:r>
          </a:p>
          <a:p>
            <a:r>
              <a:rPr lang="en-GB" sz="1600" i="1" dirty="0">
                <a:latin typeface="Comic Sans MS" panose="030F0702030302020204" pitchFamily="66" charset="0"/>
              </a:rPr>
              <a:t>Yes because it’s…</a:t>
            </a:r>
          </a:p>
          <a:p>
            <a:endParaRPr lang="en-GB" sz="1600" i="1" dirty="0">
              <a:latin typeface="Comic Sans MS" panose="030F0702030302020204" pitchFamily="66" charset="0"/>
            </a:endParaRPr>
          </a:p>
          <a:p>
            <a:r>
              <a:rPr lang="en-GB" sz="1600" b="1" dirty="0" err="1">
                <a:latin typeface="Comic Sans MS" panose="030F0702030302020204" pitchFamily="66" charset="0"/>
              </a:rPr>
              <a:t>Wel</a:t>
            </a:r>
            <a:r>
              <a:rPr lang="en-GB" sz="1600" b="1" dirty="0">
                <a:latin typeface="Comic Sans MS" panose="030F0702030302020204" pitchFamily="66" charset="0"/>
              </a:rPr>
              <a:t>, yn </a:t>
            </a:r>
            <a:r>
              <a:rPr lang="en-GB" sz="1600" b="1" dirty="0" err="1">
                <a:latin typeface="Comic Sans MS" panose="030F0702030302020204" pitchFamily="66" charset="0"/>
              </a:rPr>
              <a:t>fy</a:t>
            </a:r>
            <a:r>
              <a:rPr lang="en-GB" sz="1600" b="1" dirty="0">
                <a:latin typeface="Comic Sans MS" panose="030F0702030302020204" pitchFamily="66" charset="0"/>
              </a:rPr>
              <a:t> marn i…</a:t>
            </a:r>
          </a:p>
          <a:p>
            <a:r>
              <a:rPr lang="en-GB" sz="1600" i="1" dirty="0">
                <a:latin typeface="Comic Sans MS" panose="030F0702030302020204" pitchFamily="66" charset="0"/>
              </a:rPr>
              <a:t>Well in my opinion</a:t>
            </a:r>
          </a:p>
          <a:p>
            <a:endParaRPr lang="en-GB" sz="1600" i="1" dirty="0">
              <a:latin typeface="Comic Sans MS" panose="030F0702030302020204" pitchFamily="66" charset="0"/>
            </a:endParaRPr>
          </a:p>
          <a:p>
            <a:r>
              <a:rPr lang="en-GB" sz="1600" b="1" dirty="0">
                <a:latin typeface="Comic Sans MS" panose="030F0702030302020204" pitchFamily="66" charset="0"/>
              </a:rPr>
              <a:t>Rydw i’n meddwl bod…</a:t>
            </a:r>
          </a:p>
          <a:p>
            <a:r>
              <a:rPr lang="en-GB" sz="1600" i="1" dirty="0">
                <a:latin typeface="Comic Sans MS" panose="030F0702030302020204" pitchFamily="66" charset="0"/>
              </a:rPr>
              <a:t>I think that…</a:t>
            </a:r>
          </a:p>
          <a:p>
            <a:endParaRPr lang="en-GB" sz="1600" i="1" dirty="0">
              <a:latin typeface="Comic Sans MS" panose="030F0702030302020204" pitchFamily="66" charset="0"/>
            </a:endParaRPr>
          </a:p>
          <a:p>
            <a:r>
              <a:rPr lang="en-GB" sz="1600" b="1" i="1" dirty="0">
                <a:latin typeface="Comic Sans MS" panose="030F0702030302020204" pitchFamily="66" charset="0"/>
              </a:rPr>
              <a:t>I </a:t>
            </a:r>
            <a:r>
              <a:rPr lang="en-GB" sz="1600" b="1" i="1" dirty="0" err="1">
                <a:latin typeface="Comic Sans MS" panose="030F0702030302020204" pitchFamily="66" charset="0"/>
              </a:rPr>
              <a:t>ddweud</a:t>
            </a:r>
            <a:r>
              <a:rPr lang="en-GB" sz="1600" b="1" i="1" dirty="0">
                <a:latin typeface="Comic Sans MS" panose="030F0702030302020204" pitchFamily="66" charset="0"/>
              </a:rPr>
              <a:t> y </a:t>
            </a:r>
            <a:r>
              <a:rPr lang="en-GB" sz="1600" b="1" i="1" dirty="0" err="1">
                <a:latin typeface="Comic Sans MS" panose="030F0702030302020204" pitchFamily="66" charset="0"/>
              </a:rPr>
              <a:t>gwir</a:t>
            </a:r>
            <a:r>
              <a:rPr lang="en-GB" sz="1600" b="1" i="1" dirty="0">
                <a:latin typeface="Comic Sans MS" panose="030F0702030302020204" pitchFamily="66" charset="0"/>
              </a:rPr>
              <a:t>…</a:t>
            </a:r>
          </a:p>
          <a:p>
            <a:r>
              <a:rPr lang="en-GB" sz="1600" i="1" dirty="0">
                <a:latin typeface="Comic Sans MS" panose="030F0702030302020204" pitchFamily="66" charset="0"/>
              </a:rPr>
              <a:t>To tell the truth</a:t>
            </a:r>
          </a:p>
          <a:p>
            <a:endParaRPr lang="en-GB" sz="1600" i="1" dirty="0">
              <a:latin typeface="Comic Sans MS" panose="030F0702030302020204" pitchFamily="66" charset="0"/>
            </a:endParaRPr>
          </a:p>
          <a:p>
            <a:r>
              <a:rPr lang="en-GB" sz="1600" b="1" i="1" dirty="0">
                <a:latin typeface="Comic Sans MS" panose="030F0702030302020204" pitchFamily="66" charset="0"/>
              </a:rPr>
              <a:t>A bod yn </a:t>
            </a:r>
            <a:r>
              <a:rPr lang="en-GB" sz="1600" b="1" i="1" dirty="0" err="1">
                <a:latin typeface="Comic Sans MS" panose="030F0702030302020204" pitchFamily="66" charset="0"/>
              </a:rPr>
              <a:t>onest</a:t>
            </a:r>
            <a:r>
              <a:rPr lang="en-GB" sz="1600" b="1" i="1" dirty="0">
                <a:latin typeface="Comic Sans MS" panose="030F0702030302020204" pitchFamily="66" charset="0"/>
              </a:rPr>
              <a:t>…</a:t>
            </a:r>
            <a:endParaRPr lang="en-GB" sz="1600" i="1" dirty="0">
              <a:latin typeface="Comic Sans MS" panose="030F0702030302020204" pitchFamily="66" charset="0"/>
            </a:endParaRPr>
          </a:p>
          <a:p>
            <a:r>
              <a:rPr lang="en-GB" sz="1600" i="1" dirty="0">
                <a:latin typeface="Comic Sans MS" panose="030F0702030302020204" pitchFamily="66" charset="0"/>
              </a:rPr>
              <a:t>To be honest…</a:t>
            </a:r>
          </a:p>
          <a:p>
            <a:endParaRPr lang="en-GB" sz="1600" i="1" dirty="0">
              <a:latin typeface="Comic Sans MS" panose="030F0702030302020204" pitchFamily="66" charset="0"/>
            </a:endParaRPr>
          </a:p>
          <a:p>
            <a:r>
              <a:rPr lang="en-GB" sz="1600" b="1" i="1" dirty="0" err="1">
                <a:latin typeface="Comic Sans MS" panose="030F0702030302020204" pitchFamily="66" charset="0"/>
              </a:rPr>
              <a:t>Oes</a:t>
            </a:r>
            <a:r>
              <a:rPr lang="en-GB" sz="1600" b="1" i="1" dirty="0">
                <a:latin typeface="Comic Sans MS" panose="030F0702030302020204" pitchFamily="66" charset="0"/>
              </a:rPr>
              <a:t>, </a:t>
            </a:r>
            <a:r>
              <a:rPr lang="en-GB" sz="1600" b="1" i="1" dirty="0" err="1">
                <a:latin typeface="Comic Sans MS" panose="030F0702030302020204" pitchFamily="66" charset="0"/>
              </a:rPr>
              <a:t>mae</a:t>
            </a:r>
            <a:r>
              <a:rPr lang="en-GB" sz="1600" b="1" i="1" dirty="0">
                <a:latin typeface="Comic Sans MS" panose="030F0702030302020204" pitchFamily="66" charset="0"/>
              </a:rPr>
              <a:t> </a:t>
            </a:r>
            <a:r>
              <a:rPr lang="en-GB" sz="1600" b="1" i="1" dirty="0" err="1">
                <a:latin typeface="Comic Sans MS" panose="030F0702030302020204" pitchFamily="66" charset="0"/>
              </a:rPr>
              <a:t>syniad</a:t>
            </a:r>
            <a:r>
              <a:rPr lang="en-GB" sz="1600" b="1" i="1" dirty="0">
                <a:latin typeface="Comic Sans MS" panose="030F0702030302020204" pitchFamily="66" charset="0"/>
              </a:rPr>
              <a:t> gyda fi.</a:t>
            </a:r>
          </a:p>
          <a:p>
            <a:r>
              <a:rPr lang="en-GB" sz="1600" i="1" dirty="0">
                <a:latin typeface="Comic Sans MS" panose="030F0702030302020204" pitchFamily="66" charset="0"/>
              </a:rPr>
              <a:t>Yes, I’ve got an idea</a:t>
            </a:r>
          </a:p>
          <a:p>
            <a:endParaRPr lang="en-GB" sz="1600" i="1" dirty="0">
              <a:latin typeface="Comic Sans MS" panose="030F0702030302020204" pitchFamily="66" charset="0"/>
            </a:endParaRPr>
          </a:p>
          <a:p>
            <a:r>
              <a:rPr lang="en-GB" sz="1600" b="1" dirty="0" err="1">
                <a:latin typeface="Comic Sans MS" panose="030F0702030302020204" pitchFamily="66" charset="0"/>
              </a:rPr>
              <a:t>Syniad</a:t>
            </a:r>
            <a:r>
              <a:rPr lang="en-GB" sz="1600" b="1" dirty="0">
                <a:latin typeface="Comic Sans MS" panose="030F0702030302020204" pitchFamily="66" charset="0"/>
              </a:rPr>
              <a:t> da!    </a:t>
            </a:r>
            <a:r>
              <a:rPr lang="en-GB" sz="1600" b="1" dirty="0" err="1">
                <a:latin typeface="Comic Sans MS" panose="030F0702030302020204" pitchFamily="66" charset="0"/>
              </a:rPr>
              <a:t>Syniad</a:t>
            </a:r>
            <a:r>
              <a:rPr lang="en-GB" sz="1600" b="1" dirty="0">
                <a:latin typeface="Comic Sans MS" panose="030F0702030302020204" pitchFamily="66" charset="0"/>
              </a:rPr>
              <a:t> </a:t>
            </a:r>
            <a:r>
              <a:rPr lang="en-GB" sz="1600" b="1" dirty="0" err="1">
                <a:latin typeface="Comic Sans MS" panose="030F0702030302020204" pitchFamily="66" charset="0"/>
              </a:rPr>
              <a:t>twp</a:t>
            </a:r>
            <a:r>
              <a:rPr lang="en-GB" sz="1600" b="1" dirty="0">
                <a:latin typeface="Comic Sans MS" panose="030F0702030302020204" pitchFamily="66" charset="0"/>
              </a:rPr>
              <a:t>!</a:t>
            </a:r>
          </a:p>
          <a:p>
            <a:r>
              <a:rPr lang="en-GB" sz="1600" i="1" dirty="0">
                <a:latin typeface="Comic Sans MS" panose="030F0702030302020204" pitchFamily="66" charset="0"/>
              </a:rPr>
              <a:t>Good idea!       Silly idea!</a:t>
            </a:r>
          </a:p>
          <a:p>
            <a:endParaRPr lang="en-GB" sz="1600" i="1" dirty="0">
              <a:latin typeface="Comic Sans MS" panose="030F0702030302020204" pitchFamily="66" charset="0"/>
            </a:endParaRPr>
          </a:p>
          <a:p>
            <a:r>
              <a:rPr lang="en-GB" sz="1600" b="1" dirty="0">
                <a:latin typeface="Comic Sans MS" panose="030F0702030302020204" pitchFamily="66" charset="0"/>
              </a:rPr>
              <a:t>Beth am…?  </a:t>
            </a:r>
            <a:r>
              <a:rPr lang="en-GB" sz="1600" i="1" dirty="0">
                <a:latin typeface="Comic Sans MS" panose="030F0702030302020204" pitchFamily="66" charset="0"/>
              </a:rPr>
              <a:t>What about..?</a:t>
            </a:r>
          </a:p>
          <a:p>
            <a:endParaRPr lang="en-GB" sz="1600" b="1" i="1" dirty="0">
              <a:latin typeface="Comic Sans MS" panose="030F0702030302020204" pitchFamily="66" charset="0"/>
            </a:endParaRPr>
          </a:p>
          <a:p>
            <a:r>
              <a:rPr lang="en-GB" sz="1600" b="1" i="1" dirty="0" err="1">
                <a:latin typeface="Comic Sans MS" panose="030F0702030302020204" pitchFamily="66" charset="0"/>
              </a:rPr>
              <a:t>Hoffwn</a:t>
            </a:r>
            <a:r>
              <a:rPr lang="en-GB" sz="1600" b="1" i="1" dirty="0">
                <a:latin typeface="Comic Sans MS" panose="030F0702030302020204" pitchFamily="66" charset="0"/>
              </a:rPr>
              <a:t> i </a:t>
            </a:r>
            <a:r>
              <a:rPr lang="en-GB" sz="1600" b="1" i="1" dirty="0" err="1">
                <a:latin typeface="Comic Sans MS" panose="030F0702030302020204" pitchFamily="66" charset="0"/>
              </a:rPr>
              <a:t>awgrymu</a:t>
            </a:r>
            <a:r>
              <a:rPr lang="en-GB" sz="1600" b="1" i="1" dirty="0">
                <a:latin typeface="Comic Sans MS" panose="030F0702030302020204" pitchFamily="66" charset="0"/>
              </a:rPr>
              <a:t>…</a:t>
            </a:r>
          </a:p>
          <a:p>
            <a:r>
              <a:rPr lang="en-GB" sz="1600" i="1" dirty="0">
                <a:latin typeface="Comic Sans MS" panose="030F0702030302020204" pitchFamily="66" charset="0"/>
              </a:rPr>
              <a:t>I would like to suggest…</a:t>
            </a:r>
          </a:p>
        </p:txBody>
      </p:sp>
      <p:sp>
        <p:nvSpPr>
          <p:cNvPr id="16" name="Thought Bubble: Cloud 7">
            <a:extLst>
              <a:ext uri="{FF2B5EF4-FFF2-40B4-BE49-F238E27FC236}">
                <a16:creationId xmlns:a16="http://schemas.microsoft.com/office/drawing/2014/main" id="{12D49569-828A-49FD-B468-0256279C934B}"/>
              </a:ext>
            </a:extLst>
          </p:cNvPr>
          <p:cNvSpPr/>
          <p:nvPr/>
        </p:nvSpPr>
        <p:spPr>
          <a:xfrm>
            <a:off x="5051386" y="2257886"/>
            <a:ext cx="3630450" cy="1152128"/>
          </a:xfrm>
          <a:prstGeom prst="cloudCallout">
            <a:avLst>
              <a:gd name="adj1" fmla="val -10788"/>
              <a:gd name="adj2" fmla="val -688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7FA21AEF-7B6D-4982-ADE3-D63FC9D9C1CD}"/>
              </a:ext>
            </a:extLst>
          </p:cNvPr>
          <p:cNvSpPr/>
          <p:nvPr/>
        </p:nvSpPr>
        <p:spPr>
          <a:xfrm>
            <a:off x="5377267" y="2531407"/>
            <a:ext cx="3299290" cy="677108"/>
          </a:xfrm>
          <a:prstGeom prst="rect">
            <a:avLst/>
          </a:prstGeom>
        </p:spPr>
        <p:txBody>
          <a:bodyPr wrap="square">
            <a:spAutoFit/>
          </a:bodyPr>
          <a:lstStyle/>
          <a:p>
            <a:r>
              <a:rPr lang="en-GB" sz="2000" b="1" u="sng" dirty="0" err="1">
                <a:latin typeface="Comic Sans MS" panose="030F0702030302020204" pitchFamily="66" charset="0"/>
              </a:rPr>
              <a:t>credu</a:t>
            </a:r>
            <a:r>
              <a:rPr lang="en-GB" sz="2000" b="1" dirty="0">
                <a:latin typeface="Comic Sans MS" panose="030F0702030302020204" pitchFamily="66" charset="0"/>
              </a:rPr>
              <a:t> / </a:t>
            </a:r>
            <a:r>
              <a:rPr lang="en-GB" sz="2000" b="1" u="sng" dirty="0" err="1">
                <a:latin typeface="Comic Sans MS" panose="030F0702030302020204" pitchFamily="66" charset="0"/>
              </a:rPr>
              <a:t>ystyried</a:t>
            </a:r>
            <a:r>
              <a:rPr lang="en-GB" sz="2000" b="1" dirty="0">
                <a:latin typeface="Comic Sans MS" panose="030F0702030302020204" pitchFamily="66" charset="0"/>
              </a:rPr>
              <a:t> / </a:t>
            </a:r>
            <a:r>
              <a:rPr lang="en-GB" sz="2000" b="1" u="sng" dirty="0" err="1">
                <a:latin typeface="Comic Sans MS" panose="030F0702030302020204" pitchFamily="66" charset="0"/>
              </a:rPr>
              <a:t>teimlo</a:t>
            </a:r>
            <a:r>
              <a:rPr lang="en-GB" sz="2000" b="1" dirty="0">
                <a:latin typeface="Comic Sans MS" panose="030F0702030302020204" pitchFamily="66" charset="0"/>
              </a:rPr>
              <a:t> </a:t>
            </a:r>
          </a:p>
          <a:p>
            <a:r>
              <a:rPr lang="en-GB" i="1" dirty="0">
                <a:latin typeface="Comic Sans MS" panose="030F0702030302020204" pitchFamily="66" charset="0"/>
              </a:rPr>
              <a:t> </a:t>
            </a:r>
          </a:p>
        </p:txBody>
      </p:sp>
      <p:sp>
        <p:nvSpPr>
          <p:cNvPr id="18" name="Rectangle 17">
            <a:extLst>
              <a:ext uri="{FF2B5EF4-FFF2-40B4-BE49-F238E27FC236}">
                <a16:creationId xmlns:a16="http://schemas.microsoft.com/office/drawing/2014/main" id="{7FA21AEF-7B6D-4982-ADE3-D63FC9D9C1CD}"/>
              </a:ext>
            </a:extLst>
          </p:cNvPr>
          <p:cNvSpPr/>
          <p:nvPr/>
        </p:nvSpPr>
        <p:spPr>
          <a:xfrm>
            <a:off x="823002" y="5523717"/>
            <a:ext cx="3299290" cy="984885"/>
          </a:xfrm>
          <a:prstGeom prst="rect">
            <a:avLst/>
          </a:prstGeom>
        </p:spPr>
        <p:txBody>
          <a:bodyPr wrap="square">
            <a:spAutoFit/>
          </a:bodyPr>
          <a:lstStyle/>
          <a:p>
            <a:r>
              <a:rPr lang="en-GB" sz="2000" b="1" u="sng" dirty="0" err="1">
                <a:latin typeface="Comic Sans MS" panose="030F0702030302020204" pitchFamily="66" charset="0"/>
              </a:rPr>
              <a:t>mwynhau</a:t>
            </a:r>
            <a:r>
              <a:rPr lang="en-GB" sz="2000" b="1" dirty="0">
                <a:latin typeface="Comic Sans MS" panose="030F0702030302020204" pitchFamily="66" charset="0"/>
              </a:rPr>
              <a:t> / </a:t>
            </a:r>
            <a:r>
              <a:rPr lang="en-GB" sz="2000" b="1" u="sng" dirty="0" err="1">
                <a:latin typeface="Comic Sans MS" panose="030F0702030302020204" pitchFamily="66" charset="0"/>
              </a:rPr>
              <a:t>dwli</a:t>
            </a:r>
            <a:r>
              <a:rPr lang="en-GB" sz="2000" b="1" u="sng" dirty="0">
                <a:latin typeface="Comic Sans MS" panose="030F0702030302020204" pitchFamily="66" charset="0"/>
              </a:rPr>
              <a:t> </a:t>
            </a:r>
            <a:r>
              <a:rPr lang="en-GB" sz="2000" b="1" u="sng" dirty="0" err="1">
                <a:latin typeface="Comic Sans MS" panose="030F0702030302020204" pitchFamily="66" charset="0"/>
              </a:rPr>
              <a:t>ar</a:t>
            </a:r>
            <a:r>
              <a:rPr lang="en-GB" sz="2000" b="1" dirty="0">
                <a:latin typeface="Comic Sans MS" panose="030F0702030302020204" pitchFamily="66" charset="0"/>
              </a:rPr>
              <a:t> / </a:t>
            </a:r>
            <a:r>
              <a:rPr lang="en-GB" sz="2000" b="1" u="sng" dirty="0" err="1">
                <a:latin typeface="Comic Sans MS" panose="030F0702030302020204" pitchFamily="66" charset="0"/>
              </a:rPr>
              <a:t>wrth</a:t>
            </a:r>
            <a:r>
              <a:rPr lang="en-GB" sz="2000" b="1" u="sng" dirty="0">
                <a:latin typeface="Comic Sans MS" panose="030F0702030302020204" pitchFamily="66" charset="0"/>
              </a:rPr>
              <a:t> </a:t>
            </a:r>
            <a:r>
              <a:rPr lang="en-GB" sz="2000" b="1" u="sng" dirty="0" err="1">
                <a:latin typeface="Comic Sans MS" panose="030F0702030302020204" pitchFamily="66" charset="0"/>
              </a:rPr>
              <a:t>dy</a:t>
            </a:r>
            <a:r>
              <a:rPr lang="en-GB" sz="2000" b="1" u="sng" dirty="0">
                <a:latin typeface="Comic Sans MS" panose="030F0702030302020204" pitchFamily="66" charset="0"/>
              </a:rPr>
              <a:t> </a:t>
            </a:r>
            <a:r>
              <a:rPr lang="en-GB" sz="2000" b="1" u="sng" dirty="0" err="1">
                <a:latin typeface="Comic Sans MS" panose="030F0702030302020204" pitchFamily="66" charset="0"/>
              </a:rPr>
              <a:t>fodd</a:t>
            </a:r>
            <a:r>
              <a:rPr lang="en-GB" sz="2000" b="1" u="sng" dirty="0">
                <a:latin typeface="Comic Sans MS" panose="030F0702030302020204" pitchFamily="66" charset="0"/>
              </a:rPr>
              <a:t> </a:t>
            </a:r>
            <a:r>
              <a:rPr lang="en-GB" sz="2000" b="1" u="sng" dirty="0" err="1">
                <a:latin typeface="Comic Sans MS" panose="030F0702030302020204" pitchFamily="66" charset="0"/>
              </a:rPr>
              <a:t>yn</a:t>
            </a:r>
            <a:r>
              <a:rPr lang="en-GB" sz="2000" b="1" dirty="0">
                <a:latin typeface="Comic Sans MS" panose="030F0702030302020204" pitchFamily="66" charset="0"/>
              </a:rPr>
              <a:t> / </a:t>
            </a:r>
            <a:r>
              <a:rPr lang="en-GB" sz="2000" b="1" u="sng" dirty="0" err="1">
                <a:latin typeface="Comic Sans MS" panose="030F0702030302020204" pitchFamily="66" charset="0"/>
              </a:rPr>
              <a:t>caru</a:t>
            </a:r>
            <a:endParaRPr lang="en-GB" sz="2000" b="1" u="sng" dirty="0">
              <a:latin typeface="Comic Sans MS" panose="030F0702030302020204" pitchFamily="66" charset="0"/>
            </a:endParaRPr>
          </a:p>
          <a:p>
            <a:r>
              <a:rPr lang="en-GB" i="1" dirty="0">
                <a:latin typeface="Comic Sans MS" panose="030F0702030302020204" pitchFamily="66" charset="0"/>
              </a:rPr>
              <a:t> </a:t>
            </a:r>
          </a:p>
        </p:txBody>
      </p:sp>
      <p:sp>
        <p:nvSpPr>
          <p:cNvPr id="19" name="Thought Bubble: Cloud 7">
            <a:extLst>
              <a:ext uri="{FF2B5EF4-FFF2-40B4-BE49-F238E27FC236}">
                <a16:creationId xmlns:a16="http://schemas.microsoft.com/office/drawing/2014/main" id="{12D49569-828A-49FD-B468-0256279C934B}"/>
              </a:ext>
            </a:extLst>
          </p:cNvPr>
          <p:cNvSpPr/>
          <p:nvPr/>
        </p:nvSpPr>
        <p:spPr>
          <a:xfrm>
            <a:off x="419512" y="5380257"/>
            <a:ext cx="3842094" cy="1285511"/>
          </a:xfrm>
          <a:prstGeom prst="cloudCallout">
            <a:avLst>
              <a:gd name="adj1" fmla="val -6993"/>
              <a:gd name="adj2" fmla="val -7617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65A6839F-BD64-4B2D-BB6F-1847C5ED4604}"/>
              </a:ext>
            </a:extLst>
          </p:cNvPr>
          <p:cNvSpPr/>
          <p:nvPr/>
        </p:nvSpPr>
        <p:spPr>
          <a:xfrm>
            <a:off x="5050588" y="5973730"/>
            <a:ext cx="3429000" cy="954107"/>
          </a:xfrm>
          <a:prstGeom prst="rect">
            <a:avLst/>
          </a:prstGeom>
        </p:spPr>
        <p:txBody>
          <a:bodyPr>
            <a:spAutoFit/>
          </a:bodyPr>
          <a:lstStyle/>
          <a:p>
            <a:r>
              <a:rPr lang="en-GB" sz="2800" b="1" dirty="0">
                <a:latin typeface="Comic Sans MS" panose="030F0702030302020204" pitchFamily="66" charset="0"/>
              </a:rPr>
              <a:t>a </a:t>
            </a:r>
            <a:r>
              <a:rPr lang="en-GB" sz="2800" b="1" dirty="0" err="1">
                <a:latin typeface="Comic Sans MS" panose="030F0702030302020204" pitchFamily="66" charset="0"/>
              </a:rPr>
              <a:t>ti</a:t>
            </a:r>
            <a:r>
              <a:rPr lang="en-GB" sz="2800" b="1" dirty="0">
                <a:latin typeface="Comic Sans MS" panose="030F0702030302020204" pitchFamily="66" charset="0"/>
              </a:rPr>
              <a:t>?</a:t>
            </a:r>
          </a:p>
          <a:p>
            <a:r>
              <a:rPr lang="en-GB" sz="2800" i="1" dirty="0">
                <a:latin typeface="Comic Sans MS" panose="030F0702030302020204" pitchFamily="66" charset="0"/>
              </a:rPr>
              <a:t> </a:t>
            </a:r>
          </a:p>
        </p:txBody>
      </p:sp>
      <p:sp>
        <p:nvSpPr>
          <p:cNvPr id="22" name="Thought Bubble: Cloud 11">
            <a:extLst>
              <a:ext uri="{FF2B5EF4-FFF2-40B4-BE49-F238E27FC236}">
                <a16:creationId xmlns:a16="http://schemas.microsoft.com/office/drawing/2014/main" id="{FAF5C198-E811-4CA3-BC2D-55B205372FC3}"/>
              </a:ext>
            </a:extLst>
          </p:cNvPr>
          <p:cNvSpPr/>
          <p:nvPr/>
        </p:nvSpPr>
        <p:spPr>
          <a:xfrm>
            <a:off x="4323395" y="5940831"/>
            <a:ext cx="2158693" cy="724938"/>
          </a:xfrm>
          <a:prstGeom prst="cloudCallout">
            <a:avLst>
              <a:gd name="adj1" fmla="val 86236"/>
              <a:gd name="adj2" fmla="val -668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hought Bubble: Cloud 1">
            <a:extLst>
              <a:ext uri="{FF2B5EF4-FFF2-40B4-BE49-F238E27FC236}">
                <a16:creationId xmlns:a16="http://schemas.microsoft.com/office/drawing/2014/main" id="{D12D1958-184A-4904-9199-9558337D227D}"/>
              </a:ext>
            </a:extLst>
          </p:cNvPr>
          <p:cNvSpPr/>
          <p:nvPr/>
        </p:nvSpPr>
        <p:spPr>
          <a:xfrm>
            <a:off x="1942984" y="166158"/>
            <a:ext cx="2530986" cy="810746"/>
          </a:xfrm>
          <a:prstGeom prst="cloudCallout">
            <a:avLst>
              <a:gd name="adj1" fmla="val -51412"/>
              <a:gd name="adj2" fmla="val 5544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a:extLst>
              <a:ext uri="{FF2B5EF4-FFF2-40B4-BE49-F238E27FC236}">
                <a16:creationId xmlns:a16="http://schemas.microsoft.com/office/drawing/2014/main" id="{CE43E4D2-F90A-4EE1-923E-EA38B0ADB8A1}"/>
              </a:ext>
            </a:extLst>
          </p:cNvPr>
          <p:cNvSpPr/>
          <p:nvPr/>
        </p:nvSpPr>
        <p:spPr>
          <a:xfrm>
            <a:off x="2179583" y="261098"/>
            <a:ext cx="3429000" cy="830997"/>
          </a:xfrm>
          <a:prstGeom prst="rect">
            <a:avLst/>
          </a:prstGeom>
        </p:spPr>
        <p:txBody>
          <a:bodyPr>
            <a:spAutoFit/>
          </a:bodyPr>
          <a:lstStyle/>
          <a:p>
            <a:r>
              <a:rPr lang="en-GB" sz="2400" b="1" dirty="0" err="1">
                <a:latin typeface="Comic Sans MS" panose="030F0702030302020204" pitchFamily="66" charset="0"/>
              </a:rPr>
              <a:t>Wyt</a:t>
            </a:r>
            <a:r>
              <a:rPr lang="en-GB" sz="2400" b="1" dirty="0">
                <a:latin typeface="Comic Sans MS" panose="030F0702030302020204" pitchFamily="66" charset="0"/>
              </a:rPr>
              <a:t> </a:t>
            </a:r>
            <a:r>
              <a:rPr lang="en-GB" sz="2400" b="1" dirty="0" err="1">
                <a:latin typeface="Comic Sans MS" panose="030F0702030302020204" pitchFamily="66" charset="0"/>
              </a:rPr>
              <a:t>ti’n</a:t>
            </a:r>
            <a:r>
              <a:rPr lang="en-GB" sz="2400" b="1" dirty="0">
                <a:latin typeface="Comic Sans MS" panose="030F0702030302020204" pitchFamily="66" charset="0"/>
              </a:rPr>
              <a:t> ..?</a:t>
            </a:r>
          </a:p>
          <a:p>
            <a:r>
              <a:rPr lang="en-GB" sz="2400" i="1" dirty="0">
                <a:latin typeface="Comic Sans MS" panose="030F0702030302020204" pitchFamily="66" charset="0"/>
              </a:rPr>
              <a:t> </a:t>
            </a:r>
          </a:p>
        </p:txBody>
      </p:sp>
      <p:sp>
        <p:nvSpPr>
          <p:cNvPr id="25" name="Rectangle 24">
            <a:extLst>
              <a:ext uri="{FF2B5EF4-FFF2-40B4-BE49-F238E27FC236}">
                <a16:creationId xmlns:a16="http://schemas.microsoft.com/office/drawing/2014/main" id="{7FA21AEF-7B6D-4982-ADE3-D63FC9D9C1CD}"/>
              </a:ext>
            </a:extLst>
          </p:cNvPr>
          <p:cNvSpPr/>
          <p:nvPr/>
        </p:nvSpPr>
        <p:spPr>
          <a:xfrm>
            <a:off x="5377267" y="450359"/>
            <a:ext cx="3728472" cy="707886"/>
          </a:xfrm>
          <a:prstGeom prst="rect">
            <a:avLst/>
          </a:prstGeom>
        </p:spPr>
        <p:txBody>
          <a:bodyPr wrap="square">
            <a:spAutoFit/>
          </a:bodyPr>
          <a:lstStyle/>
          <a:p>
            <a:r>
              <a:rPr lang="en-GB" sz="2000" b="1" dirty="0" err="1">
                <a:latin typeface="Comic Sans MS" panose="030F0702030302020204" pitchFamily="66" charset="0"/>
              </a:rPr>
              <a:t>Wyt</a:t>
            </a:r>
            <a:r>
              <a:rPr lang="en-GB" sz="2000" b="1" dirty="0">
                <a:latin typeface="Comic Sans MS" panose="030F0702030302020204" pitchFamily="66" charset="0"/>
              </a:rPr>
              <a:t> </a:t>
            </a:r>
            <a:r>
              <a:rPr lang="en-GB" sz="2000" b="1" dirty="0" err="1">
                <a:latin typeface="Comic Sans MS" panose="030F0702030302020204" pitchFamily="66" charset="0"/>
              </a:rPr>
              <a:t>ti’n</a:t>
            </a:r>
            <a:r>
              <a:rPr lang="en-GB" sz="2000" b="1" dirty="0">
                <a:latin typeface="Comic Sans MS" panose="030F0702030302020204" pitchFamily="66" charset="0"/>
              </a:rPr>
              <a:t> </a:t>
            </a:r>
            <a:r>
              <a:rPr lang="en-GB" sz="2000" dirty="0" err="1">
                <a:latin typeface="Comic Sans MS" panose="030F0702030302020204" pitchFamily="66" charset="0"/>
              </a:rPr>
              <a:t>gallu</a:t>
            </a:r>
            <a:r>
              <a:rPr lang="en-GB" sz="2000" b="1" u="sng" dirty="0">
                <a:latin typeface="Comic Sans MS" panose="030F0702030302020204" pitchFamily="66" charset="0"/>
              </a:rPr>
              <a:t>?</a:t>
            </a:r>
            <a:endParaRPr lang="en-GB" sz="2000" b="1" dirty="0">
              <a:latin typeface="Comic Sans MS" panose="030F0702030302020204" pitchFamily="66" charset="0"/>
            </a:endParaRPr>
          </a:p>
          <a:p>
            <a:r>
              <a:rPr lang="en-GB" sz="2000" i="1" dirty="0">
                <a:latin typeface="Comic Sans MS" panose="030F0702030302020204" pitchFamily="66" charset="0"/>
              </a:rPr>
              <a:t> </a:t>
            </a:r>
          </a:p>
        </p:txBody>
      </p:sp>
      <p:sp>
        <p:nvSpPr>
          <p:cNvPr id="26" name="Thought Bubble: Cloud 7">
            <a:extLst>
              <a:ext uri="{FF2B5EF4-FFF2-40B4-BE49-F238E27FC236}">
                <a16:creationId xmlns:a16="http://schemas.microsoft.com/office/drawing/2014/main" id="{12D49569-828A-49FD-B468-0256279C934B}"/>
              </a:ext>
            </a:extLst>
          </p:cNvPr>
          <p:cNvSpPr/>
          <p:nvPr/>
        </p:nvSpPr>
        <p:spPr>
          <a:xfrm>
            <a:off x="4771799" y="278293"/>
            <a:ext cx="3646427" cy="824052"/>
          </a:xfrm>
          <a:prstGeom prst="cloudCallout">
            <a:avLst>
              <a:gd name="adj1" fmla="val -53247"/>
              <a:gd name="adj2" fmla="val 6191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51311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986</TotalTime>
  <Words>513</Words>
  <Application>Microsoft Office PowerPoint</Application>
  <PresentationFormat>Widescreen</PresentationFormat>
  <Paragraphs>135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Comic Sans MS</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Ysgol Calon Cymru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Lorraine Davies</dc:creator>
  <cp:lastModifiedBy>L Davies (Ysgol Calon Cymru)</cp:lastModifiedBy>
  <cp:revision>42</cp:revision>
  <cp:lastPrinted>2020-10-09T14:33:34Z</cp:lastPrinted>
  <dcterms:created xsi:type="dcterms:W3CDTF">2019-01-17T15:24:43Z</dcterms:created>
  <dcterms:modified xsi:type="dcterms:W3CDTF">2020-10-09T14:33:35Z</dcterms:modified>
</cp:coreProperties>
</file>