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7DDDFF"/>
    <a:srgbClr val="FF99FF"/>
    <a:srgbClr val="BC8FDD"/>
    <a:srgbClr val="CCCCFF"/>
    <a:srgbClr val="99FF66"/>
    <a:srgbClr val="FF6699"/>
    <a:srgbClr val="FF9999"/>
    <a:srgbClr val="CC66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99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5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95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06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6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5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32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93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06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26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146F5-1AE4-4590-97CD-CB9221AD5CDB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78A0C-4E33-4EDF-8D0D-8EA56CF951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0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9040F2-881C-4480-A8A2-598EB0EE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63987"/>
              </p:ext>
            </p:extLst>
          </p:nvPr>
        </p:nvGraphicFramePr>
        <p:xfrm>
          <a:off x="0" y="0"/>
          <a:ext cx="12192000" cy="722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80738663"/>
                    </a:ext>
                  </a:extLst>
                </a:gridCol>
                <a:gridCol w="2328472">
                  <a:extLst>
                    <a:ext uri="{9D8B030D-6E8A-4147-A177-3AD203B41FA5}">
                      <a16:colId xmlns:a16="http://schemas.microsoft.com/office/drawing/2014/main" val="123027694"/>
                    </a:ext>
                  </a:extLst>
                </a:gridCol>
                <a:gridCol w="2473377">
                  <a:extLst>
                    <a:ext uri="{9D8B030D-6E8A-4147-A177-3AD203B41FA5}">
                      <a16:colId xmlns:a16="http://schemas.microsoft.com/office/drawing/2014/main" val="178660371"/>
                    </a:ext>
                  </a:extLst>
                </a:gridCol>
                <a:gridCol w="2513351">
                  <a:extLst>
                    <a:ext uri="{9D8B030D-6E8A-4147-A177-3AD203B41FA5}">
                      <a16:colId xmlns:a16="http://schemas.microsoft.com/office/drawing/2014/main" val="31868101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39780801"/>
                    </a:ext>
                  </a:extLst>
                </a:gridCol>
              </a:tblGrid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athro/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athrawes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/athrawon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(lesson)/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gwersi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(lessons)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pennaeth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(headteacher)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amserlen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(timetable)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(rules)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pynciau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(subjects)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bwnc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bwnc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gynradd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(primary)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uwchradd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(secondary school)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CHWARAEON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rygbi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pêl-droed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golff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nofio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pêl-fasged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hoci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cadw’n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heini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cadw’n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ymarfer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(exercise)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hyfforddi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(train)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hyfforddwr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(trainer)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ennill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(win)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colli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(lose)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cefnogi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(support)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tîm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gêm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sgôr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parc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(field)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canolfan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hamdden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nofio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gampfa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(the gym)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CERDDORIAETH / MIWSIG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caneuon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(songs)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grwpiau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(groups)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roc / pop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clasurol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gwerin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(folk) / opera / rap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recordio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chwarae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cyngerdd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(concert)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gweld ___ 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fyw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see ___ live)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helpu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neges (message)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realiti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fel Y Voice, X Factor 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CYMRU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&gt; de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gogledd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(south / north)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dwyieithog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(bilingual)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dwyieithrwydd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(bilingualism)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siarad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iaith (to speak two languages)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traddodiadau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(traditions)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bara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cawl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draig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(dragon) / daffodil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Llywodraeth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Caerdydd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hanes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storiau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YR AMGYLCHEDD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amgylchedd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(the environment)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ailgylchu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(recycle)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poteli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caniau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bagiau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plastig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papur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gwydr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(glass)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cardfwrdd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lleihau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gwastraff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(reduce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waste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gofalu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am (care for)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edrych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ôl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(look after)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dyfodol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(the future)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bod yn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wyrdd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(to be green)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byd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(the world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llygredd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(pollution)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702"/>
                  </a:ext>
                </a:extLst>
              </a:tr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GWAITH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work)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swyddi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(job / jobs)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(workplace)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mecaneg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plymwr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nyrs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plismon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postmon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TGAU / Lefel 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cwrs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coleg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ffotocopio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siarad gyda’r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cwsmeriaid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ffeilio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ateb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ffôn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…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staff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(manager)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(salary)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(uniform)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BWYD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sglodion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salad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cyrri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 reis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byrger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pitsa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cinio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rhost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cacen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siocled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creision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cinio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rhost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ffrwythau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llysiau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(veg)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llysieuol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(vegetarian)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bwyta’n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iach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(menu)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deiet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yn dew (fat)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colli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lose weight)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gor-dewdra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(obesity)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dewis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(choose / choice)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drink)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diod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 drink)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FFASIWN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(clothes)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ffasiynol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(fashionable)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ffasiwn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follow fashion)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buy)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gwerthu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sell)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am (to pay for)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pris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cost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drud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(expensive)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(cheap) 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rhesymol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bargeinion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modelau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labelau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gyda logo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gyfforddus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(comfortable)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TECHNOLEG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cyfrifiadur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/on (computer/s)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ffôn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symudol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symudol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tecstio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ebostio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teipio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defnyddio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Facebook (to use Facebook)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defnyddio’r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camera / cymryd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lluniau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take pictures)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appiau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(apps)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 We (on the Internet)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gwefannau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(websites)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(programmes)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GWYLIAU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Lloegr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Iwerddon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Alban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Ffrainc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Amerig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Awstralia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awyren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fferi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trên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gwesty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gwely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brecwast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carafan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atyniadau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(attractions)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mynydd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(mountain)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(travel)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ymweld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â (to visit)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relax)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 (a new country)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wahanol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 different country)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8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3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9040F2-881C-4480-A8A2-598EB0EE9D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0"/>
          <a:ext cx="12192000" cy="701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807386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30276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786603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1868101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39780801"/>
                    </a:ext>
                  </a:extLst>
                </a:gridCol>
              </a:tblGrid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YR ARDAL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sinema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canolfan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hamdden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arcêd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archfarchnad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(supermarket)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caffi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</a:t>
                      </a: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ŷ bwyta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gwesty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ysbyty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Castell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gorsaf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(station)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parcio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(parking place)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(travel)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, car,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trên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tacsi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…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cyfleusterau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(amenities)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problemau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pobl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leol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(local people)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twristiaid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(tourists)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TELEDU / SINEMA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deledu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(programmes)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sianel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(channel)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cymeriadau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(characters)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newyddion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(news)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comedi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opera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sebon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realiti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cartwnau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ffilmiau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gwylio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watch)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recordio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tocyn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tocynnau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(tickets)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buy)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llogi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hire)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FFRINDIAU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(best friend)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tenau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hapus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bywiog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doniol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caredig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(kind)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cyfeillgar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(friendly)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amyneddgar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(patient)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poblogaidd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oriog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(moody)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styfnig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rhannu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cyfrinachau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(share secrets)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helpu 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gilydd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(help each other)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bod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be there)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hwyl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joio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DYSGU CYMRAEG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iaith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siarad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iaith (speak 2 languages)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gorfodol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(compulsory)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syniad 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manteision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(advantages)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pwyntiau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dosbarth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Cymraeg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targed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Llywodraeth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miliwn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siaradwyr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Cymraeg erbyn 2050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TEULU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mam / tad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rhieni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brawd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mam-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tad-cu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nheulu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teulu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teulu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mawr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bach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perthnasau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(relations)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(our home)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</a:t>
                      </a: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ŷ semi / tŷ teras / byngalo / fflat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gyda’r teulu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heb rieni (without parents)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cymydog / cymdogion / pobl drws nesaf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702"/>
                  </a:ext>
                </a:extLst>
              </a:tr>
              <a:tr h="73067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PROBLEMAU/PWYSAU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ysmygu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(under-age drinking) / alcohol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bwlio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cyffuriau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(drugs)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amgylchedd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(the environment)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rhieni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(parents)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(sch. rules)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Gormod o waith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(too much homework)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cyfoedion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(peer pressure)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asesiadau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arholiadau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(exams)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AMSER HAMDDEN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chwaraeon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sinema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ffilmiau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 teledu / y radio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darllen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gemau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cyfrifiadur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clwb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ieuenctid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(youth club)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relax)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gyda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digon i wneud (plenty to do)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digon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wneud (not enough to do)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diflasu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(bored)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SIOPA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buy)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gwerthu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sell)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am (to pay for)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bargeinion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sêl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(in the sale)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cost)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Gormod (too much)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ddrud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(expensive) /yn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rhesymol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(cheap)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gyda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arian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ceiniog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punt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bunt (£2)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pum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punt / can punt (£100)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GWAITH RHAN AMSER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ennill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arian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(earn money)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profiad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(get experience)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am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(learn about the workplace)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gwneud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(make friends)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oriau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(hours)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(salary)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(uniform)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(manager)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amser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rhydd (no free time)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AMSERAU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heddiw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(today)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ddoe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(yesterday)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(tomorrow)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(tonight)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neithiwr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(last night)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(tomorrow night)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nawr (now) / y bore ma (this morning) / y prynhawn 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penwythnos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(at the weekend)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wedyn (later)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dyfodol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(in the future)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8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44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9040F2-881C-4480-A8A2-598EB0EE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796338"/>
              </p:ext>
            </p:extLst>
          </p:nvPr>
        </p:nvGraphicFramePr>
        <p:xfrm>
          <a:off x="0" y="0"/>
          <a:ext cx="12192000" cy="722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80738663"/>
                    </a:ext>
                  </a:extLst>
                </a:gridCol>
                <a:gridCol w="2328472">
                  <a:extLst>
                    <a:ext uri="{9D8B030D-6E8A-4147-A177-3AD203B41FA5}">
                      <a16:colId xmlns:a16="http://schemas.microsoft.com/office/drawing/2014/main" val="123027694"/>
                    </a:ext>
                  </a:extLst>
                </a:gridCol>
                <a:gridCol w="2473377">
                  <a:extLst>
                    <a:ext uri="{9D8B030D-6E8A-4147-A177-3AD203B41FA5}">
                      <a16:colId xmlns:a16="http://schemas.microsoft.com/office/drawing/2014/main" val="178660371"/>
                    </a:ext>
                  </a:extLst>
                </a:gridCol>
                <a:gridCol w="2513351">
                  <a:extLst>
                    <a:ext uri="{9D8B030D-6E8A-4147-A177-3AD203B41FA5}">
                      <a16:colId xmlns:a16="http://schemas.microsoft.com/office/drawing/2014/main" val="31868101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39780801"/>
                    </a:ext>
                  </a:extLst>
                </a:gridCol>
              </a:tblGrid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athro/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athrawes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/athrawon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(lesson)/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gwersi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(lessons)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pennaeth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(headteacher)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amserlen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(timetable)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(rules)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pynciau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(subjects)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bwnc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bwnc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gynradd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(primary)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uwchradd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(secondary school)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CHWARAEON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rygbi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pêl-droed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golff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nofio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pêl-fasged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hoci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cadw’n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heini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cadw’n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ymarfer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(exercise)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hyfforddi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(train)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hyfforddwr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(trainer)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ennill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(win)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colli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(lose)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cefnogi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(support)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tîm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gêm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sgôr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parc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(field)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canolfan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hamdden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nofio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gampfa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(the gym)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CERDDORIAETH / MIWSIG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caneuon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(songs)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grwpiau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(groups)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roc / pop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clasurol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gwerin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(folk) / opera / rap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recordio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chwarae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cyngerdd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(concert)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gweld ___ 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fyw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see ___ live)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helpu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neges (message)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realiti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fel Y Voice, X Factor 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CYMRU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&gt; de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gogledd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(south / north)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dwyieithog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(bilingual)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dwyieithrwydd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(bilingualism)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siarad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iaith (to speak two languages)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traddodiadau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(traditions)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bara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cawl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draig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(dragon) / daffodil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Llywodraeth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Caerdydd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hanes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storiau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YR AMGYLCHEDD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amgylchedd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(the environment)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ailgylchu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(recycle)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poteli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caniau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bagiau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plastig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papur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gwydr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(glass)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cardfwrdd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lleihau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gwastraff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(reduce</a:t>
                      </a:r>
                      <a:r>
                        <a:rPr lang="en-GB" sz="1300" b="0" baseline="0" dirty="0" smtClean="0">
                          <a:solidFill>
                            <a:schemeClr val="tx1"/>
                          </a:solidFill>
                        </a:rPr>
                        <a:t> waste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gofalu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am (care for)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edrych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ôl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(look after)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dyfodol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(the future)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bod yn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wyrdd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(to be green)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byd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(the world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llygredd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(pollution)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702"/>
                  </a:ext>
                </a:extLst>
              </a:tr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GWAITH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work)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swyddi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(job / jobs)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(workplace)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mecaneg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plymwr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nyrs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plismon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postmon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TGAU / Lefel 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cwrs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coleg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ffotocopio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siarad gyda’r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cwsmeriaid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ffeilio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ateb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ffôn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…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staff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(manager)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(salary)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(uniform)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BWYD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sglodion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salad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cyrri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 reis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byrger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pitsa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cinio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rhost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cacen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siocled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creision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cinio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rhost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ffrwythau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llysiau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(veg)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llysieuol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(vegetarian)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bwyta’n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iach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(menu)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deiet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yn dew (fat)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colli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lose weight)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gor-dewdra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(obesity)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dewis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(choose / choice)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drink)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diod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 drink)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FFASIWN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(clothes)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ffasiynol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(fashionable)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ffasiwn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follow fashion)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buy)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gwerthu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sell)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am (to pay for)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pris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cost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drud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(expensive)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(cheap) 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rhesymol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bargeinion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modelau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labelau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gyda logo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gyfforddus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(comfortable)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TECHNOLEG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cyfrifiadur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/on (computer/s)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ffôn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symudol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symudol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tecstio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ebostio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teipio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defnyddio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Facebook (to use Facebook)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defnyddio’r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camera / cymryd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lluniau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take pictures)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appiau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(apps)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 We (on the Internet)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gwefannau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(websites)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(programmes)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GWYLIAU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Lloegr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Iwerddon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Alban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Ffrainc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Amerig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Awstralia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awyren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fferi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trên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gwesty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gwely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brecwast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carafan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atyniadau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(attractions)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mynydd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(mountain)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(travel)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ymweld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â (to visit)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relax)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 (a new country)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wahanol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 different country)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8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94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9040F2-881C-4480-A8A2-598EB0EE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628037"/>
              </p:ext>
            </p:extLst>
          </p:nvPr>
        </p:nvGraphicFramePr>
        <p:xfrm>
          <a:off x="0" y="0"/>
          <a:ext cx="12192000" cy="7010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807386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30276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786603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1868101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39780801"/>
                    </a:ext>
                  </a:extLst>
                </a:gridCol>
              </a:tblGrid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YR ARDAL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sinema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canolfan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hamdden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arcêd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archfarchnad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(supermarket)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caffi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</a:t>
                      </a: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ŷ bwyta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gwesty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ysbyty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Castell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gorsaf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(station)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parcio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(parking place)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(travel)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, car,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trên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tacsi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…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cyfleusterau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(amenities)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problemau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pobl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leol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(local people)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twristiaid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(tourists)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TELEDU / SINEMA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deledu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(programmes)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sianel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(channel)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cymeriadau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(characters)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newyddion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(news)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comedi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opera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sebon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realiti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cartwnau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ffilmiau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gwylio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watch)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recordio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tocyn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tocynnau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(tickets)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buy)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llogi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hire)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FFRINDIAU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(best friend)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tenau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hapus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bywiog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doniol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caredig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(kind)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cyfeillgar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(friendly)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amyneddgar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(patient)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poblogaidd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oriog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(moody)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styfnig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rhannu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cyfrinachau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(share secrets)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helpu 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gilydd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(help each other)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bod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be there)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hwyl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joio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DYSGU CYMRAEG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iaith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siarad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iaith (speak 2 languages)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gorfodol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(compulsory)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syniad 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manteision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(advantages)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pwyntiau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dosbarth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Cymraeg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targed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Llywodraeth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miliwn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siaradwyr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Cymraeg erbyn 2050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TEULU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mam / tad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rhieni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brawd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mam-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tad-cu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nheulu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teulu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teulu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mawr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bach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perthnasau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(relations)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(our home)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</a:t>
                      </a: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ŷ semi / tŷ teras / byngalo / fflat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gyda’r teulu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heb rieni (without parents)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cymydog / cymdogion / pobl drws nesaf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702"/>
                  </a:ext>
                </a:extLst>
              </a:tr>
              <a:tr h="73067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PROBLEMAU/PWYSAU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ysmygu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(under-age drinking) / alcohol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bwlio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cyffuriau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(drugs)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amgylchedd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(the environment)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rhieni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(parents)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(sch. rules)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Gormod o waith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(too much homework)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cyfoedion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(peer pressure)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asesiadau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arholiadau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(exams)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AMSER HAMDDEN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chwaraeon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sinema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ffilmiau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 teledu / y radio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darllen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gemau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cyfrifiadur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clwb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ieuenctid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(youth club)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relax)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gyda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digon i wneud (plenty to do)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digon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wneud (not enough to do)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diflasu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(bored)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SIOPA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buy)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gwerthu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sell)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am (to pay for)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bargeinion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sêl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(in the sale)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 cost)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Gormod (too much)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ddrud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(expensive) /yn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rhesymol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(cheap)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gyda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arian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ceiniog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punt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bunt (£2)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pum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punt / can punt (£100)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GWAITH RHAN AMSER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ennill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arian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(earn money)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profiad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(get experience)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am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(learn about the workplace)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gwneud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(make friends)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oriau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(hours)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(salary)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(uniform)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(manager)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amser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rhydd (no free time)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8F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AMSERAU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heddiw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(today)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ddoe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(yesterday)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(tomorrow)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(tonight)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neithiwr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(last night)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(tomorrow night)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nawr (now) / y bore ma (this morning) / y prynhawn 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penwythnos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(at the weekend)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wedyn (later)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dyfodol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(in the future)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8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91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9040F2-881C-4480-A8A2-598EB0EE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889176"/>
              </p:ext>
            </p:extLst>
          </p:nvPr>
        </p:nvGraphicFramePr>
        <p:xfrm>
          <a:off x="0" y="0"/>
          <a:ext cx="12192000" cy="658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80738663"/>
                    </a:ext>
                  </a:extLst>
                </a:gridCol>
                <a:gridCol w="2328472">
                  <a:extLst>
                    <a:ext uri="{9D8B030D-6E8A-4147-A177-3AD203B41FA5}">
                      <a16:colId xmlns:a16="http://schemas.microsoft.com/office/drawing/2014/main" val="123027694"/>
                    </a:ext>
                  </a:extLst>
                </a:gridCol>
                <a:gridCol w="2473377">
                  <a:extLst>
                    <a:ext uri="{9D8B030D-6E8A-4147-A177-3AD203B41FA5}">
                      <a16:colId xmlns:a16="http://schemas.microsoft.com/office/drawing/2014/main" val="178660371"/>
                    </a:ext>
                  </a:extLst>
                </a:gridCol>
                <a:gridCol w="2513351">
                  <a:extLst>
                    <a:ext uri="{9D8B030D-6E8A-4147-A177-3AD203B41FA5}">
                      <a16:colId xmlns:a16="http://schemas.microsoft.com/office/drawing/2014/main" val="31868101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39780801"/>
                    </a:ext>
                  </a:extLst>
                </a:gridCol>
              </a:tblGrid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athro/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athrawes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/athrawon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gwersi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pennaeth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amserlen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pynciau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bwnc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bwnc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ysgol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gynradd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ysgol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uwchradd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CHWARAEON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rygbi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pêl-droed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golff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nofio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pêl-fasged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hoci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cadw’n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heini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cadw’n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ymarfer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hyfforddi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hyfforddwr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ennill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colli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cefnogi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tîm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gêm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sgôr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parc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canolfan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hamdden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nofio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gampfa</a:t>
                      </a:r>
                      <a:r>
                        <a:rPr lang="en-GB" sz="1400" b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CERDDORIAETH / MIWSIG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caneuon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grwpiau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hoff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cas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roc / pop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clasurol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gwerin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opera / rap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recordio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chwarae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cyngerdd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gweld ___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fyw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helpu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neges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realiti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fel Y Voice, X Factor 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CYMRU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&gt; de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gogledd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(/)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dwyieithog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dwyieithrwydd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siarad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iaith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traddodiadau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bara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cawl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draig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daffodil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Llywodraeth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Caerdydd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hanes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storiau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YR AMGYLCHEDD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amgylchedd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ailgylchu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poteli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caniau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bagiau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plastig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papur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gwydr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cardfwrdd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lleihau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gwastraff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gofalu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am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edrych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ôl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dyfodol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bod yn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wyrdd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300" b="0" dirty="0" err="1">
                          <a:solidFill>
                            <a:schemeClr val="tx1"/>
                          </a:solidFill>
                        </a:rPr>
                        <a:t>byd</a:t>
                      </a:r>
                      <a:r>
                        <a:rPr lang="en-GB" sz="1300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3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300" b="0" dirty="0" err="1" smtClean="0">
                          <a:solidFill>
                            <a:schemeClr val="tx1"/>
                          </a:solidFill>
                        </a:rPr>
                        <a:t>llygredd</a:t>
                      </a:r>
                      <a:r>
                        <a:rPr lang="en-GB" sz="13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702"/>
                  </a:ext>
                </a:extLst>
              </a:tr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GWAITH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swyddi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gweithle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mecaneg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plymwr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nyrs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plismon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postmon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TGAU / Lefel 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cwrs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coleg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ffotocopio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siarad gyda’r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cwsmeriaid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ffeilio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ateb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ffôn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…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staff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BWYD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sglodion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salad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cyrri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 reis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byrger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pitsa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cinio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rhost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cacen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siocled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creision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cinio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rhost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ffrwythau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llysiau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llysieuol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bwyta’n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iach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deiet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yn dew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colli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pwysau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gor-dewdra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dewis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diod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FFASIWN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ffasiynol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ffasiwn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(/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gwerthu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am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pris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cost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drud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rhad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rhesymol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bargeinion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modelau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labelau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/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gyda logo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gyfforddus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TECHNOLEG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cyfrifiadur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/on (computer/s)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ffôn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symudol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symudol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tecstio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ebostio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ffonio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teipio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defnyddio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Facebook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defnyddio’r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camera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lluniau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appiau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 We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gwefannau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GWYLIAU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Lloegr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Iwerddon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Alban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Ffrainc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Amerig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Awstralia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awyren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fferi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trên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gwesty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gwely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brecwast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carafan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atyniadau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mynydd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ymweld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â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newydd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wahanol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8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45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29040F2-881C-4480-A8A2-598EB0EE9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91087"/>
              </p:ext>
            </p:extLst>
          </p:nvPr>
        </p:nvGraphicFramePr>
        <p:xfrm>
          <a:off x="0" y="0"/>
          <a:ext cx="12192000" cy="637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48073866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2302769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7866037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18681011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39780801"/>
                    </a:ext>
                  </a:extLst>
                </a:gridCol>
              </a:tblGrid>
              <a:tr h="730673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YR ARDAL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sinema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canolfan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hamdden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arcêd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archfarchnad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caffi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</a:t>
                      </a: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ŷ bwyta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gwesty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ysbyty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Castell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gorsaf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parcio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teithio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, car,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trên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tacsi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…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cyfleusterau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problemau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pobl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leol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twristiaid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TELEDU / SINEMA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deledu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sianel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cymeriadau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newyddion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comedi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opera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sebon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rhaglenni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realiti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cartwnau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ffilmiau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gwylio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recordio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tocyn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tocynnau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llogi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FFRINDIAU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tenau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hapus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bywiog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doniol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caredig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cyfeillgar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amyneddgar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poblogaidd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oriog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styfnig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rhannu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cyfrinachau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helpu 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gilydd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bod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hwyl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joio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DYSGU CYMRAEG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iaith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siarad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iaith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gorfodol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syniad 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manteision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pwyntiau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da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dosbarth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Cymraeg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newydd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targed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Llywodraeth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Cymru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miliwn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siaradwyr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Cymraeg erbyn 2050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TEULU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mam / tad &gt;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rhieni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brawd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mam-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tad-cu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nheulu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teulu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teulu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mawr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bach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perthnasau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ein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plas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t</a:t>
                      </a: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ŷ semi / tŷ teras / byngalo / fflat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gyda’r teulu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heb rieni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cy-GB" sz="1400" b="0" dirty="0">
                          <a:solidFill>
                            <a:schemeClr val="tx1"/>
                          </a:solidFill>
                        </a:rPr>
                        <a:t>cymydog / cymdogion / pobl drws nesaf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702"/>
                  </a:ext>
                </a:extLst>
              </a:tr>
              <a:tr h="73067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PROBLEMAU/PWYSAU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ysmygu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oed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alcohol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bwlio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cyffuriau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amgylchedd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rhieni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ysgol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Gormod o waith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cartref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pwysau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cyfoedion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asesiadau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arholiadau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AMSER HAMDDEN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chwaraeon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sinema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ffilmiau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 teledu / y radio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darllen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gemau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cyfrifiadur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clwb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ieuenctid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ysgol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ymlacio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gyda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digon i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wneud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digon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wneud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diflasu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SIOPA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prynu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gwerthu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talu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am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bargeinion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sêl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costio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Gormod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ddrud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rhesymol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yn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bwyd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dillad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siopa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gyda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arian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ceiniog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punt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dwy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bunt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pum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punt / can punt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GWAITH RHAN AMSER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ennill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 smtClean="0">
                          <a:solidFill>
                            <a:schemeClr val="tx1"/>
                          </a:solidFill>
                        </a:rPr>
                        <a:t>arian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cael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profiad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sgiliau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dysgu am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gweithle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gwneud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ffrindiau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oriau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cyflog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gwisg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bos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rheolwr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dim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amser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rhydd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AMSERAU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heddiw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ddoe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heno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neithiwr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yfory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nawr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y bore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ma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/ y prynhawn ma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ar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penwythnos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wedyn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yn y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dyfodol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98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78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3114</Words>
  <Application>Microsoft Office PowerPoint</Application>
  <PresentationFormat>Widescreen</PresentationFormat>
  <Paragraphs>663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Ysgol Calon Cymru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Davies</dc:creator>
  <cp:lastModifiedBy>Lorraine Davies</cp:lastModifiedBy>
  <cp:revision>17</cp:revision>
  <cp:lastPrinted>2020-02-14T09:33:10Z</cp:lastPrinted>
  <dcterms:created xsi:type="dcterms:W3CDTF">2019-03-11T12:32:14Z</dcterms:created>
  <dcterms:modified xsi:type="dcterms:W3CDTF">2020-02-24T15:30:29Z</dcterms:modified>
</cp:coreProperties>
</file>