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72" r:id="rId3"/>
    <p:sldId id="258" r:id="rId4"/>
    <p:sldId id="269" r:id="rId5"/>
    <p:sldId id="260" r:id="rId6"/>
    <p:sldId id="264" r:id="rId7"/>
    <p:sldId id="263" r:id="rId8"/>
    <p:sldId id="270" r:id="rId9"/>
    <p:sldId id="268" r:id="rId10"/>
    <p:sldId id="273" r:id="rId11"/>
    <p:sldId id="262" r:id="rId12"/>
    <p:sldId id="265" r:id="rId13"/>
    <p:sldId id="266" r:id="rId14"/>
    <p:sldId id="271"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D96E8-0D81-449C-A3F1-5F095F2E1D2A}" type="datetimeFigureOut">
              <a:rPr lang="en-GB" smtClean="0"/>
              <a:t>04/06/2018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C24AE-C3F0-47F8-A60B-2E77A19DB6B4}" type="slidenum">
              <a:rPr lang="en-GB" smtClean="0"/>
              <a:t>‹#›</a:t>
            </a:fld>
            <a:endParaRPr lang="en-GB"/>
          </a:p>
        </p:txBody>
      </p:sp>
    </p:spTree>
    <p:extLst>
      <p:ext uri="{BB962C8B-B14F-4D97-AF65-F5344CB8AC3E}">
        <p14:creationId xmlns:p14="http://schemas.microsoft.com/office/powerpoint/2010/main" val="232977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image to be directed </a:t>
            </a:r>
            <a:r>
              <a:rPr lang="en-GB" smtClean="0"/>
              <a:t>to YouTube</a:t>
            </a:r>
            <a:r>
              <a:rPr lang="en-GB" baseline="0" smtClean="0"/>
              <a:t> video or click - https://www.youtube.com/watch?v=RJIbWk66n88 </a:t>
            </a:r>
            <a:endParaRPr lang="en-GB"/>
          </a:p>
        </p:txBody>
      </p:sp>
      <p:sp>
        <p:nvSpPr>
          <p:cNvPr id="4" name="Slide Number Placeholder 3"/>
          <p:cNvSpPr>
            <a:spLocks noGrp="1"/>
          </p:cNvSpPr>
          <p:nvPr>
            <p:ph type="sldNum" sz="quarter" idx="10"/>
          </p:nvPr>
        </p:nvSpPr>
        <p:spPr/>
        <p:txBody>
          <a:bodyPr/>
          <a:lstStyle/>
          <a:p>
            <a:fld id="{61EC24AE-C3F0-47F8-A60B-2E77A19DB6B4}" type="slidenum">
              <a:rPr lang="en-GB" smtClean="0"/>
              <a:t>9</a:t>
            </a:fld>
            <a:endParaRPr lang="en-GB"/>
          </a:p>
        </p:txBody>
      </p:sp>
    </p:spTree>
    <p:extLst>
      <p:ext uri="{BB962C8B-B14F-4D97-AF65-F5344CB8AC3E}">
        <p14:creationId xmlns:p14="http://schemas.microsoft.com/office/powerpoint/2010/main" val="2741022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CE0916-3C37-4E5A-85EA-EF30DAE6D16F}" type="datetimeFigureOut">
              <a:rPr lang="en-GB" smtClean="0"/>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56FD3-F30F-4644-8D06-89F9E2ADC0AC}" type="slidenum">
              <a:rPr lang="en-GB" smtClean="0"/>
              <a:t>‹#›</a:t>
            </a:fld>
            <a:endParaRPr lang="en-GB"/>
          </a:p>
        </p:txBody>
      </p:sp>
    </p:spTree>
    <p:extLst>
      <p:ext uri="{BB962C8B-B14F-4D97-AF65-F5344CB8AC3E}">
        <p14:creationId xmlns:p14="http://schemas.microsoft.com/office/powerpoint/2010/main" val="241567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CE0916-3C37-4E5A-85EA-EF30DAE6D16F}" type="datetimeFigureOut">
              <a:rPr lang="en-GB" smtClean="0"/>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56FD3-F30F-4644-8D06-89F9E2ADC0AC}" type="slidenum">
              <a:rPr lang="en-GB" smtClean="0"/>
              <a:t>‹#›</a:t>
            </a:fld>
            <a:endParaRPr lang="en-GB"/>
          </a:p>
        </p:txBody>
      </p:sp>
    </p:spTree>
    <p:extLst>
      <p:ext uri="{BB962C8B-B14F-4D97-AF65-F5344CB8AC3E}">
        <p14:creationId xmlns:p14="http://schemas.microsoft.com/office/powerpoint/2010/main" val="2855694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CE0916-3C37-4E5A-85EA-EF30DAE6D16F}" type="datetimeFigureOut">
              <a:rPr lang="en-GB" smtClean="0"/>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56FD3-F30F-4644-8D06-89F9E2ADC0AC}" type="slidenum">
              <a:rPr lang="en-GB" smtClean="0"/>
              <a:t>‹#›</a:t>
            </a:fld>
            <a:endParaRPr lang="en-GB"/>
          </a:p>
        </p:txBody>
      </p:sp>
    </p:spTree>
    <p:extLst>
      <p:ext uri="{BB962C8B-B14F-4D97-AF65-F5344CB8AC3E}">
        <p14:creationId xmlns:p14="http://schemas.microsoft.com/office/powerpoint/2010/main" val="81703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CE0916-3C37-4E5A-85EA-EF30DAE6D16F}" type="datetimeFigureOut">
              <a:rPr lang="en-GB" smtClean="0"/>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56FD3-F30F-4644-8D06-89F9E2ADC0AC}" type="slidenum">
              <a:rPr lang="en-GB" smtClean="0"/>
              <a:t>‹#›</a:t>
            </a:fld>
            <a:endParaRPr lang="en-GB"/>
          </a:p>
        </p:txBody>
      </p:sp>
    </p:spTree>
    <p:extLst>
      <p:ext uri="{BB962C8B-B14F-4D97-AF65-F5344CB8AC3E}">
        <p14:creationId xmlns:p14="http://schemas.microsoft.com/office/powerpoint/2010/main" val="289795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E0916-3C37-4E5A-85EA-EF30DAE6D16F}" type="datetimeFigureOut">
              <a:rPr lang="en-GB" smtClean="0"/>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56FD3-F30F-4644-8D06-89F9E2ADC0AC}" type="slidenum">
              <a:rPr lang="en-GB" smtClean="0"/>
              <a:t>‹#›</a:t>
            </a:fld>
            <a:endParaRPr lang="en-GB"/>
          </a:p>
        </p:txBody>
      </p:sp>
    </p:spTree>
    <p:extLst>
      <p:ext uri="{BB962C8B-B14F-4D97-AF65-F5344CB8AC3E}">
        <p14:creationId xmlns:p14="http://schemas.microsoft.com/office/powerpoint/2010/main" val="307146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CE0916-3C37-4E5A-85EA-EF30DAE6D16F}" type="datetimeFigureOut">
              <a:rPr lang="en-GB" smtClean="0"/>
              <a:t>04/06/2018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456FD3-F30F-4644-8D06-89F9E2ADC0AC}" type="slidenum">
              <a:rPr lang="en-GB" smtClean="0"/>
              <a:t>‹#›</a:t>
            </a:fld>
            <a:endParaRPr lang="en-GB"/>
          </a:p>
        </p:txBody>
      </p:sp>
    </p:spTree>
    <p:extLst>
      <p:ext uri="{BB962C8B-B14F-4D97-AF65-F5344CB8AC3E}">
        <p14:creationId xmlns:p14="http://schemas.microsoft.com/office/powerpoint/2010/main" val="429474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CE0916-3C37-4E5A-85EA-EF30DAE6D16F}" type="datetimeFigureOut">
              <a:rPr lang="en-GB" smtClean="0"/>
              <a:t>04/06/2018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456FD3-F30F-4644-8D06-89F9E2ADC0AC}" type="slidenum">
              <a:rPr lang="en-GB" smtClean="0"/>
              <a:t>‹#›</a:t>
            </a:fld>
            <a:endParaRPr lang="en-GB"/>
          </a:p>
        </p:txBody>
      </p:sp>
    </p:spTree>
    <p:extLst>
      <p:ext uri="{BB962C8B-B14F-4D97-AF65-F5344CB8AC3E}">
        <p14:creationId xmlns:p14="http://schemas.microsoft.com/office/powerpoint/2010/main" val="213493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CE0916-3C37-4E5A-85EA-EF30DAE6D16F}" type="datetimeFigureOut">
              <a:rPr lang="en-GB" smtClean="0"/>
              <a:t>04/06/2018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456FD3-F30F-4644-8D06-89F9E2ADC0AC}" type="slidenum">
              <a:rPr lang="en-GB" smtClean="0"/>
              <a:t>‹#›</a:t>
            </a:fld>
            <a:endParaRPr lang="en-GB"/>
          </a:p>
        </p:txBody>
      </p:sp>
    </p:spTree>
    <p:extLst>
      <p:ext uri="{BB962C8B-B14F-4D97-AF65-F5344CB8AC3E}">
        <p14:creationId xmlns:p14="http://schemas.microsoft.com/office/powerpoint/2010/main" val="333313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E0916-3C37-4E5A-85EA-EF30DAE6D16F}" type="datetimeFigureOut">
              <a:rPr lang="en-GB" smtClean="0"/>
              <a:t>04/06/2018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456FD3-F30F-4644-8D06-89F9E2ADC0AC}" type="slidenum">
              <a:rPr lang="en-GB" smtClean="0"/>
              <a:t>‹#›</a:t>
            </a:fld>
            <a:endParaRPr lang="en-GB"/>
          </a:p>
        </p:txBody>
      </p:sp>
    </p:spTree>
    <p:extLst>
      <p:ext uri="{BB962C8B-B14F-4D97-AF65-F5344CB8AC3E}">
        <p14:creationId xmlns:p14="http://schemas.microsoft.com/office/powerpoint/2010/main" val="148471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E0916-3C37-4E5A-85EA-EF30DAE6D16F}" type="datetimeFigureOut">
              <a:rPr lang="en-GB" smtClean="0"/>
              <a:t>04/06/2018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456FD3-F30F-4644-8D06-89F9E2ADC0AC}" type="slidenum">
              <a:rPr lang="en-GB" smtClean="0"/>
              <a:t>‹#›</a:t>
            </a:fld>
            <a:endParaRPr lang="en-GB"/>
          </a:p>
        </p:txBody>
      </p:sp>
    </p:spTree>
    <p:extLst>
      <p:ext uri="{BB962C8B-B14F-4D97-AF65-F5344CB8AC3E}">
        <p14:creationId xmlns:p14="http://schemas.microsoft.com/office/powerpoint/2010/main" val="268854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E0916-3C37-4E5A-85EA-EF30DAE6D16F}" type="datetimeFigureOut">
              <a:rPr lang="en-GB" smtClean="0"/>
              <a:t>04/06/2018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456FD3-F30F-4644-8D06-89F9E2ADC0AC}" type="slidenum">
              <a:rPr lang="en-GB" smtClean="0"/>
              <a:t>‹#›</a:t>
            </a:fld>
            <a:endParaRPr lang="en-GB"/>
          </a:p>
        </p:txBody>
      </p:sp>
    </p:spTree>
    <p:extLst>
      <p:ext uri="{BB962C8B-B14F-4D97-AF65-F5344CB8AC3E}">
        <p14:creationId xmlns:p14="http://schemas.microsoft.com/office/powerpoint/2010/main" val="278915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CE0916-3C37-4E5A-85EA-EF30DAE6D16F}" type="datetimeFigureOut">
              <a:rPr lang="en-GB" smtClean="0"/>
              <a:t>04/06/2018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456FD3-F30F-4644-8D06-89F9E2ADC0AC}" type="slidenum">
              <a:rPr lang="en-GB" smtClean="0"/>
              <a:t>‹#›</a:t>
            </a:fld>
            <a:endParaRPr lang="en-GB"/>
          </a:p>
        </p:txBody>
      </p:sp>
    </p:spTree>
    <p:extLst>
      <p:ext uri="{BB962C8B-B14F-4D97-AF65-F5344CB8AC3E}">
        <p14:creationId xmlns:p14="http://schemas.microsoft.com/office/powerpoint/2010/main" val="808650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google.co.uk/url?sa=i&amp;rct=j&amp;q=&amp;esrc=s&amp;source=images&amp;cd=&amp;cad=rja&amp;uact=8&amp;ved=0CAcQjRw&amp;url=http://www.lancasterdiary.net/&amp;ei=52pwVcm_EYutU4XTgYAI&amp;bvm=bv.94911696,d.d24&amp;psig=AFQjCNF3vOU9a80TN2jrW_95KPmgerAetA&amp;ust=1433517134867610"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JIbWk66n8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47664" y="2265584"/>
            <a:ext cx="6247884" cy="3611687"/>
          </a:xfrm>
          <a:prstGeom prst="roundRect">
            <a:avLst/>
          </a:prstGeom>
          <a:gradFill>
            <a:gsLst>
              <a:gs pos="100000">
                <a:schemeClr val="accent5"/>
              </a:gs>
              <a:gs pos="10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200" dirty="0" smtClean="0">
                <a:latin typeface="Comic Sans MS" panose="030F0702030302020204" pitchFamily="66" charset="0"/>
              </a:rPr>
              <a:t>List three Human Rights that you have as an individual.</a:t>
            </a:r>
          </a:p>
          <a:p>
            <a:pPr algn="ctr"/>
            <a:endParaRPr lang="en-GB" sz="3200" dirty="0">
              <a:latin typeface="Comic Sans MS" panose="030F0702030302020204" pitchFamily="66" charset="0"/>
            </a:endParaRPr>
          </a:p>
          <a:p>
            <a:r>
              <a:rPr lang="en-GB" sz="3200" dirty="0" smtClean="0">
                <a:latin typeface="Comic Sans MS" panose="030F0702030302020204" pitchFamily="66" charset="0"/>
              </a:rPr>
              <a:t>1.</a:t>
            </a:r>
          </a:p>
          <a:p>
            <a:r>
              <a:rPr lang="en-GB" sz="3200" dirty="0" smtClean="0">
                <a:latin typeface="Comic Sans MS" panose="030F0702030302020204" pitchFamily="66" charset="0"/>
              </a:rPr>
              <a:t>2.</a:t>
            </a:r>
          </a:p>
          <a:p>
            <a:r>
              <a:rPr lang="en-GB" sz="3200" dirty="0" smtClean="0">
                <a:latin typeface="Comic Sans MS" panose="030F0702030302020204" pitchFamily="66" charset="0"/>
              </a:rPr>
              <a:t>3.   </a:t>
            </a:r>
            <a:endParaRPr lang="en-GB" sz="3200" dirty="0">
              <a:latin typeface="Comic Sans MS" panose="030F0702030302020204" pitchFamily="66" charset="0"/>
            </a:endParaRPr>
          </a:p>
        </p:txBody>
      </p:sp>
      <p:pic>
        <p:nvPicPr>
          <p:cNvPr id="1026" name="Picture 2" descr="C:\Users\stsm01\AppData\Local\Microsoft\Windows\Temporary Internet Files\Content.IE5\UMSBZJ2D\PngMedium-Bell-Icon-3825[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64642">
            <a:off x="649551" y="1819535"/>
            <a:ext cx="1184053" cy="1148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941168"/>
            <a:ext cx="1364352" cy="1152128"/>
          </a:xfrm>
          <a:prstGeom prst="rect">
            <a:avLst/>
          </a:prstGeom>
          <a:noFill/>
        </p:spPr>
      </p:pic>
      <p:sp>
        <p:nvSpPr>
          <p:cNvPr id="9" name="TextBox 8"/>
          <p:cNvSpPr txBox="1"/>
          <p:nvPr/>
        </p:nvSpPr>
        <p:spPr>
          <a:xfrm>
            <a:off x="827584" y="826300"/>
            <a:ext cx="7388561" cy="954107"/>
          </a:xfrm>
          <a:prstGeom prst="rect">
            <a:avLst/>
          </a:prstGeom>
          <a:noFill/>
        </p:spPr>
        <p:txBody>
          <a:bodyPr wrap="none" rtlCol="0">
            <a:spAutoFit/>
          </a:bodyPr>
          <a:lstStyle/>
          <a:p>
            <a:r>
              <a:rPr lang="en-GB" sz="2800" u="sng" dirty="0" smtClean="0">
                <a:latin typeface="Comic Sans MS" panose="030F0702030302020204" pitchFamily="66" charset="0"/>
              </a:rPr>
              <a:t>How did the Nazi’s change the life of Jews</a:t>
            </a:r>
          </a:p>
          <a:p>
            <a:pPr algn="ctr"/>
            <a:r>
              <a:rPr lang="en-GB" sz="2800" u="sng" dirty="0" smtClean="0">
                <a:latin typeface="Comic Sans MS" panose="030F0702030302020204" pitchFamily="66" charset="0"/>
              </a:rPr>
              <a:t> in Germany?</a:t>
            </a:r>
            <a:endParaRPr lang="en-GB" sz="2400" u="sng" dirty="0">
              <a:latin typeface="Comic Sans MS" panose="030F0702030302020204" pitchFamily="66" charset="0"/>
            </a:endParaRPr>
          </a:p>
        </p:txBody>
      </p:sp>
      <p:sp>
        <p:nvSpPr>
          <p:cNvPr id="10" name="TextBox 9"/>
          <p:cNvSpPr txBox="1"/>
          <p:nvPr/>
        </p:nvSpPr>
        <p:spPr>
          <a:xfrm>
            <a:off x="7236296" y="143349"/>
            <a:ext cx="1806905" cy="523220"/>
          </a:xfrm>
          <a:prstGeom prst="rect">
            <a:avLst/>
          </a:prstGeom>
          <a:noFill/>
        </p:spPr>
        <p:txBody>
          <a:bodyPr wrap="none" rtlCol="0">
            <a:spAutoFit/>
          </a:bodyPr>
          <a:lstStyle/>
          <a:p>
            <a:r>
              <a:rPr lang="en-GB" sz="2800" u="sng" dirty="0" smtClean="0">
                <a:latin typeface="Comic Sans MS" panose="030F0702030302020204" pitchFamily="66" charset="0"/>
              </a:rPr>
              <a:t>22</a:t>
            </a:r>
            <a:r>
              <a:rPr lang="en-GB" sz="2800" u="sng" baseline="30000" dirty="0" smtClean="0">
                <a:latin typeface="Comic Sans MS" panose="030F0702030302020204" pitchFamily="66" charset="0"/>
              </a:rPr>
              <a:t>nd</a:t>
            </a:r>
            <a:r>
              <a:rPr lang="en-GB" sz="2800" u="sng" dirty="0" smtClean="0">
                <a:latin typeface="Comic Sans MS" panose="030F0702030302020204" pitchFamily="66" charset="0"/>
              </a:rPr>
              <a:t> June</a:t>
            </a:r>
            <a:endParaRPr lang="en-GB" sz="2800" u="sng" dirty="0">
              <a:latin typeface="Comic Sans MS" panose="030F0702030302020204" pitchFamily="66" charset="0"/>
            </a:endParaRPr>
          </a:p>
        </p:txBody>
      </p:sp>
    </p:spTree>
    <p:extLst>
      <p:ext uri="{BB962C8B-B14F-4D97-AF65-F5344CB8AC3E}">
        <p14:creationId xmlns:p14="http://schemas.microsoft.com/office/powerpoint/2010/main" val="3620226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8856984" cy="5693866"/>
          </a:xfrm>
          <a:prstGeom prst="rect">
            <a:avLst/>
          </a:prstGeom>
          <a:noFill/>
        </p:spPr>
        <p:txBody>
          <a:bodyPr wrap="square" rtlCol="0">
            <a:spAutoFit/>
          </a:bodyPr>
          <a:lstStyle/>
          <a:p>
            <a:pPr algn="just"/>
            <a:r>
              <a:rPr lang="en-GB" sz="2800" dirty="0" smtClean="0">
                <a:solidFill>
                  <a:srgbClr val="FF0000"/>
                </a:solidFill>
                <a:latin typeface="Comic Sans MS" panose="030F0702030302020204" pitchFamily="66" charset="0"/>
              </a:rPr>
              <a:t>I am not able to explain how the Nazi’s changed the lives of Jews in Germany.</a:t>
            </a:r>
          </a:p>
          <a:p>
            <a:pPr algn="just"/>
            <a:endParaRPr lang="en-GB" sz="2800" dirty="0" smtClean="0">
              <a:solidFill>
                <a:srgbClr val="FF0000"/>
              </a:solidFill>
              <a:latin typeface="Comic Sans MS" panose="030F0702030302020204" pitchFamily="66" charset="0"/>
            </a:endParaRPr>
          </a:p>
          <a:p>
            <a:pPr algn="just"/>
            <a:endParaRPr lang="en-GB" sz="2800" dirty="0" smtClean="0">
              <a:solidFill>
                <a:srgbClr val="FF0000"/>
              </a:solidFill>
              <a:latin typeface="Comic Sans MS" panose="030F0702030302020204" pitchFamily="66" charset="0"/>
            </a:endParaRPr>
          </a:p>
          <a:p>
            <a:pPr algn="just"/>
            <a:r>
              <a:rPr lang="en-GB" sz="2800" dirty="0" smtClean="0">
                <a:solidFill>
                  <a:srgbClr val="FF6600"/>
                </a:solidFill>
                <a:latin typeface="Comic Sans MS" panose="030F0702030302020204" pitchFamily="66" charset="0"/>
              </a:rPr>
              <a:t>I can attempt to explain how the Nazi’s changed the lives of Jews in Germany but I am not able to do it in much detail.</a:t>
            </a:r>
          </a:p>
          <a:p>
            <a:pPr algn="just"/>
            <a:endParaRPr lang="en-GB" sz="2800" dirty="0" smtClean="0">
              <a:solidFill>
                <a:srgbClr val="FF6600"/>
              </a:solidFill>
              <a:latin typeface="Comic Sans MS" panose="030F0702030302020204" pitchFamily="66" charset="0"/>
            </a:endParaRPr>
          </a:p>
          <a:p>
            <a:pPr algn="just"/>
            <a:endParaRPr lang="en-GB" sz="2800" dirty="0" smtClean="0">
              <a:solidFill>
                <a:srgbClr val="FF6600"/>
              </a:solidFill>
              <a:latin typeface="Comic Sans MS" panose="030F0702030302020204" pitchFamily="66" charset="0"/>
            </a:endParaRPr>
          </a:p>
          <a:p>
            <a:pPr algn="just"/>
            <a:r>
              <a:rPr lang="en-GB" sz="2800" dirty="0" smtClean="0">
                <a:solidFill>
                  <a:srgbClr val="00B050"/>
                </a:solidFill>
                <a:latin typeface="Comic Sans MS" panose="030F0702030302020204" pitchFamily="66" charset="0"/>
              </a:rPr>
              <a:t>I am confident that I can explain how the Nazi’s changed the lives of Jews in Germany and can describe the effect this had on the lives of the Jews.</a:t>
            </a:r>
            <a:endParaRPr lang="en-GB" sz="2800" dirty="0">
              <a:solidFill>
                <a:srgbClr val="00B050"/>
              </a:solidFill>
              <a:latin typeface="Comic Sans MS" panose="030F0702030302020204"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12563">
            <a:off x="794614" y="1795448"/>
            <a:ext cx="481089" cy="84778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67781">
            <a:off x="571025" y="89745"/>
            <a:ext cx="506917" cy="8903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04493">
            <a:off x="808461" y="3978053"/>
            <a:ext cx="453397" cy="793812"/>
          </a:xfrm>
          <a:prstGeom prst="rect">
            <a:avLst/>
          </a:prstGeom>
        </p:spPr>
      </p:pic>
    </p:spTree>
    <p:extLst>
      <p:ext uri="{BB962C8B-B14F-4D97-AF65-F5344CB8AC3E}">
        <p14:creationId xmlns:p14="http://schemas.microsoft.com/office/powerpoint/2010/main" val="4073709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1" y="96347"/>
            <a:ext cx="5112568" cy="134076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Comic Sans MS" panose="030F0702030302020204" pitchFamily="66" charset="0"/>
              </a:rPr>
              <a:t>How did it all begin?</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803" y="1560110"/>
            <a:ext cx="3744416" cy="3576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574931" y="1731600"/>
            <a:ext cx="4104456" cy="187220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The Nazi party were voted into the German Government in 1933. By 1934 Hitler had become a dictator. This meant he had total control over all the laws in Germany. </a:t>
            </a:r>
            <a:endParaRPr lang="en-GB" dirty="0">
              <a:solidFill>
                <a:schemeClr val="tx1"/>
              </a:solidFill>
              <a:latin typeface="Comic Sans MS" panose="030F0702030302020204" pitchFamily="66" charset="0"/>
            </a:endParaRPr>
          </a:p>
        </p:txBody>
      </p:sp>
      <p:sp>
        <p:nvSpPr>
          <p:cNvPr id="7" name="Rounded Rectangle 6"/>
          <p:cNvSpPr/>
          <p:nvPr/>
        </p:nvSpPr>
        <p:spPr>
          <a:xfrm>
            <a:off x="4574931" y="3768631"/>
            <a:ext cx="4104456" cy="136815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It’s from these early years that laws began to appear that made a GRADUAL change to Jewish people’s lives.</a:t>
            </a:r>
            <a:endParaRPr lang="en-GB" dirty="0">
              <a:solidFill>
                <a:schemeClr val="tx1"/>
              </a:solidFill>
              <a:latin typeface="Comic Sans MS" panose="030F0702030302020204" pitchFamily="66" charset="0"/>
            </a:endParaRPr>
          </a:p>
        </p:txBody>
      </p:sp>
      <p:sp>
        <p:nvSpPr>
          <p:cNvPr id="8" name="Rectangle 7"/>
          <p:cNvSpPr/>
          <p:nvPr/>
        </p:nvSpPr>
        <p:spPr>
          <a:xfrm>
            <a:off x="1216778" y="5577121"/>
            <a:ext cx="6264696" cy="93610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Why do you think the Nazi party had to change laws GRADUALLY?</a:t>
            </a:r>
            <a:endParaRPr lang="en-GB" dirty="0">
              <a:solidFill>
                <a:schemeClr val="tx1"/>
              </a:solidFill>
              <a:latin typeface="Comic Sans MS" panose="030F0702030302020204" pitchFamily="66" charset="0"/>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611560" y="5136784"/>
            <a:ext cx="807526" cy="807526"/>
          </a:xfrm>
          <a:prstGeom prst="rect">
            <a:avLst/>
          </a:prstGeom>
          <a:noFill/>
        </p:spPr>
      </p:pic>
    </p:spTree>
    <p:extLst>
      <p:ext uri="{BB962C8B-B14F-4D97-AF65-F5344CB8AC3E}">
        <p14:creationId xmlns:p14="http://schemas.microsoft.com/office/powerpoint/2010/main" val="3297772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0865"/>
            <a:ext cx="5832648" cy="414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23198" y="0"/>
            <a:ext cx="2952328" cy="678710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latin typeface="Comic Sans MS" panose="030F0702030302020204" pitchFamily="66" charset="0"/>
            </a:endParaRPr>
          </a:p>
          <a:p>
            <a:pPr algn="ctr"/>
            <a:r>
              <a:rPr lang="en-GB" dirty="0" smtClean="0">
                <a:solidFill>
                  <a:schemeClr val="tx1"/>
                </a:solidFill>
                <a:latin typeface="Comic Sans MS" panose="030F0702030302020204" pitchFamily="66" charset="0"/>
              </a:rPr>
              <a:t>You will be given a sheet detailing new laws that were introduced by the Nazis towards the Jews through out the 1930s.</a:t>
            </a:r>
          </a:p>
          <a:p>
            <a:pPr algn="ctr"/>
            <a:endParaRPr lang="en-GB" dirty="0">
              <a:solidFill>
                <a:schemeClr val="tx1"/>
              </a:solidFill>
              <a:latin typeface="Comic Sans MS" panose="030F0702030302020204" pitchFamily="66" charset="0"/>
            </a:endParaRPr>
          </a:p>
          <a:p>
            <a:pPr algn="ctr"/>
            <a:r>
              <a:rPr lang="en-GB" dirty="0" smtClean="0">
                <a:solidFill>
                  <a:schemeClr val="tx1"/>
                </a:solidFill>
                <a:latin typeface="Comic Sans MS" panose="030F0702030302020204" pitchFamily="66" charset="0"/>
              </a:rPr>
              <a:t>I want you to complete your living graph by placing the events on the correct dates and in the correct level of severity. </a:t>
            </a:r>
          </a:p>
          <a:p>
            <a:pPr algn="ctr"/>
            <a:endParaRPr lang="en-GB" dirty="0">
              <a:solidFill>
                <a:schemeClr val="tx1"/>
              </a:solidFill>
              <a:latin typeface="Comic Sans MS" panose="030F0702030302020204" pitchFamily="66" charset="0"/>
            </a:endParaRPr>
          </a:p>
          <a:p>
            <a:pPr algn="ctr"/>
            <a:r>
              <a:rPr lang="en-GB" dirty="0" smtClean="0">
                <a:solidFill>
                  <a:schemeClr val="tx1"/>
                </a:solidFill>
                <a:latin typeface="Comic Sans MS" panose="030F0702030302020204" pitchFamily="66" charset="0"/>
              </a:rPr>
              <a:t>The more severe you think the restriction is, the closer it would go to the top of your graph.</a:t>
            </a:r>
          </a:p>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Choose two restrictions. Write a few sentences to </a:t>
            </a:r>
            <a:r>
              <a:rPr lang="en-GB" u="sng" dirty="0">
                <a:solidFill>
                  <a:schemeClr val="tx1"/>
                </a:solidFill>
                <a:latin typeface="Comic Sans MS" panose="030F0702030302020204" pitchFamily="66" charset="0"/>
              </a:rPr>
              <a:t>EXPLAIN</a:t>
            </a:r>
            <a:r>
              <a:rPr lang="en-GB" dirty="0">
                <a:solidFill>
                  <a:schemeClr val="tx1"/>
                </a:solidFill>
                <a:latin typeface="Comic Sans MS" panose="030F0702030302020204" pitchFamily="66" charset="0"/>
              </a:rPr>
              <a:t> how this would impact the life of a Jewish person and how they would feel about </a:t>
            </a:r>
            <a:r>
              <a:rPr lang="en-GB" dirty="0" smtClean="0">
                <a:solidFill>
                  <a:schemeClr val="tx1"/>
                </a:solidFill>
                <a:latin typeface="Comic Sans MS" panose="030F0702030302020204" pitchFamily="66" charset="0"/>
              </a:rPr>
              <a:t>this.</a:t>
            </a:r>
            <a:endParaRPr lang="en-GB" dirty="0">
              <a:solidFill>
                <a:schemeClr val="tx1"/>
              </a:solidFill>
              <a:latin typeface="Comic Sans MS" panose="030F0702030302020204" pitchFamily="66" charset="0"/>
            </a:endParaRPr>
          </a:p>
          <a:p>
            <a:pPr algn="ct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16635"/>
            <a:ext cx="792088" cy="879531"/>
          </a:xfrm>
          <a:prstGeom prst="rect">
            <a:avLst/>
          </a:prstGeom>
          <a:noFill/>
        </p:spPr>
      </p:pic>
      <p:pic>
        <p:nvPicPr>
          <p:cNvPr id="5" name="Picture 8"/>
          <p:cNvPicPr>
            <a:picLocks noChangeAspect="1" noChangeArrowheads="1"/>
          </p:cNvPicPr>
          <p:nvPr/>
        </p:nvPicPr>
        <p:blipFill>
          <a:blip r:embed="rId4" cstate="print">
            <a:grayscl/>
          </a:blip>
          <a:srcRect/>
          <a:stretch>
            <a:fillRect/>
          </a:stretch>
        </p:blipFill>
        <p:spPr bwMode="auto">
          <a:xfrm>
            <a:off x="3808865" y="116635"/>
            <a:ext cx="811875" cy="879531"/>
          </a:xfrm>
          <a:prstGeom prst="rect">
            <a:avLst/>
          </a:prstGeom>
          <a:noFill/>
          <a:ln w="9525">
            <a:noFill/>
            <a:miter lim="800000"/>
            <a:headEnd/>
            <a:tailEnd/>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2791972" y="0"/>
            <a:ext cx="921617" cy="1004179"/>
          </a:xfrm>
          <a:prstGeom prst="rect">
            <a:avLst/>
          </a:prstGeom>
          <a:noFill/>
        </p:spPr>
      </p:pic>
    </p:spTree>
    <p:extLst>
      <p:ext uri="{BB962C8B-B14F-4D97-AF65-F5344CB8AC3E}">
        <p14:creationId xmlns:p14="http://schemas.microsoft.com/office/powerpoint/2010/main" val="2963400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lancasterdiary.net/images/assets/diary_3.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0616" l="2818" r="90273">
                        <a14:backgroundMark x1="1636" y1="10131" x2="3758" y2="10131"/>
                        <a14:backgroundMark x1="6394" y1="11158" x2="8242" y2="5229"/>
                        <a14:backgroundMark x1="8242" y1="5649" x2="89515" y2="4435"/>
                        <a14:backgroundMark x1="48939" y1="5462" x2="48939" y2="5462"/>
                        <a14:backgroundMark x1="88576" y1="3828" x2="88970" y2="88375"/>
                        <a14:backgroundMark x1="88970" y1="88796" x2="2970" y2="87162"/>
                        <a14:backgroundMark x1="4152" y1="87348" x2="3636" y2="5649"/>
                        <a14:backgroundMark x1="3758" y1="6676" x2="8909" y2="5649"/>
                        <a14:backgroundMark x1="455" y1="5042" x2="455" y2="5042"/>
                      </a14:backgroundRemoval>
                    </a14:imgEffect>
                  </a14:imgLayer>
                </a14:imgProps>
              </a:ext>
              <a:ext uri="{28A0092B-C50C-407E-A947-70E740481C1C}">
                <a14:useLocalDpi xmlns:a14="http://schemas.microsoft.com/office/drawing/2010/main" val="0"/>
              </a:ext>
            </a:extLst>
          </a:blip>
          <a:srcRect/>
          <a:stretch>
            <a:fillRect/>
          </a:stretch>
        </p:blipFill>
        <p:spPr bwMode="auto">
          <a:xfrm rot="21111657">
            <a:off x="203863" y="-18015"/>
            <a:ext cx="4190530" cy="271756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004048" y="260648"/>
            <a:ext cx="4032448" cy="1080120"/>
          </a:xfrm>
          <a:prstGeom prst="roundRect">
            <a:avLst/>
          </a:prstGeom>
          <a:solidFill>
            <a:schemeClr val="accent5"/>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3600" dirty="0" smtClean="0"/>
              <a:t>Dear Diary….</a:t>
            </a:r>
            <a:endParaRPr lang="en-GB" sz="3600" dirty="0"/>
          </a:p>
        </p:txBody>
      </p:sp>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7609563" y="351225"/>
            <a:ext cx="1076320" cy="898966"/>
          </a:xfrm>
          <a:prstGeom prst="rect">
            <a:avLst/>
          </a:prstGeom>
          <a:noFill/>
        </p:spPr>
      </p:pic>
      <p:sp>
        <p:nvSpPr>
          <p:cNvPr id="5" name="Rounded Rectangle 4"/>
          <p:cNvSpPr/>
          <p:nvPr/>
        </p:nvSpPr>
        <p:spPr>
          <a:xfrm>
            <a:off x="5220072" y="1635840"/>
            <a:ext cx="3816424" cy="511256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ysClr val="windowText" lastClr="000000"/>
              </a:solidFill>
            </a:endParaRPr>
          </a:p>
          <a:p>
            <a:pPr algn="ctr"/>
            <a:endParaRPr lang="en-GB" dirty="0">
              <a:solidFill>
                <a:sysClr val="windowText" lastClr="000000"/>
              </a:solidFill>
            </a:endParaRPr>
          </a:p>
          <a:p>
            <a:pPr algn="ctr"/>
            <a:r>
              <a:rPr lang="en-GB" sz="2400" dirty="0" smtClean="0">
                <a:solidFill>
                  <a:sysClr val="windowText" lastClr="000000"/>
                </a:solidFill>
                <a:latin typeface="Comic Sans MS" panose="030F0702030302020204" pitchFamily="66" charset="0"/>
              </a:rPr>
              <a:t>Write a diary entry for one day in 1940.</a:t>
            </a:r>
          </a:p>
          <a:p>
            <a:pPr algn="ctr"/>
            <a:endParaRPr lang="en-GB" sz="2400" dirty="0" smtClean="0">
              <a:solidFill>
                <a:sysClr val="windowText" lastClr="000000"/>
              </a:solidFill>
              <a:latin typeface="Comic Sans MS" panose="030F0702030302020204" pitchFamily="66" charset="0"/>
            </a:endParaRPr>
          </a:p>
          <a:p>
            <a:pPr algn="ctr"/>
            <a:r>
              <a:rPr lang="en-GB" sz="2400" dirty="0" smtClean="0">
                <a:solidFill>
                  <a:sysClr val="windowText" lastClr="000000"/>
                </a:solidFill>
                <a:latin typeface="Comic Sans MS" panose="030F0702030302020204" pitchFamily="66" charset="0"/>
              </a:rPr>
              <a:t>I want you to explain the new laws that have been introduced between 1933 and </a:t>
            </a:r>
            <a:r>
              <a:rPr lang="en-GB" sz="2400" dirty="0" smtClean="0">
                <a:solidFill>
                  <a:sysClr val="windowText" lastClr="000000"/>
                </a:solidFill>
                <a:latin typeface="Comic Sans MS" panose="030F0702030302020204" pitchFamily="66" charset="0"/>
              </a:rPr>
              <a:t>1940 and </a:t>
            </a:r>
            <a:r>
              <a:rPr lang="en-GB" sz="2400" dirty="0" smtClean="0">
                <a:solidFill>
                  <a:sysClr val="windowText" lastClr="000000"/>
                </a:solidFill>
                <a:latin typeface="Comic Sans MS" panose="030F0702030302020204" pitchFamily="66" charset="0"/>
              </a:rPr>
              <a:t>how they have affected your life. </a:t>
            </a:r>
          </a:p>
          <a:p>
            <a:pPr algn="ctr"/>
            <a:endParaRPr lang="en-GB" sz="2400" dirty="0">
              <a:solidFill>
                <a:sysClr val="windowText" lastClr="000000"/>
              </a:solidFill>
              <a:latin typeface="Comic Sans MS" panose="030F0702030302020204" pitchFamily="66" charset="0"/>
            </a:endParaRPr>
          </a:p>
          <a:p>
            <a:pPr algn="ctr"/>
            <a:r>
              <a:rPr lang="en-GB" sz="2400" dirty="0" smtClean="0">
                <a:solidFill>
                  <a:sysClr val="windowText" lastClr="000000"/>
                </a:solidFill>
                <a:latin typeface="Comic Sans MS" panose="030F0702030302020204" pitchFamily="66" charset="0"/>
              </a:rPr>
              <a:t>Think about impact on: school, work, leisure. </a:t>
            </a:r>
          </a:p>
          <a:p>
            <a:pPr algn="ctr"/>
            <a:endParaRPr lang="en-GB" dirty="0">
              <a:solidFill>
                <a:sysClr val="windowText" lastClr="000000"/>
              </a:solidFill>
            </a:endParaRPr>
          </a:p>
          <a:p>
            <a:pPr algn="ctr"/>
            <a:endParaRPr lang="en-GB" dirty="0" smtClean="0">
              <a:solidFill>
                <a:sysClr val="windowText" lastClr="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05173153"/>
              </p:ext>
            </p:extLst>
          </p:nvPr>
        </p:nvGraphicFramePr>
        <p:xfrm>
          <a:off x="198392" y="2636913"/>
          <a:ext cx="4805656" cy="4111495"/>
        </p:xfrm>
        <a:graphic>
          <a:graphicData uri="http://schemas.openxmlformats.org/drawingml/2006/table">
            <a:tbl>
              <a:tblPr firstRow="1" bandRow="1">
                <a:tableStyleId>{5C22544A-7EE6-4342-B048-85BDC9FD1C3A}</a:tableStyleId>
              </a:tblPr>
              <a:tblGrid>
                <a:gridCol w="2402828"/>
                <a:gridCol w="2402828"/>
              </a:tblGrid>
              <a:tr h="384301">
                <a:tc>
                  <a:txBody>
                    <a:bodyPr/>
                    <a:lstStyle/>
                    <a:p>
                      <a:r>
                        <a:rPr lang="en-GB" sz="1800" u="sng" dirty="0" smtClean="0">
                          <a:solidFill>
                            <a:schemeClr val="tx1"/>
                          </a:solidFill>
                          <a:latin typeface="Comic Sans MS" panose="030F0702030302020204" pitchFamily="66" charset="0"/>
                        </a:rPr>
                        <a:t>Sentence Starters</a:t>
                      </a:r>
                      <a:endParaRPr lang="en-GB" sz="1800" u="sng" dirty="0">
                        <a:solidFill>
                          <a:schemeClr val="tx1"/>
                        </a:solidFill>
                        <a:latin typeface="Comic Sans MS" panose="030F0702030302020204" pitchFamily="66" charset="0"/>
                      </a:endParaRPr>
                    </a:p>
                  </a:txBody>
                  <a:tcPr>
                    <a:solidFill>
                      <a:srgbClr val="92D050"/>
                    </a:solidFill>
                  </a:tcPr>
                </a:tc>
                <a:tc>
                  <a:txBody>
                    <a:bodyPr/>
                    <a:lstStyle/>
                    <a:p>
                      <a:r>
                        <a:rPr lang="en-GB" sz="1800" u="sng" dirty="0" smtClean="0">
                          <a:solidFill>
                            <a:schemeClr val="tx1"/>
                          </a:solidFill>
                          <a:latin typeface="Comic Sans MS" panose="030F0702030302020204" pitchFamily="66" charset="0"/>
                        </a:rPr>
                        <a:t>Connective Words</a:t>
                      </a:r>
                      <a:endParaRPr lang="en-GB" sz="1800" u="sng" dirty="0">
                        <a:solidFill>
                          <a:schemeClr val="tx1"/>
                        </a:solidFill>
                        <a:latin typeface="Comic Sans MS" panose="030F0702030302020204" pitchFamily="66" charset="0"/>
                      </a:endParaRPr>
                    </a:p>
                  </a:txBody>
                  <a:tcPr>
                    <a:solidFill>
                      <a:srgbClr val="00B050"/>
                    </a:solidFill>
                  </a:tcPr>
                </a:tc>
              </a:tr>
              <a:tr h="410623">
                <a:tc>
                  <a:txBody>
                    <a:bodyPr/>
                    <a:lstStyle/>
                    <a:p>
                      <a:r>
                        <a:rPr lang="en-GB" sz="2000" dirty="0" smtClean="0">
                          <a:latin typeface="Comic Sans MS" panose="030F0702030302020204" pitchFamily="66" charset="0"/>
                        </a:rPr>
                        <a:t>Today I…..</a:t>
                      </a:r>
                      <a:endParaRPr lang="en-GB" sz="2000" dirty="0">
                        <a:latin typeface="Comic Sans MS" panose="030F0702030302020204" pitchFamily="66" charset="0"/>
                      </a:endParaRPr>
                    </a:p>
                  </a:txBody>
                  <a:tcPr>
                    <a:solidFill>
                      <a:srgbClr val="92D050"/>
                    </a:solidFill>
                  </a:tcPr>
                </a:tc>
                <a:tc>
                  <a:txBody>
                    <a:bodyPr/>
                    <a:lstStyle/>
                    <a:p>
                      <a:r>
                        <a:rPr lang="en-GB" sz="1800" dirty="0" smtClean="0">
                          <a:latin typeface="Comic Sans MS" panose="030F0702030302020204" pitchFamily="66" charset="0"/>
                        </a:rPr>
                        <a:t>Although</a:t>
                      </a:r>
                      <a:endParaRPr lang="en-GB" sz="1800" dirty="0">
                        <a:latin typeface="Comic Sans MS" panose="030F0702030302020204" pitchFamily="66" charset="0"/>
                      </a:endParaRPr>
                    </a:p>
                  </a:txBody>
                  <a:tcPr>
                    <a:solidFill>
                      <a:srgbClr val="00B050"/>
                    </a:solidFill>
                  </a:tcPr>
                </a:tc>
              </a:tr>
              <a:tr h="726487">
                <a:tc>
                  <a:txBody>
                    <a:bodyPr/>
                    <a:lstStyle/>
                    <a:p>
                      <a:r>
                        <a:rPr lang="en-GB" sz="2000" dirty="0" smtClean="0">
                          <a:latin typeface="Comic Sans MS" panose="030F0702030302020204" pitchFamily="66" charset="0"/>
                        </a:rPr>
                        <a:t>A</a:t>
                      </a:r>
                      <a:r>
                        <a:rPr lang="en-GB" sz="2000" baseline="0" dirty="0" smtClean="0">
                          <a:latin typeface="Comic Sans MS" panose="030F0702030302020204" pitchFamily="66" charset="0"/>
                        </a:rPr>
                        <a:t>nother new law was introduced…</a:t>
                      </a:r>
                      <a:endParaRPr lang="en-GB" sz="2000" dirty="0">
                        <a:latin typeface="Comic Sans MS" panose="030F0702030302020204" pitchFamily="66" charset="0"/>
                      </a:endParaRPr>
                    </a:p>
                  </a:txBody>
                  <a:tcPr>
                    <a:solidFill>
                      <a:srgbClr val="92D050"/>
                    </a:solidFill>
                  </a:tcPr>
                </a:tc>
                <a:tc>
                  <a:txBody>
                    <a:bodyPr/>
                    <a:lstStyle/>
                    <a:p>
                      <a:r>
                        <a:rPr lang="en-GB" sz="1800" dirty="0" smtClean="0">
                          <a:latin typeface="Comic Sans MS" panose="030F0702030302020204" pitchFamily="66" charset="0"/>
                        </a:rPr>
                        <a:t>However</a:t>
                      </a:r>
                      <a:endParaRPr lang="en-GB" sz="1800" dirty="0">
                        <a:latin typeface="Comic Sans MS" panose="030F0702030302020204" pitchFamily="66" charset="0"/>
                      </a:endParaRPr>
                    </a:p>
                  </a:txBody>
                  <a:tcPr>
                    <a:solidFill>
                      <a:srgbClr val="00B050"/>
                    </a:solidFill>
                  </a:tcPr>
                </a:tc>
              </a:tr>
              <a:tr h="726487">
                <a:tc>
                  <a:txBody>
                    <a:bodyPr/>
                    <a:lstStyle/>
                    <a:p>
                      <a:r>
                        <a:rPr lang="en-GB" sz="2000" dirty="0" smtClean="0">
                          <a:latin typeface="Comic Sans MS" panose="030F0702030302020204" pitchFamily="66" charset="0"/>
                        </a:rPr>
                        <a:t>This makes me feel…</a:t>
                      </a:r>
                      <a:endParaRPr lang="en-GB" sz="2000" dirty="0">
                        <a:latin typeface="Comic Sans MS" panose="030F0702030302020204" pitchFamily="66" charset="0"/>
                      </a:endParaRPr>
                    </a:p>
                  </a:txBody>
                  <a:tcPr>
                    <a:solidFill>
                      <a:srgbClr val="92D050"/>
                    </a:solidFill>
                  </a:tcPr>
                </a:tc>
                <a:tc>
                  <a:txBody>
                    <a:bodyPr/>
                    <a:lstStyle/>
                    <a:p>
                      <a:r>
                        <a:rPr lang="en-GB" sz="1800" dirty="0" smtClean="0">
                          <a:latin typeface="Comic Sans MS" panose="030F0702030302020204" pitchFamily="66" charset="0"/>
                        </a:rPr>
                        <a:t>In addition to</a:t>
                      </a:r>
                      <a:endParaRPr lang="en-GB" sz="1800" dirty="0">
                        <a:latin typeface="Comic Sans MS" panose="030F0702030302020204" pitchFamily="66" charset="0"/>
                      </a:endParaRPr>
                    </a:p>
                  </a:txBody>
                  <a:tcPr>
                    <a:solidFill>
                      <a:srgbClr val="00B050"/>
                    </a:solidFill>
                  </a:tcPr>
                </a:tc>
              </a:tr>
              <a:tr h="726487">
                <a:tc>
                  <a:txBody>
                    <a:bodyPr/>
                    <a:lstStyle/>
                    <a:p>
                      <a:r>
                        <a:rPr lang="en-GB" sz="2000" dirty="0" smtClean="0">
                          <a:latin typeface="Comic Sans MS" panose="030F0702030302020204" pitchFamily="66" charset="0"/>
                        </a:rPr>
                        <a:t>I no longer want to…</a:t>
                      </a:r>
                    </a:p>
                  </a:txBody>
                  <a:tcPr>
                    <a:solidFill>
                      <a:srgbClr val="92D050"/>
                    </a:solidFill>
                  </a:tcPr>
                </a:tc>
                <a:tc>
                  <a:txBody>
                    <a:bodyPr/>
                    <a:lstStyle/>
                    <a:p>
                      <a:r>
                        <a:rPr lang="en-GB" sz="1800" dirty="0" smtClean="0">
                          <a:latin typeface="Comic Sans MS" panose="030F0702030302020204" pitchFamily="66" charset="0"/>
                        </a:rPr>
                        <a:t>As a result of</a:t>
                      </a:r>
                      <a:endParaRPr lang="en-GB" sz="1800" dirty="0">
                        <a:latin typeface="Comic Sans MS" panose="030F0702030302020204" pitchFamily="66" charset="0"/>
                      </a:endParaRPr>
                    </a:p>
                  </a:txBody>
                  <a:tcPr>
                    <a:solidFill>
                      <a:srgbClr val="00B050"/>
                    </a:solidFill>
                  </a:tcPr>
                </a:tc>
              </a:tr>
              <a:tr h="726487">
                <a:tc>
                  <a:txBody>
                    <a:bodyPr/>
                    <a:lstStyle/>
                    <a:p>
                      <a:r>
                        <a:rPr lang="en-GB" sz="2000" dirty="0" smtClean="0">
                          <a:latin typeface="Comic Sans MS" panose="030F0702030302020204" pitchFamily="66" charset="0"/>
                        </a:rPr>
                        <a:t>Yesterday,</a:t>
                      </a:r>
                      <a:r>
                        <a:rPr lang="en-GB" sz="2000" baseline="0" dirty="0" smtClean="0">
                          <a:latin typeface="Comic Sans MS" panose="030F0702030302020204" pitchFamily="66" charset="0"/>
                        </a:rPr>
                        <a:t> I discovered…</a:t>
                      </a:r>
                      <a:endParaRPr lang="en-GB" sz="2000" dirty="0">
                        <a:latin typeface="Comic Sans MS" panose="030F0702030302020204" pitchFamily="66" charset="0"/>
                      </a:endParaRPr>
                    </a:p>
                  </a:txBody>
                  <a:tcPr>
                    <a:solidFill>
                      <a:srgbClr val="92D050"/>
                    </a:solidFill>
                  </a:tcPr>
                </a:tc>
                <a:tc>
                  <a:txBody>
                    <a:bodyPr/>
                    <a:lstStyle/>
                    <a:p>
                      <a:r>
                        <a:rPr lang="en-GB" sz="1800" dirty="0" smtClean="0">
                          <a:latin typeface="Comic Sans MS" panose="030F0702030302020204" pitchFamily="66" charset="0"/>
                        </a:rPr>
                        <a:t>Furthermore</a:t>
                      </a:r>
                      <a:endParaRPr lang="en-GB" sz="1800" dirty="0">
                        <a:latin typeface="Comic Sans MS" panose="030F0702030302020204" pitchFamily="66" charset="0"/>
                      </a:endParaRPr>
                    </a:p>
                  </a:txBody>
                  <a:tcPr>
                    <a:solidFill>
                      <a:srgbClr val="00B050"/>
                    </a:solidFill>
                  </a:tcPr>
                </a:tc>
              </a:tr>
              <a:tr h="410623">
                <a:tc>
                  <a:txBody>
                    <a:bodyPr/>
                    <a:lstStyle/>
                    <a:p>
                      <a:r>
                        <a:rPr lang="en-GB" sz="2000" dirty="0" smtClean="0">
                          <a:latin typeface="Comic Sans MS" panose="030F0702030302020204" pitchFamily="66" charset="0"/>
                        </a:rPr>
                        <a:t>My</a:t>
                      </a:r>
                      <a:r>
                        <a:rPr lang="en-GB" sz="2000" baseline="0" dirty="0" smtClean="0">
                          <a:latin typeface="Comic Sans MS" panose="030F0702030302020204" pitchFamily="66" charset="0"/>
                        </a:rPr>
                        <a:t> family think…</a:t>
                      </a:r>
                      <a:endParaRPr lang="en-GB" sz="2000" dirty="0">
                        <a:latin typeface="Comic Sans MS" panose="030F0702030302020204" pitchFamily="66" charset="0"/>
                      </a:endParaRPr>
                    </a:p>
                  </a:txBody>
                  <a:tcPr>
                    <a:solidFill>
                      <a:srgbClr val="92D050"/>
                    </a:solidFill>
                  </a:tcPr>
                </a:tc>
                <a:tc>
                  <a:txBody>
                    <a:bodyPr/>
                    <a:lstStyle/>
                    <a:p>
                      <a:r>
                        <a:rPr lang="en-GB" sz="1800" dirty="0" smtClean="0">
                          <a:latin typeface="Comic Sans MS" panose="030F0702030302020204" pitchFamily="66" charset="0"/>
                        </a:rPr>
                        <a:t>Yet</a:t>
                      </a:r>
                      <a:endParaRPr lang="en-GB" sz="1800" dirty="0">
                        <a:latin typeface="Comic Sans MS" panose="030F0702030302020204" pitchFamily="66" charset="0"/>
                      </a:endParaRPr>
                    </a:p>
                  </a:txBody>
                  <a:tcPr>
                    <a:solidFill>
                      <a:srgbClr val="00B050"/>
                    </a:solidFill>
                  </a:tcPr>
                </a:tc>
              </a:tr>
            </a:tbl>
          </a:graphicData>
        </a:graphic>
      </p:graphicFrame>
    </p:spTree>
    <p:extLst>
      <p:ext uri="{BB962C8B-B14F-4D97-AF65-F5344CB8AC3E}">
        <p14:creationId xmlns:p14="http://schemas.microsoft.com/office/powerpoint/2010/main" val="35455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15616" y="1196752"/>
            <a:ext cx="7272808" cy="4896544"/>
          </a:xfrm>
          <a:prstGeom prst="roundRect">
            <a:avLst/>
          </a:prstGeom>
          <a:gradFill>
            <a:gsLst>
              <a:gs pos="100000">
                <a:schemeClr val="accent5"/>
              </a:gs>
              <a:gs pos="10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200" dirty="0" smtClean="0">
                <a:latin typeface="Comic Sans MS" panose="030F0702030302020204" pitchFamily="66" charset="0"/>
              </a:rPr>
              <a:t>Can you name three ways in which Jewish people were denied their human rights?</a:t>
            </a:r>
          </a:p>
          <a:p>
            <a:pPr algn="ctr"/>
            <a:endParaRPr lang="en-GB" sz="3200" dirty="0">
              <a:latin typeface="Comic Sans MS" panose="030F0702030302020204" pitchFamily="66" charset="0"/>
            </a:endParaRPr>
          </a:p>
          <a:p>
            <a:r>
              <a:rPr lang="en-GB" sz="3200" dirty="0" smtClean="0">
                <a:latin typeface="Comic Sans MS" panose="030F0702030302020204" pitchFamily="66" charset="0"/>
              </a:rPr>
              <a:t>1.</a:t>
            </a:r>
          </a:p>
          <a:p>
            <a:r>
              <a:rPr lang="en-GB" sz="3200" dirty="0" smtClean="0">
                <a:latin typeface="Comic Sans MS" panose="030F0702030302020204" pitchFamily="66" charset="0"/>
              </a:rPr>
              <a:t>2.</a:t>
            </a:r>
          </a:p>
          <a:p>
            <a:r>
              <a:rPr lang="en-GB" sz="3200" dirty="0" smtClean="0">
                <a:latin typeface="Comic Sans MS" panose="030F0702030302020204" pitchFamily="66" charset="0"/>
              </a:rPr>
              <a:t>3.   </a:t>
            </a:r>
            <a:endParaRPr lang="en-GB" sz="3200" dirty="0">
              <a:latin typeface="Comic Sans MS" panose="030F0702030302020204" pitchFamily="66" charset="0"/>
            </a:endParaRPr>
          </a:p>
        </p:txBody>
      </p:sp>
      <p:pic>
        <p:nvPicPr>
          <p:cNvPr id="1026" name="Picture 2" descr="C:\Users\stsm01\AppData\Local\Microsoft\Windows\Temporary Internet Files\Content.IE5\UMSBZJ2D\PngMedium-Bell-Icon-3825[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64642">
            <a:off x="523589" y="739415"/>
            <a:ext cx="1184053" cy="1148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941168"/>
            <a:ext cx="1364352" cy="1152128"/>
          </a:xfrm>
          <a:prstGeom prst="rect">
            <a:avLst/>
          </a:prstGeom>
          <a:noFill/>
        </p:spPr>
      </p:pic>
    </p:spTree>
    <p:extLst>
      <p:ext uri="{BB962C8B-B14F-4D97-AF65-F5344CB8AC3E}">
        <p14:creationId xmlns:p14="http://schemas.microsoft.com/office/powerpoint/2010/main" val="2095627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8856984" cy="5693866"/>
          </a:xfrm>
          <a:prstGeom prst="rect">
            <a:avLst/>
          </a:prstGeom>
          <a:noFill/>
        </p:spPr>
        <p:txBody>
          <a:bodyPr wrap="square" rtlCol="0">
            <a:spAutoFit/>
          </a:bodyPr>
          <a:lstStyle/>
          <a:p>
            <a:pPr algn="just"/>
            <a:r>
              <a:rPr lang="en-GB" sz="2800" dirty="0" smtClean="0">
                <a:solidFill>
                  <a:srgbClr val="FF0000"/>
                </a:solidFill>
                <a:latin typeface="Comic Sans MS" panose="030F0702030302020204" pitchFamily="66" charset="0"/>
              </a:rPr>
              <a:t>I am not able to explain how the Nazi’s changed the lives of Jews in Germany.</a:t>
            </a:r>
          </a:p>
          <a:p>
            <a:pPr algn="just"/>
            <a:endParaRPr lang="en-GB" sz="2800" dirty="0" smtClean="0">
              <a:solidFill>
                <a:srgbClr val="FF0000"/>
              </a:solidFill>
              <a:latin typeface="Comic Sans MS" panose="030F0702030302020204" pitchFamily="66" charset="0"/>
            </a:endParaRPr>
          </a:p>
          <a:p>
            <a:pPr algn="just"/>
            <a:endParaRPr lang="en-GB" sz="2800" dirty="0" smtClean="0">
              <a:solidFill>
                <a:srgbClr val="FF0000"/>
              </a:solidFill>
              <a:latin typeface="Comic Sans MS" panose="030F0702030302020204" pitchFamily="66" charset="0"/>
            </a:endParaRPr>
          </a:p>
          <a:p>
            <a:pPr algn="just"/>
            <a:r>
              <a:rPr lang="en-GB" sz="2800" dirty="0" smtClean="0">
                <a:solidFill>
                  <a:srgbClr val="FF6600"/>
                </a:solidFill>
                <a:latin typeface="Comic Sans MS" panose="030F0702030302020204" pitchFamily="66" charset="0"/>
              </a:rPr>
              <a:t>I can attempt to explain how the Nazi’s changed the lives of Jews in Germany but I am not able to do it in much detail.</a:t>
            </a:r>
          </a:p>
          <a:p>
            <a:pPr algn="just"/>
            <a:endParaRPr lang="en-GB" sz="2800" dirty="0" smtClean="0">
              <a:solidFill>
                <a:srgbClr val="FF6600"/>
              </a:solidFill>
              <a:latin typeface="Comic Sans MS" panose="030F0702030302020204" pitchFamily="66" charset="0"/>
            </a:endParaRPr>
          </a:p>
          <a:p>
            <a:pPr algn="just"/>
            <a:endParaRPr lang="en-GB" sz="2800" dirty="0" smtClean="0">
              <a:solidFill>
                <a:srgbClr val="FF6600"/>
              </a:solidFill>
              <a:latin typeface="Comic Sans MS" panose="030F0702030302020204" pitchFamily="66" charset="0"/>
            </a:endParaRPr>
          </a:p>
          <a:p>
            <a:pPr algn="just"/>
            <a:r>
              <a:rPr lang="en-GB" sz="2800" dirty="0" smtClean="0">
                <a:solidFill>
                  <a:srgbClr val="00B050"/>
                </a:solidFill>
                <a:latin typeface="Comic Sans MS" panose="030F0702030302020204" pitchFamily="66" charset="0"/>
              </a:rPr>
              <a:t>I am confident that I can explain how the Nazi’s changed the lives of Jews in Germany and can describe the effect this had on the lives of the Jews.</a:t>
            </a:r>
            <a:endParaRPr lang="en-GB" sz="2800" dirty="0">
              <a:solidFill>
                <a:srgbClr val="00B050"/>
              </a:solidFill>
              <a:latin typeface="Comic Sans MS" panose="030F0702030302020204"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12563">
            <a:off x="794614" y="1795448"/>
            <a:ext cx="481089" cy="84778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67781">
            <a:off x="571025" y="89745"/>
            <a:ext cx="506917" cy="8903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04493">
            <a:off x="808461" y="3978053"/>
            <a:ext cx="453397" cy="793812"/>
          </a:xfrm>
          <a:prstGeom prst="rect">
            <a:avLst/>
          </a:prstGeom>
        </p:spPr>
      </p:pic>
    </p:spTree>
    <p:extLst>
      <p:ext uri="{BB962C8B-B14F-4D97-AF65-F5344CB8AC3E}">
        <p14:creationId xmlns:p14="http://schemas.microsoft.com/office/powerpoint/2010/main" val="3665949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8856984" cy="5693866"/>
          </a:xfrm>
          <a:prstGeom prst="rect">
            <a:avLst/>
          </a:prstGeom>
          <a:noFill/>
        </p:spPr>
        <p:txBody>
          <a:bodyPr wrap="square" rtlCol="0">
            <a:spAutoFit/>
          </a:bodyPr>
          <a:lstStyle/>
          <a:p>
            <a:pPr algn="just"/>
            <a:r>
              <a:rPr lang="en-GB" sz="2800" dirty="0" smtClean="0">
                <a:solidFill>
                  <a:srgbClr val="FF0000"/>
                </a:solidFill>
                <a:latin typeface="Comic Sans MS" panose="030F0702030302020204" pitchFamily="66" charset="0"/>
              </a:rPr>
              <a:t>I am not able to explain how the Nazi’s changed the lives of Jews in Germany.</a:t>
            </a:r>
          </a:p>
          <a:p>
            <a:pPr algn="just"/>
            <a:endParaRPr lang="en-GB" sz="2800" dirty="0" smtClean="0">
              <a:solidFill>
                <a:srgbClr val="FF0000"/>
              </a:solidFill>
              <a:latin typeface="Comic Sans MS" panose="030F0702030302020204" pitchFamily="66" charset="0"/>
            </a:endParaRPr>
          </a:p>
          <a:p>
            <a:pPr algn="just"/>
            <a:endParaRPr lang="en-GB" sz="2800" dirty="0" smtClean="0">
              <a:solidFill>
                <a:srgbClr val="FF0000"/>
              </a:solidFill>
              <a:latin typeface="Comic Sans MS" panose="030F0702030302020204" pitchFamily="66" charset="0"/>
            </a:endParaRPr>
          </a:p>
          <a:p>
            <a:pPr algn="just"/>
            <a:r>
              <a:rPr lang="en-GB" sz="2800" dirty="0" smtClean="0">
                <a:solidFill>
                  <a:srgbClr val="FF6600"/>
                </a:solidFill>
                <a:latin typeface="Comic Sans MS" panose="030F0702030302020204" pitchFamily="66" charset="0"/>
              </a:rPr>
              <a:t>I can attempt to explain how the Nazi’s changed the lives of Jews in Germany but I am not able to do it in much detail.</a:t>
            </a:r>
          </a:p>
          <a:p>
            <a:pPr algn="just"/>
            <a:endParaRPr lang="en-GB" sz="2800" dirty="0" smtClean="0">
              <a:solidFill>
                <a:srgbClr val="FF6600"/>
              </a:solidFill>
              <a:latin typeface="Comic Sans MS" panose="030F0702030302020204" pitchFamily="66" charset="0"/>
            </a:endParaRPr>
          </a:p>
          <a:p>
            <a:pPr algn="just"/>
            <a:endParaRPr lang="en-GB" sz="2800" dirty="0" smtClean="0">
              <a:solidFill>
                <a:srgbClr val="FF6600"/>
              </a:solidFill>
              <a:latin typeface="Comic Sans MS" panose="030F0702030302020204" pitchFamily="66" charset="0"/>
            </a:endParaRPr>
          </a:p>
          <a:p>
            <a:pPr algn="just"/>
            <a:r>
              <a:rPr lang="en-GB" sz="2800" dirty="0" smtClean="0">
                <a:solidFill>
                  <a:srgbClr val="00B050"/>
                </a:solidFill>
                <a:latin typeface="Comic Sans MS" panose="030F0702030302020204" pitchFamily="66" charset="0"/>
              </a:rPr>
              <a:t>I am confident that I can explain how the Nazi’s changed the lives of Jews in Germany and can describe the effect this had on the lives of the Jews.</a:t>
            </a:r>
            <a:endParaRPr lang="en-GB" sz="2800" dirty="0">
              <a:solidFill>
                <a:srgbClr val="00B050"/>
              </a:solidFill>
              <a:latin typeface="Comic Sans MS" panose="030F0702030302020204"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12563">
            <a:off x="794614" y="1795448"/>
            <a:ext cx="481089" cy="84778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67781">
            <a:off x="571025" y="89745"/>
            <a:ext cx="506917" cy="8903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04493">
            <a:off x="808461" y="3978053"/>
            <a:ext cx="453397" cy="793812"/>
          </a:xfrm>
          <a:prstGeom prst="rect">
            <a:avLst/>
          </a:prstGeom>
        </p:spPr>
      </p:pic>
    </p:spTree>
    <p:extLst>
      <p:ext uri="{BB962C8B-B14F-4D97-AF65-F5344CB8AC3E}">
        <p14:creationId xmlns:p14="http://schemas.microsoft.com/office/powerpoint/2010/main" val="1688450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167" y="31647"/>
            <a:ext cx="4989240" cy="782960"/>
          </a:xfrm>
        </p:spPr>
        <p:txBody>
          <a:bodyPr>
            <a:normAutofit fontScale="90000"/>
          </a:bodyPr>
          <a:lstStyle/>
          <a:p>
            <a:r>
              <a:rPr lang="en-GB" u="sng" dirty="0" smtClean="0">
                <a:latin typeface="Comic Sans MS" panose="030F0702030302020204" pitchFamily="66" charset="0"/>
              </a:rPr>
              <a:t>Jewish Life </a:t>
            </a:r>
            <a:r>
              <a:rPr lang="en-GB" dirty="0" smtClean="0">
                <a:latin typeface="Comic Sans MS" panose="030F0702030302020204" pitchFamily="66" charset="0"/>
              </a:rPr>
              <a:t>(before 1933)</a:t>
            </a:r>
            <a:endParaRPr lang="en-GB" dirty="0">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92" y="789740"/>
            <a:ext cx="4053975"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2846" y="17999"/>
            <a:ext cx="878583" cy="87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131429" y="-63996"/>
            <a:ext cx="921617" cy="1004179"/>
          </a:xfrm>
          <a:prstGeom prst="rect">
            <a:avLst/>
          </a:prstGeom>
          <a:noFill/>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3931" y="932287"/>
            <a:ext cx="404812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6" cstate="print">
            <a:grayscl/>
          </a:blip>
          <a:srcRect/>
          <a:stretch>
            <a:fillRect/>
          </a:stretch>
        </p:blipFill>
        <p:spPr bwMode="auto">
          <a:xfrm>
            <a:off x="6246940" y="-10261"/>
            <a:ext cx="800100" cy="866775"/>
          </a:xfrm>
          <a:prstGeom prst="rect">
            <a:avLst/>
          </a:prstGeom>
          <a:noFill/>
          <a:ln w="9525">
            <a:noFill/>
            <a:miter lim="800000"/>
            <a:headEnd/>
            <a:tailEnd/>
          </a:ln>
        </p:spPr>
      </p:pic>
    </p:spTree>
    <p:extLst>
      <p:ext uri="{BB962C8B-B14F-4D97-AF65-F5344CB8AC3E}">
        <p14:creationId xmlns:p14="http://schemas.microsoft.com/office/powerpoint/2010/main" val="1701123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0045"/>
            <a:ext cx="4519986"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p:nvPr/>
        </p:nvPicPr>
        <p:blipFill>
          <a:blip r:embed="rId3"/>
          <a:stretch>
            <a:fillRect/>
          </a:stretch>
        </p:blipFill>
        <p:spPr>
          <a:xfrm>
            <a:off x="4519986" y="764704"/>
            <a:ext cx="4516510" cy="5328592"/>
          </a:xfrm>
          <a:prstGeom prst="rect">
            <a:avLst/>
          </a:prstGeom>
        </p:spPr>
      </p:pic>
    </p:spTree>
    <p:extLst>
      <p:ext uri="{BB962C8B-B14F-4D97-AF65-F5344CB8AC3E}">
        <p14:creationId xmlns:p14="http://schemas.microsoft.com/office/powerpoint/2010/main" val="3875298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64088" y="1297727"/>
            <a:ext cx="3563327" cy="4536504"/>
            <a:chOff x="0" y="0"/>
            <a:chExt cx="1510030" cy="2145792"/>
          </a:xfrm>
        </p:grpSpPr>
        <p:sp>
          <p:nvSpPr>
            <p:cNvPr id="8" name="Shape 772"/>
            <p:cNvSpPr/>
            <p:nvPr/>
          </p:nvSpPr>
          <p:spPr>
            <a:xfrm>
              <a:off x="25400" y="25400"/>
              <a:ext cx="1484630" cy="2120392"/>
            </a:xfrm>
            <a:custGeom>
              <a:avLst/>
              <a:gdLst/>
              <a:ahLst/>
              <a:cxnLst/>
              <a:rect l="0" t="0" r="0" b="0"/>
              <a:pathLst>
                <a:path w="1484630" h="2120392">
                  <a:moveTo>
                    <a:pt x="232664" y="0"/>
                  </a:moveTo>
                  <a:lnTo>
                    <a:pt x="0" y="1972691"/>
                  </a:lnTo>
                  <a:lnTo>
                    <a:pt x="1251839" y="2120392"/>
                  </a:lnTo>
                  <a:lnTo>
                    <a:pt x="1484630" y="147701"/>
                  </a:lnTo>
                  <a:close/>
                </a:path>
              </a:pathLst>
            </a:custGeom>
            <a:noFill/>
            <a:ln w="3175" cap="rnd" cmpd="sng" algn="ctr">
              <a:solidFill>
                <a:srgbClr val="808080"/>
              </a:solidFill>
              <a:prstDash val="solid"/>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9" name="Picture 8"/>
            <p:cNvPicPr/>
            <p:nvPr/>
          </p:nvPicPr>
          <p:blipFill>
            <a:blip r:embed="rId2"/>
            <a:stretch>
              <a:fillRect/>
            </a:stretch>
          </p:blipFill>
          <p:spPr>
            <a:xfrm rot="403757">
              <a:off x="139342" y="94576"/>
              <a:ext cx="1256037" cy="1981771"/>
            </a:xfrm>
            <a:prstGeom prst="rect">
              <a:avLst/>
            </a:prstGeom>
          </p:spPr>
        </p:pic>
        <p:pic>
          <p:nvPicPr>
            <p:cNvPr id="10" name="Picture 9"/>
            <p:cNvPicPr/>
            <p:nvPr/>
          </p:nvPicPr>
          <p:blipFill>
            <a:blip r:embed="rId3"/>
            <a:stretch>
              <a:fillRect/>
            </a:stretch>
          </p:blipFill>
          <p:spPr>
            <a:xfrm rot="403757">
              <a:off x="114950" y="70066"/>
              <a:ext cx="1256051" cy="1981898"/>
            </a:xfrm>
            <a:prstGeom prst="rect">
              <a:avLst/>
            </a:prstGeom>
          </p:spPr>
        </p:pic>
        <p:sp>
          <p:nvSpPr>
            <p:cNvPr id="11" name="Shape 775"/>
            <p:cNvSpPr/>
            <p:nvPr/>
          </p:nvSpPr>
          <p:spPr>
            <a:xfrm>
              <a:off x="0" y="0"/>
              <a:ext cx="1484630" cy="2120392"/>
            </a:xfrm>
            <a:custGeom>
              <a:avLst/>
              <a:gdLst/>
              <a:ahLst/>
              <a:cxnLst/>
              <a:rect l="0" t="0" r="0" b="0"/>
              <a:pathLst>
                <a:path w="1484630" h="2120392">
                  <a:moveTo>
                    <a:pt x="232664" y="0"/>
                  </a:moveTo>
                  <a:lnTo>
                    <a:pt x="0" y="1972691"/>
                  </a:lnTo>
                  <a:lnTo>
                    <a:pt x="1251839" y="2120392"/>
                  </a:lnTo>
                  <a:lnTo>
                    <a:pt x="1484630" y="147701"/>
                  </a:lnTo>
                  <a:close/>
                </a:path>
              </a:pathLst>
            </a:custGeom>
            <a:noFill/>
            <a:ln w="3175" cap="rnd" cmpd="sng" algn="ctr">
              <a:solidFill>
                <a:srgbClr val="000000"/>
              </a:solidFill>
              <a:prstDash val="solid"/>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
        <p:nvSpPr>
          <p:cNvPr id="4" name="Rectangle 3"/>
          <p:cNvSpPr/>
          <p:nvPr/>
        </p:nvSpPr>
        <p:spPr>
          <a:xfrm>
            <a:off x="-1332657" y="404664"/>
            <a:ext cx="6536221" cy="6385402"/>
          </a:xfrm>
          <a:prstGeom prst="rect">
            <a:avLst/>
          </a:prstGeom>
        </p:spPr>
        <p:txBody>
          <a:bodyPr wrap="square">
            <a:spAutoFit/>
          </a:bodyPr>
          <a:lstStyle/>
          <a:p>
            <a:pPr marL="1806575" marR="6985" indent="-285750" algn="just">
              <a:lnSpc>
                <a:spcPct val="103000"/>
              </a:lnSpc>
              <a:spcAft>
                <a:spcPts val="2250"/>
              </a:spcAft>
              <a:buFont typeface="Arial" panose="020B0604020202020204" pitchFamily="34" charset="0"/>
              <a:buChar char="•"/>
            </a:pPr>
            <a:r>
              <a:rPr lang="en-GB" sz="1600" dirty="0">
                <a:solidFill>
                  <a:srgbClr val="000000"/>
                </a:solidFill>
                <a:latin typeface="Comic Sans MS" panose="030F0702030302020204" pitchFamily="66" charset="0"/>
                <a:ea typeface="Arial" panose="020B0604020202020204" pitchFamily="34" charset="0"/>
              </a:rPr>
              <a:t>This photograph of Irma and Ursula was taken in the 1930s, and shows them on holiday in the Netherlands. </a:t>
            </a:r>
            <a:endParaRPr lang="en-GB" sz="1600" dirty="0" smtClean="0">
              <a:solidFill>
                <a:srgbClr val="000000"/>
              </a:solidFill>
              <a:latin typeface="Comic Sans MS" panose="030F0702030302020204" pitchFamily="66" charset="0"/>
              <a:ea typeface="Arial" panose="020B0604020202020204" pitchFamily="34" charset="0"/>
            </a:endParaRPr>
          </a:p>
          <a:p>
            <a:pPr marL="1806575" marR="6985" indent="-285750" algn="just">
              <a:lnSpc>
                <a:spcPct val="103000"/>
              </a:lnSpc>
              <a:spcAft>
                <a:spcPts val="2250"/>
              </a:spcAft>
              <a:buFont typeface="Arial" panose="020B0604020202020204" pitchFamily="34" charset="0"/>
              <a:buChar char="•"/>
            </a:pPr>
            <a:r>
              <a:rPr lang="en-GB" sz="1600" dirty="0" smtClean="0">
                <a:solidFill>
                  <a:srgbClr val="000000"/>
                </a:solidFill>
                <a:latin typeface="Comic Sans MS" panose="030F0702030302020204" pitchFamily="66" charset="0"/>
                <a:ea typeface="Arial" panose="020B0604020202020204" pitchFamily="34" charset="0"/>
              </a:rPr>
              <a:t>A </a:t>
            </a:r>
            <a:r>
              <a:rPr lang="en-GB" sz="1600" dirty="0">
                <a:solidFill>
                  <a:srgbClr val="000000"/>
                </a:solidFill>
                <a:latin typeface="Comic Sans MS" panose="030F0702030302020204" pitchFamily="66" charset="0"/>
                <a:ea typeface="Arial" panose="020B0604020202020204" pitchFamily="34" charset="0"/>
              </a:rPr>
              <a:t>German-Jewish family, the </a:t>
            </a:r>
            <a:r>
              <a:rPr lang="en-GB" sz="1600" dirty="0" err="1">
                <a:solidFill>
                  <a:srgbClr val="000000"/>
                </a:solidFill>
                <a:latin typeface="Comic Sans MS" panose="030F0702030302020204" pitchFamily="66" charset="0"/>
                <a:ea typeface="Arial" panose="020B0604020202020204" pitchFamily="34" charset="0"/>
              </a:rPr>
              <a:t>Klipsteins</a:t>
            </a:r>
            <a:r>
              <a:rPr lang="en-GB" sz="1600" dirty="0">
                <a:solidFill>
                  <a:srgbClr val="000000"/>
                </a:solidFill>
                <a:latin typeface="Comic Sans MS" panose="030F0702030302020204" pitchFamily="66" charset="0"/>
                <a:ea typeface="Arial" panose="020B0604020202020204" pitchFamily="34" charset="0"/>
              </a:rPr>
              <a:t> managed to escape Germany and find refuge in </a:t>
            </a:r>
            <a:r>
              <a:rPr lang="en-GB" sz="1600" dirty="0" smtClean="0">
                <a:solidFill>
                  <a:srgbClr val="000000"/>
                </a:solidFill>
                <a:latin typeface="Comic Sans MS" panose="030F0702030302020204" pitchFamily="66" charset="0"/>
                <a:ea typeface="Arial" panose="020B0604020202020204" pitchFamily="34" charset="0"/>
              </a:rPr>
              <a:t>Belgium. </a:t>
            </a:r>
          </a:p>
          <a:p>
            <a:pPr marL="1806575" marR="6985" indent="-285750" algn="just">
              <a:lnSpc>
                <a:spcPct val="103000"/>
              </a:lnSpc>
              <a:spcAft>
                <a:spcPts val="2250"/>
              </a:spcAft>
              <a:buFont typeface="Arial" panose="020B0604020202020204" pitchFamily="34" charset="0"/>
              <a:buChar char="•"/>
            </a:pPr>
            <a:r>
              <a:rPr lang="en-GB" sz="1600" dirty="0" smtClean="0">
                <a:solidFill>
                  <a:srgbClr val="000000"/>
                </a:solidFill>
                <a:latin typeface="Comic Sans MS" panose="030F0702030302020204" pitchFamily="66" charset="0"/>
                <a:ea typeface="Arial" panose="020B0604020202020204" pitchFamily="34" charset="0"/>
              </a:rPr>
              <a:t> </a:t>
            </a:r>
            <a:r>
              <a:rPr lang="en-GB" sz="1600" dirty="0">
                <a:solidFill>
                  <a:srgbClr val="000000"/>
                </a:solidFill>
                <a:latin typeface="Comic Sans MS" panose="030F0702030302020204" pitchFamily="66" charset="0"/>
                <a:ea typeface="Arial" panose="020B0604020202020204" pitchFamily="34" charset="0"/>
              </a:rPr>
              <a:t>In 1942 they went into hiding with a non-Jewish family in a suburb of Brussels. The family was denounced to the Gestapo in 1943, and Irma and her husband Leo were arrested</a:t>
            </a:r>
            <a:r>
              <a:rPr lang="en-GB" sz="1600" dirty="0" smtClean="0">
                <a:solidFill>
                  <a:srgbClr val="000000"/>
                </a:solidFill>
                <a:latin typeface="Comic Sans MS" panose="030F0702030302020204" pitchFamily="66" charset="0"/>
                <a:ea typeface="Arial" panose="020B0604020202020204" pitchFamily="34" charset="0"/>
              </a:rPr>
              <a:t>.</a:t>
            </a:r>
          </a:p>
          <a:p>
            <a:pPr marL="1806575" marR="6985" indent="-285750" algn="just">
              <a:lnSpc>
                <a:spcPct val="103000"/>
              </a:lnSpc>
              <a:spcAft>
                <a:spcPts val="2250"/>
              </a:spcAft>
              <a:buFont typeface="Arial" panose="020B0604020202020204" pitchFamily="34" charset="0"/>
              <a:buChar char="•"/>
            </a:pPr>
            <a:r>
              <a:rPr lang="en-GB" sz="1600" dirty="0" smtClean="0">
                <a:solidFill>
                  <a:srgbClr val="000000"/>
                </a:solidFill>
                <a:latin typeface="Comic Sans MS" panose="030F0702030302020204" pitchFamily="66" charset="0"/>
                <a:ea typeface="Arial" panose="020B0604020202020204" pitchFamily="34" charset="0"/>
              </a:rPr>
              <a:t>Ursula </a:t>
            </a:r>
            <a:r>
              <a:rPr lang="en-GB" sz="1600" dirty="0">
                <a:solidFill>
                  <a:srgbClr val="000000"/>
                </a:solidFill>
                <a:latin typeface="Comic Sans MS" panose="030F0702030302020204" pitchFamily="66" charset="0"/>
                <a:ea typeface="Arial" panose="020B0604020202020204" pitchFamily="34" charset="0"/>
              </a:rPr>
              <a:t>was not arrested as she was assumed to be the daughter of a Christian family. </a:t>
            </a:r>
            <a:endParaRPr lang="en-GB" sz="1600" dirty="0" smtClean="0">
              <a:solidFill>
                <a:srgbClr val="000000"/>
              </a:solidFill>
              <a:latin typeface="Comic Sans MS" panose="030F0702030302020204" pitchFamily="66" charset="0"/>
              <a:ea typeface="Arial" panose="020B0604020202020204" pitchFamily="34" charset="0"/>
            </a:endParaRPr>
          </a:p>
          <a:p>
            <a:pPr marL="1806575" marR="6985" indent="-285750" algn="just">
              <a:lnSpc>
                <a:spcPct val="103000"/>
              </a:lnSpc>
              <a:spcAft>
                <a:spcPts val="2250"/>
              </a:spcAft>
              <a:buFont typeface="Arial" panose="020B0604020202020204" pitchFamily="34" charset="0"/>
              <a:buChar char="•"/>
            </a:pPr>
            <a:r>
              <a:rPr lang="en-GB" sz="1600" dirty="0" smtClean="0">
                <a:solidFill>
                  <a:srgbClr val="000000"/>
                </a:solidFill>
                <a:latin typeface="Comic Sans MS" panose="030F0702030302020204" pitchFamily="66" charset="0"/>
                <a:ea typeface="Arial" panose="020B0604020202020204" pitchFamily="34" charset="0"/>
              </a:rPr>
              <a:t>Irma </a:t>
            </a:r>
            <a:r>
              <a:rPr lang="en-GB" sz="1600" dirty="0">
                <a:solidFill>
                  <a:srgbClr val="000000"/>
                </a:solidFill>
                <a:latin typeface="Comic Sans MS" panose="030F0702030302020204" pitchFamily="66" charset="0"/>
                <a:ea typeface="Arial" panose="020B0604020202020204" pitchFamily="34" charset="0"/>
              </a:rPr>
              <a:t>and Leo survived the </a:t>
            </a:r>
            <a:r>
              <a:rPr lang="en-GB" sz="1600" dirty="0" smtClean="0">
                <a:solidFill>
                  <a:srgbClr val="000000"/>
                </a:solidFill>
                <a:latin typeface="Comic Sans MS" panose="030F0702030302020204" pitchFamily="66" charset="0"/>
                <a:ea typeface="Arial" panose="020B0604020202020204" pitchFamily="34" charset="0"/>
              </a:rPr>
              <a:t>war.</a:t>
            </a:r>
          </a:p>
          <a:p>
            <a:pPr marL="1806575" marR="6985" indent="-285750" algn="just">
              <a:lnSpc>
                <a:spcPct val="103000"/>
              </a:lnSpc>
              <a:spcAft>
                <a:spcPts val="2250"/>
              </a:spcAft>
              <a:buFont typeface="Arial" panose="020B0604020202020204" pitchFamily="34" charset="0"/>
              <a:buChar char="•"/>
            </a:pPr>
            <a:r>
              <a:rPr lang="en-GB" sz="1600" dirty="0" smtClean="0">
                <a:solidFill>
                  <a:srgbClr val="000000"/>
                </a:solidFill>
                <a:latin typeface="Comic Sans MS" panose="030F0702030302020204" pitchFamily="66" charset="0"/>
                <a:ea typeface="Arial" panose="020B0604020202020204" pitchFamily="34" charset="0"/>
              </a:rPr>
              <a:t>The </a:t>
            </a:r>
            <a:r>
              <a:rPr lang="en-GB" sz="1600" dirty="0">
                <a:solidFill>
                  <a:srgbClr val="000000"/>
                </a:solidFill>
                <a:latin typeface="Comic Sans MS" panose="030F0702030302020204" pitchFamily="66" charset="0"/>
                <a:ea typeface="Arial" panose="020B0604020202020204" pitchFamily="34" charset="0"/>
              </a:rPr>
              <a:t>family were reunited at the end of the war and migrated to the USA in 1947. The </a:t>
            </a:r>
            <a:r>
              <a:rPr lang="en-GB" sz="1600" dirty="0" err="1">
                <a:solidFill>
                  <a:srgbClr val="000000"/>
                </a:solidFill>
                <a:latin typeface="Comic Sans MS" panose="030F0702030302020204" pitchFamily="66" charset="0"/>
                <a:ea typeface="Arial" panose="020B0604020202020204" pitchFamily="34" charset="0"/>
              </a:rPr>
              <a:t>Klipstein</a:t>
            </a:r>
            <a:r>
              <a:rPr lang="en-GB" sz="1600" dirty="0">
                <a:solidFill>
                  <a:srgbClr val="000000"/>
                </a:solidFill>
                <a:latin typeface="Comic Sans MS" panose="030F0702030302020204" pitchFamily="66" charset="0"/>
                <a:ea typeface="Arial" panose="020B0604020202020204" pitchFamily="34" charset="0"/>
              </a:rPr>
              <a:t> story touches on a number of important themes, including escape and rescue, betrayal and hiding, and the rebuilding of family life after the Holocaust</a:t>
            </a:r>
            <a:r>
              <a:rPr lang="en-GB" sz="1000" dirty="0">
                <a:solidFill>
                  <a:srgbClr val="000000"/>
                </a:solidFill>
                <a:latin typeface="Arial" panose="020B0604020202020204" pitchFamily="34" charset="0"/>
                <a:ea typeface="Arial" panose="020B0604020202020204" pitchFamily="34" charset="0"/>
              </a:rPr>
              <a:t>.  </a:t>
            </a:r>
            <a:endParaRPr lang="en-GB" sz="1000" dirty="0">
              <a:solidFill>
                <a:srgbClr val="000000"/>
              </a:solidFill>
              <a:effectLst/>
              <a:latin typeface="Arial" panose="020B0604020202020204" pitchFamily="34" charset="0"/>
              <a:ea typeface="Arial" panose="020B0604020202020204" pitchFamily="34" charset="0"/>
            </a:endParaRPr>
          </a:p>
        </p:txBody>
      </p:sp>
      <p:sp>
        <p:nvSpPr>
          <p:cNvPr id="12" name="Rectangle 11"/>
          <p:cNvSpPr/>
          <p:nvPr/>
        </p:nvSpPr>
        <p:spPr>
          <a:xfrm rot="419778">
            <a:off x="5239564" y="496565"/>
            <a:ext cx="3924464" cy="830997"/>
          </a:xfrm>
          <a:prstGeom prst="rect">
            <a:avLst/>
          </a:prstGeom>
        </p:spPr>
        <p:txBody>
          <a:bodyPr wrap="square">
            <a:spAutoFit/>
          </a:bodyPr>
          <a:lstStyle/>
          <a:p>
            <a:r>
              <a:rPr lang="en-GB" sz="1600" dirty="0">
                <a:solidFill>
                  <a:srgbClr val="000000"/>
                </a:solidFill>
                <a:latin typeface="Comic Sans MS" panose="030F0702030302020204" pitchFamily="66" charset="0"/>
                <a:ea typeface="Arial" panose="020B0604020202020204" pitchFamily="34" charset="0"/>
              </a:rPr>
              <a:t>Irma </a:t>
            </a:r>
            <a:r>
              <a:rPr lang="en-GB" sz="1600" dirty="0" err="1">
                <a:solidFill>
                  <a:srgbClr val="000000"/>
                </a:solidFill>
                <a:latin typeface="Comic Sans MS" panose="030F0702030302020204" pitchFamily="66" charset="0"/>
                <a:ea typeface="Arial" panose="020B0604020202020204" pitchFamily="34" charset="0"/>
              </a:rPr>
              <a:t>Klipstein</a:t>
            </a:r>
            <a:r>
              <a:rPr lang="en-GB" sz="1600" dirty="0">
                <a:solidFill>
                  <a:srgbClr val="000000"/>
                </a:solidFill>
                <a:latin typeface="Comic Sans MS" panose="030F0702030302020204" pitchFamily="66" charset="0"/>
                <a:ea typeface="Arial" panose="020B0604020202020204" pitchFamily="34" charset="0"/>
              </a:rPr>
              <a:t> and her daughter Ursula taken on a visit to </a:t>
            </a:r>
            <a:r>
              <a:rPr lang="en-GB" sz="1600" dirty="0" err="1">
                <a:solidFill>
                  <a:srgbClr val="000000"/>
                </a:solidFill>
                <a:latin typeface="Comic Sans MS" panose="030F0702030302020204" pitchFamily="66" charset="0"/>
                <a:ea typeface="Arial" panose="020B0604020202020204" pitchFamily="34" charset="0"/>
              </a:rPr>
              <a:t>Volendam</a:t>
            </a:r>
            <a:r>
              <a:rPr lang="en-GB" sz="1600" dirty="0">
                <a:solidFill>
                  <a:srgbClr val="000000"/>
                </a:solidFill>
                <a:latin typeface="Comic Sans MS" panose="030F0702030302020204" pitchFamily="66" charset="0"/>
                <a:ea typeface="Arial" panose="020B0604020202020204" pitchFamily="34" charset="0"/>
              </a:rPr>
              <a:t>, Netherlands. </a:t>
            </a:r>
            <a:endParaRPr lang="en-GB" sz="3600" dirty="0">
              <a:latin typeface="Comic Sans MS" panose="030F0702030302020204" pitchFamily="66" charset="0"/>
            </a:endParaRPr>
          </a:p>
        </p:txBody>
      </p:sp>
    </p:spTree>
    <p:extLst>
      <p:ext uri="{BB962C8B-B14F-4D97-AF65-F5344CB8AC3E}">
        <p14:creationId xmlns:p14="http://schemas.microsoft.com/office/powerpoint/2010/main" val="431003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404812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 y="6411620"/>
            <a:ext cx="492442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347864" y="350201"/>
            <a:ext cx="5530883" cy="6115520"/>
          </a:xfrm>
          <a:prstGeom prst="rect">
            <a:avLst/>
          </a:prstGeom>
        </p:spPr>
        <p:txBody>
          <a:bodyPr wrap="square">
            <a:spAutoFit/>
          </a:bodyPr>
          <a:lstStyle/>
          <a:p>
            <a:pPr marL="1863725" marR="6985" indent="-342900" algn="just">
              <a:lnSpc>
                <a:spcPct val="103000"/>
              </a:lnSpc>
              <a:spcAft>
                <a:spcPts val="20"/>
              </a:spcAft>
              <a:buFont typeface="Arial" panose="020B0604020202020204" pitchFamily="34" charset="0"/>
              <a:buChar char="•"/>
            </a:pPr>
            <a:r>
              <a:rPr lang="en-GB" sz="2000" dirty="0">
                <a:solidFill>
                  <a:srgbClr val="000000"/>
                </a:solidFill>
                <a:latin typeface="Comic Sans MS" panose="030F0702030302020204" pitchFamily="66" charset="0"/>
                <a:ea typeface="Arial" panose="020B0604020202020204" pitchFamily="34" charset="0"/>
              </a:rPr>
              <a:t>Among those pictured is Samuel </a:t>
            </a:r>
            <a:r>
              <a:rPr lang="en-GB" sz="2000" dirty="0" err="1">
                <a:solidFill>
                  <a:srgbClr val="000000"/>
                </a:solidFill>
                <a:latin typeface="Comic Sans MS" panose="030F0702030302020204" pitchFamily="66" charset="0"/>
                <a:ea typeface="Arial" panose="020B0604020202020204" pitchFamily="34" charset="0"/>
              </a:rPr>
              <a:t>Rouben</a:t>
            </a:r>
            <a:r>
              <a:rPr lang="en-GB" sz="2000" dirty="0">
                <a:solidFill>
                  <a:srgbClr val="000000"/>
                </a:solidFill>
                <a:latin typeface="Comic Sans MS" panose="030F0702030302020204" pitchFamily="66" charset="0"/>
                <a:ea typeface="Arial" panose="020B0604020202020204" pitchFamily="34" charset="0"/>
              </a:rPr>
              <a:t>. During the war, Samuel was due to be transported to Auschwitz from Greece with his wife, but they managed to </a:t>
            </a:r>
            <a:r>
              <a:rPr lang="en-GB" sz="2000" dirty="0" smtClean="0">
                <a:solidFill>
                  <a:srgbClr val="000000"/>
                </a:solidFill>
                <a:latin typeface="Comic Sans MS" panose="030F0702030302020204" pitchFamily="66" charset="0"/>
                <a:ea typeface="Arial" panose="020B0604020202020204" pitchFamily="34" charset="0"/>
              </a:rPr>
              <a:t>escape from the transit camp. </a:t>
            </a:r>
          </a:p>
          <a:p>
            <a:pPr marL="1863725" marR="6985" indent="-342900" algn="just">
              <a:lnSpc>
                <a:spcPct val="103000"/>
              </a:lnSpc>
              <a:spcAft>
                <a:spcPts val="20"/>
              </a:spcAft>
              <a:buFont typeface="Arial" panose="020B0604020202020204" pitchFamily="34" charset="0"/>
              <a:buChar char="•"/>
            </a:pPr>
            <a:r>
              <a:rPr lang="en-GB" sz="2000" dirty="0" smtClean="0">
                <a:solidFill>
                  <a:srgbClr val="000000"/>
                </a:solidFill>
                <a:latin typeface="Comic Sans MS" panose="030F0702030302020204" pitchFamily="66" charset="0"/>
                <a:ea typeface="Arial" panose="020B0604020202020204" pitchFamily="34" charset="0"/>
              </a:rPr>
              <a:t>They </a:t>
            </a:r>
            <a:r>
              <a:rPr lang="en-GB" sz="2000" dirty="0">
                <a:solidFill>
                  <a:srgbClr val="000000"/>
                </a:solidFill>
                <a:latin typeface="Comic Sans MS" panose="030F0702030302020204" pitchFamily="66" charset="0"/>
                <a:ea typeface="Arial" panose="020B0604020202020204" pitchFamily="34" charset="0"/>
              </a:rPr>
              <a:t>drove to the Italian consulate where they were given papers and train tickets to Athens. </a:t>
            </a:r>
            <a:endParaRPr lang="en-GB" sz="2000" dirty="0" smtClean="0">
              <a:solidFill>
                <a:srgbClr val="000000"/>
              </a:solidFill>
              <a:latin typeface="Comic Sans MS" panose="030F0702030302020204" pitchFamily="66" charset="0"/>
              <a:ea typeface="Arial" panose="020B0604020202020204" pitchFamily="34" charset="0"/>
            </a:endParaRPr>
          </a:p>
          <a:p>
            <a:pPr marL="1863725" marR="6985" indent="-342900" algn="just">
              <a:lnSpc>
                <a:spcPct val="103000"/>
              </a:lnSpc>
              <a:spcAft>
                <a:spcPts val="20"/>
              </a:spcAft>
              <a:buFont typeface="Arial" panose="020B0604020202020204" pitchFamily="34" charset="0"/>
              <a:buChar char="•"/>
            </a:pPr>
            <a:r>
              <a:rPr lang="en-GB" sz="2000" dirty="0" smtClean="0">
                <a:solidFill>
                  <a:srgbClr val="000000"/>
                </a:solidFill>
                <a:latin typeface="Comic Sans MS" panose="030F0702030302020204" pitchFamily="66" charset="0"/>
                <a:ea typeface="Arial" panose="020B0604020202020204" pitchFamily="34" charset="0"/>
              </a:rPr>
              <a:t>They </a:t>
            </a:r>
            <a:r>
              <a:rPr lang="en-GB" sz="2000" dirty="0">
                <a:solidFill>
                  <a:srgbClr val="000000"/>
                </a:solidFill>
                <a:latin typeface="Comic Sans MS" panose="030F0702030302020204" pitchFamily="66" charset="0"/>
                <a:ea typeface="Arial" panose="020B0604020202020204" pitchFamily="34" charset="0"/>
              </a:rPr>
              <a:t>then hid with a Greek Orthodox priest for the final two years of the war</a:t>
            </a:r>
            <a:r>
              <a:rPr lang="en-GB" sz="2000" dirty="0" smtClean="0">
                <a:solidFill>
                  <a:srgbClr val="000000"/>
                </a:solidFill>
                <a:latin typeface="Comic Sans MS" panose="030F0702030302020204" pitchFamily="66" charset="0"/>
                <a:ea typeface="Arial" panose="020B0604020202020204" pitchFamily="34" charset="0"/>
              </a:rPr>
              <a:t>. </a:t>
            </a:r>
          </a:p>
          <a:p>
            <a:pPr marL="1863725" marR="6985" indent="-342900" algn="just">
              <a:lnSpc>
                <a:spcPct val="103000"/>
              </a:lnSpc>
              <a:spcAft>
                <a:spcPts val="20"/>
              </a:spcAft>
              <a:buFont typeface="Arial" panose="020B0604020202020204" pitchFamily="34" charset="0"/>
              <a:buChar char="•"/>
            </a:pPr>
            <a:r>
              <a:rPr lang="en-GB" sz="2000" dirty="0" smtClean="0">
                <a:solidFill>
                  <a:srgbClr val="000000"/>
                </a:solidFill>
                <a:latin typeface="Comic Sans MS" panose="030F0702030302020204" pitchFamily="66" charset="0"/>
                <a:ea typeface="Arial" panose="020B0604020202020204" pitchFamily="34" charset="0"/>
              </a:rPr>
              <a:t>Samuel’s </a:t>
            </a:r>
            <a:r>
              <a:rPr lang="en-GB" sz="2000" dirty="0">
                <a:solidFill>
                  <a:srgbClr val="000000"/>
                </a:solidFill>
                <a:latin typeface="Comic Sans MS" panose="030F0702030302020204" pitchFamily="66" charset="0"/>
                <a:ea typeface="Arial" panose="020B0604020202020204" pitchFamily="34" charset="0"/>
              </a:rPr>
              <a:t>story draws our attention to the geographical scale of the Holocaust, whilst also raising issues of aid and rescue. </a:t>
            </a:r>
            <a:endParaRPr lang="en-GB" sz="2000" dirty="0">
              <a:solidFill>
                <a:srgbClr val="000000"/>
              </a:solidFill>
              <a:effectLst/>
              <a:latin typeface="Comic Sans MS" panose="030F0702030302020204" pitchFamily="66" charset="0"/>
              <a:ea typeface="Arial" panose="020B0604020202020204" pitchFamily="34" charset="0"/>
            </a:endParaRPr>
          </a:p>
        </p:txBody>
      </p:sp>
    </p:spTree>
    <p:extLst>
      <p:ext uri="{BB962C8B-B14F-4D97-AF65-F5344CB8AC3E}">
        <p14:creationId xmlns:p14="http://schemas.microsoft.com/office/powerpoint/2010/main" val="8347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4519986"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51753" y="203859"/>
            <a:ext cx="5760640" cy="6456576"/>
          </a:xfrm>
          <a:prstGeom prst="rect">
            <a:avLst/>
          </a:prstGeom>
        </p:spPr>
        <p:txBody>
          <a:bodyPr wrap="square">
            <a:spAutoFit/>
          </a:bodyPr>
          <a:lstStyle/>
          <a:p>
            <a:pPr marL="1527175" marR="6985" indent="-6350" algn="just">
              <a:lnSpc>
                <a:spcPct val="103000"/>
              </a:lnSpc>
              <a:spcAft>
                <a:spcPts val="1215"/>
              </a:spcAft>
            </a:pPr>
            <a:r>
              <a:rPr lang="en-GB" sz="1600" dirty="0" smtClean="0">
                <a:solidFill>
                  <a:srgbClr val="000000"/>
                </a:solidFill>
                <a:latin typeface="Comic Sans MS" panose="030F0702030302020204" pitchFamily="66" charset="0"/>
                <a:ea typeface="Arial" panose="020B0604020202020204" pitchFamily="34" charset="0"/>
              </a:rPr>
              <a:t>Berta </a:t>
            </a:r>
            <a:r>
              <a:rPr lang="en-GB" sz="1600" dirty="0" err="1">
                <a:solidFill>
                  <a:srgbClr val="000000"/>
                </a:solidFill>
                <a:latin typeface="Comic Sans MS" panose="030F0702030302020204" pitchFamily="66" charset="0"/>
                <a:ea typeface="Arial" panose="020B0604020202020204" pitchFamily="34" charset="0"/>
              </a:rPr>
              <a:t>Rosenhein</a:t>
            </a:r>
            <a:r>
              <a:rPr lang="en-GB" sz="1600" dirty="0">
                <a:solidFill>
                  <a:srgbClr val="000000"/>
                </a:solidFill>
                <a:latin typeface="Comic Sans MS" panose="030F0702030302020204" pitchFamily="66" charset="0"/>
                <a:ea typeface="Arial" panose="020B0604020202020204" pitchFamily="34" charset="0"/>
              </a:rPr>
              <a:t>, Leipzig. </a:t>
            </a:r>
          </a:p>
          <a:p>
            <a:pPr marL="1806575" marR="6985" indent="-285750" algn="just">
              <a:lnSpc>
                <a:spcPct val="103000"/>
              </a:lnSpc>
              <a:spcAft>
                <a:spcPts val="2260"/>
              </a:spcAft>
              <a:buFont typeface="Arial" panose="020B0604020202020204" pitchFamily="34" charset="0"/>
              <a:buChar char="•"/>
            </a:pPr>
            <a:r>
              <a:rPr lang="en-GB" sz="1600" dirty="0">
                <a:solidFill>
                  <a:srgbClr val="000000"/>
                </a:solidFill>
                <a:latin typeface="Comic Sans MS" panose="030F0702030302020204" pitchFamily="66" charset="0"/>
                <a:ea typeface="Arial" panose="020B0604020202020204" pitchFamily="34" charset="0"/>
              </a:rPr>
              <a:t>Berta </a:t>
            </a:r>
            <a:r>
              <a:rPr lang="en-GB" sz="1600" dirty="0" err="1">
                <a:solidFill>
                  <a:srgbClr val="000000"/>
                </a:solidFill>
                <a:latin typeface="Comic Sans MS" panose="030F0702030302020204" pitchFamily="66" charset="0"/>
                <a:ea typeface="Arial" panose="020B0604020202020204" pitchFamily="34" charset="0"/>
              </a:rPr>
              <a:t>Rosenhein</a:t>
            </a:r>
            <a:r>
              <a:rPr lang="en-GB" sz="1600" dirty="0">
                <a:solidFill>
                  <a:srgbClr val="000000"/>
                </a:solidFill>
                <a:latin typeface="Comic Sans MS" panose="030F0702030302020204" pitchFamily="66" charset="0"/>
                <a:ea typeface="Arial" panose="020B0604020202020204" pitchFamily="34" charset="0"/>
              </a:rPr>
              <a:t> is shown here holding her “</a:t>
            </a:r>
            <a:r>
              <a:rPr lang="en-GB" sz="1600" dirty="0" err="1">
                <a:solidFill>
                  <a:srgbClr val="000000"/>
                </a:solidFill>
                <a:latin typeface="Comic Sans MS" panose="030F0702030302020204" pitchFamily="66" charset="0"/>
                <a:ea typeface="Arial" panose="020B0604020202020204" pitchFamily="34" charset="0"/>
              </a:rPr>
              <a:t>Schultüte</a:t>
            </a:r>
            <a:r>
              <a:rPr lang="en-GB" sz="1600" dirty="0">
                <a:solidFill>
                  <a:srgbClr val="000000"/>
                </a:solidFill>
                <a:latin typeface="Comic Sans MS" panose="030F0702030302020204" pitchFamily="66" charset="0"/>
                <a:ea typeface="Arial" panose="020B0604020202020204" pitchFamily="34" charset="0"/>
              </a:rPr>
              <a:t>” – school cone – in 1929. The cone is full of sweets, and was (and still is) traditionally given to all children on their first day of school in Germany. </a:t>
            </a:r>
            <a:endParaRPr lang="en-GB" sz="1600" dirty="0" smtClean="0">
              <a:solidFill>
                <a:srgbClr val="000000"/>
              </a:solidFill>
              <a:latin typeface="Comic Sans MS" panose="030F0702030302020204" pitchFamily="66" charset="0"/>
              <a:ea typeface="Arial" panose="020B0604020202020204" pitchFamily="34" charset="0"/>
            </a:endParaRPr>
          </a:p>
          <a:p>
            <a:pPr marL="1806575" marR="6985" indent="-285750" algn="just">
              <a:lnSpc>
                <a:spcPct val="103000"/>
              </a:lnSpc>
              <a:spcAft>
                <a:spcPts val="2260"/>
              </a:spcAft>
              <a:buFont typeface="Arial" panose="020B0604020202020204" pitchFamily="34" charset="0"/>
              <a:buChar char="•"/>
            </a:pPr>
            <a:r>
              <a:rPr lang="en-GB" sz="1600" dirty="0" smtClean="0">
                <a:solidFill>
                  <a:srgbClr val="000000"/>
                </a:solidFill>
                <a:latin typeface="Comic Sans MS" panose="030F0702030302020204" pitchFamily="66" charset="0"/>
                <a:ea typeface="Arial" panose="020B0604020202020204" pitchFamily="34" charset="0"/>
              </a:rPr>
              <a:t>In </a:t>
            </a:r>
            <a:r>
              <a:rPr lang="en-GB" sz="1600" dirty="0">
                <a:solidFill>
                  <a:srgbClr val="000000"/>
                </a:solidFill>
                <a:latin typeface="Comic Sans MS" panose="030F0702030302020204" pitchFamily="66" charset="0"/>
                <a:ea typeface="Arial" panose="020B0604020202020204" pitchFamily="34" charset="0"/>
              </a:rPr>
              <a:t>its own small way this photograph is an indication of the thorough integration of the Jewish community into German society in the early twentieth century. </a:t>
            </a:r>
            <a:endParaRPr lang="en-GB" sz="1600" dirty="0" smtClean="0">
              <a:solidFill>
                <a:srgbClr val="000000"/>
              </a:solidFill>
              <a:latin typeface="Comic Sans MS" panose="030F0702030302020204" pitchFamily="66" charset="0"/>
              <a:ea typeface="Arial" panose="020B0604020202020204" pitchFamily="34" charset="0"/>
            </a:endParaRPr>
          </a:p>
          <a:p>
            <a:pPr marL="1806575" marR="6985" indent="-285750" algn="just">
              <a:lnSpc>
                <a:spcPct val="103000"/>
              </a:lnSpc>
              <a:spcAft>
                <a:spcPts val="2260"/>
              </a:spcAft>
              <a:buFont typeface="Arial" panose="020B0604020202020204" pitchFamily="34" charset="0"/>
              <a:buChar char="•"/>
            </a:pPr>
            <a:r>
              <a:rPr lang="en-GB" sz="1600" dirty="0" smtClean="0">
                <a:solidFill>
                  <a:srgbClr val="000000"/>
                </a:solidFill>
                <a:latin typeface="Comic Sans MS" panose="030F0702030302020204" pitchFamily="66" charset="0"/>
                <a:ea typeface="Arial" panose="020B0604020202020204" pitchFamily="34" charset="0"/>
              </a:rPr>
              <a:t>Berta </a:t>
            </a:r>
            <a:r>
              <a:rPr lang="en-GB" sz="1600" dirty="0">
                <a:solidFill>
                  <a:srgbClr val="000000"/>
                </a:solidFill>
                <a:latin typeface="Comic Sans MS" panose="030F0702030302020204" pitchFamily="66" charset="0"/>
                <a:ea typeface="Arial" panose="020B0604020202020204" pitchFamily="34" charset="0"/>
              </a:rPr>
              <a:t>came to Britain as a teenager in 1939, as one of the almost 10,000 unaccompanied children rescued through the </a:t>
            </a:r>
            <a:r>
              <a:rPr lang="en-GB" sz="1600" dirty="0" err="1">
                <a:solidFill>
                  <a:srgbClr val="000000"/>
                </a:solidFill>
                <a:latin typeface="Comic Sans MS" panose="030F0702030302020204" pitchFamily="66" charset="0"/>
                <a:ea typeface="Arial" panose="020B0604020202020204" pitchFamily="34" charset="0"/>
              </a:rPr>
              <a:t>Kindertransport</a:t>
            </a:r>
            <a:r>
              <a:rPr lang="en-GB" sz="1600" dirty="0">
                <a:solidFill>
                  <a:srgbClr val="000000"/>
                </a:solidFill>
                <a:latin typeface="Comic Sans MS" panose="030F0702030302020204" pitchFamily="66" charset="0"/>
                <a:ea typeface="Arial" panose="020B0604020202020204" pitchFamily="34" charset="0"/>
              </a:rPr>
              <a:t> programme. </a:t>
            </a:r>
            <a:endParaRPr lang="en-GB" sz="1600" dirty="0" smtClean="0">
              <a:solidFill>
                <a:srgbClr val="000000"/>
              </a:solidFill>
              <a:latin typeface="Comic Sans MS" panose="030F0702030302020204" pitchFamily="66" charset="0"/>
              <a:ea typeface="Arial" panose="020B0604020202020204" pitchFamily="34" charset="0"/>
            </a:endParaRPr>
          </a:p>
          <a:p>
            <a:pPr marL="1806575" marR="6985" indent="-285750" algn="just">
              <a:lnSpc>
                <a:spcPct val="103000"/>
              </a:lnSpc>
              <a:spcAft>
                <a:spcPts val="2260"/>
              </a:spcAft>
              <a:buFont typeface="Arial" panose="020B0604020202020204" pitchFamily="34" charset="0"/>
              <a:buChar char="•"/>
            </a:pPr>
            <a:r>
              <a:rPr lang="en-GB" sz="1600" dirty="0" smtClean="0">
                <a:solidFill>
                  <a:srgbClr val="000000"/>
                </a:solidFill>
                <a:latin typeface="Comic Sans MS" panose="030F0702030302020204" pitchFamily="66" charset="0"/>
                <a:ea typeface="Arial" panose="020B0604020202020204" pitchFamily="34" charset="0"/>
              </a:rPr>
              <a:t>She </a:t>
            </a:r>
            <a:r>
              <a:rPr lang="en-GB" sz="1600" dirty="0">
                <a:solidFill>
                  <a:srgbClr val="000000"/>
                </a:solidFill>
                <a:latin typeface="Comic Sans MS" panose="030F0702030302020204" pitchFamily="66" charset="0"/>
                <a:ea typeface="Arial" panose="020B0604020202020204" pitchFamily="34" charset="0"/>
              </a:rPr>
              <a:t>lived with a family in Bromley. Berta’s mother Irma was deported to Riga and murdered in 1943. After the war, Berta migrated to New York.  </a:t>
            </a:r>
            <a:endParaRPr lang="en-GB" sz="1600" dirty="0">
              <a:solidFill>
                <a:srgbClr val="000000"/>
              </a:solidFill>
              <a:effectLst/>
              <a:latin typeface="Comic Sans MS" panose="030F0702030302020204" pitchFamily="66" charset="0"/>
              <a:ea typeface="Arial" panose="020B0604020202020204" pitchFamily="34" charset="0"/>
            </a:endParaRPr>
          </a:p>
        </p:txBody>
      </p:sp>
    </p:spTree>
    <p:extLst>
      <p:ext uri="{BB962C8B-B14F-4D97-AF65-F5344CB8AC3E}">
        <p14:creationId xmlns:p14="http://schemas.microsoft.com/office/powerpoint/2010/main" val="1860489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5536" y="980728"/>
            <a:ext cx="4320480" cy="4318461"/>
            <a:chOff x="0" y="0"/>
            <a:chExt cx="1886331" cy="1868472"/>
          </a:xfrm>
        </p:grpSpPr>
        <p:sp>
          <p:nvSpPr>
            <p:cNvPr id="4" name="Rectangle 3"/>
            <p:cNvSpPr/>
            <p:nvPr/>
          </p:nvSpPr>
          <p:spPr>
            <a:xfrm>
              <a:off x="89281" y="0"/>
              <a:ext cx="46741" cy="187581"/>
            </a:xfrm>
            <a:prstGeom prst="rect">
              <a:avLst/>
            </a:prstGeom>
            <a:ln>
              <a:noFill/>
            </a:ln>
          </p:spPr>
          <p:txBody>
            <a:bodyPr vert="horz" lIns="0" tIns="0" rIns="0" bIns="0" rtlCol="0">
              <a:noAutofit/>
            </a:bodyPr>
            <a:lstStyle/>
            <a:p>
              <a:pPr marL="1536700" marR="6985" lvl="0" indent="-6350" algn="l" defTabSz="914400" eaLnBrk="1" fontAlgn="auto" latinLnBrk="0" hangingPunct="1">
                <a:lnSpc>
                  <a:spcPct val="107000"/>
                </a:lnSpc>
                <a:spcBef>
                  <a:spcPts val="0"/>
                </a:spcBef>
                <a:spcAft>
                  <a:spcPts val="800"/>
                </a:spcAft>
                <a:buClrTx/>
                <a:buSzTx/>
                <a:buFontTx/>
                <a:buNone/>
                <a:tabLst/>
                <a:defRPr/>
              </a:pPr>
              <a:r>
                <a:rPr kumimoji="0" lang="en-GB" sz="10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rPr>
                <a:t> </a:t>
              </a:r>
            </a:p>
          </p:txBody>
        </p:sp>
        <p:sp>
          <p:nvSpPr>
            <p:cNvPr id="5" name="Rectangle 4"/>
            <p:cNvSpPr/>
            <p:nvPr/>
          </p:nvSpPr>
          <p:spPr>
            <a:xfrm>
              <a:off x="89281" y="146304"/>
              <a:ext cx="46741" cy="187581"/>
            </a:xfrm>
            <a:prstGeom prst="rect">
              <a:avLst/>
            </a:prstGeom>
            <a:ln>
              <a:noFill/>
            </a:ln>
          </p:spPr>
          <p:txBody>
            <a:bodyPr vert="horz" lIns="0" tIns="0" rIns="0" bIns="0" rtlCol="0">
              <a:noAutofit/>
            </a:bodyPr>
            <a:lstStyle/>
            <a:p>
              <a:pPr marL="1536700" marR="6985" lvl="0" indent="-6350" algn="l" defTabSz="914400" eaLnBrk="1" fontAlgn="auto" latinLnBrk="0" hangingPunct="1">
                <a:lnSpc>
                  <a:spcPct val="107000"/>
                </a:lnSpc>
                <a:spcBef>
                  <a:spcPts val="0"/>
                </a:spcBef>
                <a:spcAft>
                  <a:spcPts val="800"/>
                </a:spcAft>
                <a:buClrTx/>
                <a:buSzTx/>
                <a:buFontTx/>
                <a:buNone/>
                <a:tabLst/>
                <a:defRPr/>
              </a:pPr>
              <a:r>
                <a:rPr kumimoji="0" lang="en-GB" sz="10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rPr>
                <a:t> </a:t>
              </a:r>
            </a:p>
          </p:txBody>
        </p:sp>
        <p:sp>
          <p:nvSpPr>
            <p:cNvPr id="6" name="Rectangle 5"/>
            <p:cNvSpPr/>
            <p:nvPr/>
          </p:nvSpPr>
          <p:spPr>
            <a:xfrm>
              <a:off x="89281" y="585470"/>
              <a:ext cx="46741" cy="187581"/>
            </a:xfrm>
            <a:prstGeom prst="rect">
              <a:avLst/>
            </a:prstGeom>
            <a:ln>
              <a:noFill/>
            </a:ln>
          </p:spPr>
          <p:txBody>
            <a:bodyPr vert="horz" lIns="0" tIns="0" rIns="0" bIns="0" rtlCol="0">
              <a:noAutofit/>
            </a:bodyPr>
            <a:lstStyle/>
            <a:p>
              <a:pPr marL="1536700" marR="6985" lvl="0" indent="-6350" algn="l" defTabSz="914400" eaLnBrk="1" fontAlgn="auto" latinLnBrk="0" hangingPunct="1">
                <a:lnSpc>
                  <a:spcPct val="107000"/>
                </a:lnSpc>
                <a:spcBef>
                  <a:spcPts val="0"/>
                </a:spcBef>
                <a:spcAft>
                  <a:spcPts val="800"/>
                </a:spcAft>
                <a:buClrTx/>
                <a:buSzTx/>
                <a:buFontTx/>
                <a:buNone/>
                <a:tabLst/>
                <a:defRPr/>
              </a:pPr>
              <a:r>
                <a:rPr kumimoji="0" lang="en-GB" sz="10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rPr>
                <a:t> </a:t>
              </a:r>
            </a:p>
          </p:txBody>
        </p:sp>
        <p:sp>
          <p:nvSpPr>
            <p:cNvPr id="7" name="Shape 1191"/>
            <p:cNvSpPr/>
            <p:nvPr/>
          </p:nvSpPr>
          <p:spPr>
            <a:xfrm>
              <a:off x="25400" y="364284"/>
              <a:ext cx="1860931" cy="1504188"/>
            </a:xfrm>
            <a:custGeom>
              <a:avLst/>
              <a:gdLst/>
              <a:ahLst/>
              <a:cxnLst/>
              <a:rect l="0" t="0" r="0" b="0"/>
              <a:pathLst>
                <a:path w="1860931" h="1504188">
                  <a:moveTo>
                    <a:pt x="0" y="169926"/>
                  </a:moveTo>
                  <a:lnTo>
                    <a:pt x="131191" y="1504188"/>
                  </a:lnTo>
                  <a:lnTo>
                    <a:pt x="1860931" y="1334135"/>
                  </a:lnTo>
                  <a:lnTo>
                    <a:pt x="1729740" y="0"/>
                  </a:lnTo>
                  <a:close/>
                </a:path>
              </a:pathLst>
            </a:custGeom>
            <a:noFill/>
            <a:ln w="3175" cap="rnd" cmpd="sng" algn="ctr">
              <a:solidFill>
                <a:srgbClr val="808080"/>
              </a:solidFill>
              <a:prstDash val="solid"/>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8" name="Picture 7"/>
            <p:cNvPicPr/>
            <p:nvPr/>
          </p:nvPicPr>
          <p:blipFill>
            <a:blip r:embed="rId2"/>
            <a:stretch>
              <a:fillRect/>
            </a:stretch>
          </p:blipFill>
          <p:spPr>
            <a:xfrm rot="-336771">
              <a:off x="88869" y="447879"/>
              <a:ext cx="1733611" cy="1336097"/>
            </a:xfrm>
            <a:prstGeom prst="rect">
              <a:avLst/>
            </a:prstGeom>
          </p:spPr>
        </p:pic>
        <p:pic>
          <p:nvPicPr>
            <p:cNvPr id="9" name="Picture 8"/>
            <p:cNvPicPr/>
            <p:nvPr/>
          </p:nvPicPr>
          <p:blipFill>
            <a:blip r:embed="rId3"/>
            <a:stretch>
              <a:fillRect/>
            </a:stretch>
          </p:blipFill>
          <p:spPr>
            <a:xfrm rot="-336771">
              <a:off x="64485" y="423495"/>
              <a:ext cx="1733611" cy="1336097"/>
            </a:xfrm>
            <a:prstGeom prst="rect">
              <a:avLst/>
            </a:prstGeom>
          </p:spPr>
        </p:pic>
        <p:sp>
          <p:nvSpPr>
            <p:cNvPr id="10" name="Shape 1194"/>
            <p:cNvSpPr/>
            <p:nvPr/>
          </p:nvSpPr>
          <p:spPr>
            <a:xfrm>
              <a:off x="0" y="338884"/>
              <a:ext cx="1860931" cy="1504188"/>
            </a:xfrm>
            <a:custGeom>
              <a:avLst/>
              <a:gdLst/>
              <a:ahLst/>
              <a:cxnLst/>
              <a:rect l="0" t="0" r="0" b="0"/>
              <a:pathLst>
                <a:path w="1860931" h="1504188">
                  <a:moveTo>
                    <a:pt x="0" y="169926"/>
                  </a:moveTo>
                  <a:lnTo>
                    <a:pt x="131191" y="1504188"/>
                  </a:lnTo>
                  <a:lnTo>
                    <a:pt x="1860931" y="1334135"/>
                  </a:lnTo>
                  <a:lnTo>
                    <a:pt x="1729740" y="0"/>
                  </a:lnTo>
                  <a:close/>
                </a:path>
              </a:pathLst>
            </a:custGeom>
            <a:noFill/>
            <a:ln w="3175" cap="rnd" cmpd="sng" algn="ctr">
              <a:solidFill>
                <a:srgbClr val="000000"/>
              </a:solidFill>
              <a:prstDash val="solid"/>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
        <p:nvSpPr>
          <p:cNvPr id="11" name="Rectangle 10"/>
          <p:cNvSpPr/>
          <p:nvPr/>
        </p:nvSpPr>
        <p:spPr>
          <a:xfrm>
            <a:off x="3239176" y="476672"/>
            <a:ext cx="5616624" cy="5799023"/>
          </a:xfrm>
          <a:prstGeom prst="rect">
            <a:avLst/>
          </a:prstGeom>
        </p:spPr>
        <p:txBody>
          <a:bodyPr wrap="square">
            <a:spAutoFit/>
          </a:bodyPr>
          <a:lstStyle/>
          <a:p>
            <a:pPr marL="1806575" marR="6985" indent="-285750" algn="just">
              <a:lnSpc>
                <a:spcPct val="103000"/>
              </a:lnSpc>
              <a:spcAft>
                <a:spcPts val="20"/>
              </a:spcAft>
              <a:buFont typeface="Arial" panose="020B0604020202020204" pitchFamily="34" charset="0"/>
              <a:buChar char="•"/>
            </a:pPr>
            <a:r>
              <a:rPr lang="en-GB" dirty="0">
                <a:solidFill>
                  <a:srgbClr val="000000"/>
                </a:solidFill>
                <a:latin typeface="Comic Sans MS" panose="030F0702030302020204" pitchFamily="66" charset="0"/>
                <a:ea typeface="Arial" panose="020B0604020202020204" pitchFamily="34" charset="0"/>
              </a:rPr>
              <a:t>The </a:t>
            </a:r>
            <a:r>
              <a:rPr lang="en-GB" dirty="0" err="1">
                <a:solidFill>
                  <a:srgbClr val="000000"/>
                </a:solidFill>
                <a:latin typeface="Comic Sans MS" panose="030F0702030302020204" pitchFamily="66" charset="0"/>
                <a:ea typeface="Arial" panose="020B0604020202020204" pitchFamily="34" charset="0"/>
              </a:rPr>
              <a:t>Jacobsthals</a:t>
            </a:r>
            <a:r>
              <a:rPr lang="en-GB" dirty="0">
                <a:solidFill>
                  <a:srgbClr val="000000"/>
                </a:solidFill>
                <a:latin typeface="Comic Sans MS" panose="030F0702030302020204" pitchFamily="66" charset="0"/>
                <a:ea typeface="Arial" panose="020B0604020202020204" pitchFamily="34" charset="0"/>
              </a:rPr>
              <a:t> were a German-Jewish family who moved to the Netherlands in 1929. </a:t>
            </a:r>
            <a:endParaRPr lang="en-GB" dirty="0" smtClean="0">
              <a:solidFill>
                <a:srgbClr val="000000"/>
              </a:solidFill>
              <a:latin typeface="Comic Sans MS" panose="030F0702030302020204" pitchFamily="66" charset="0"/>
              <a:ea typeface="Arial" panose="020B0604020202020204" pitchFamily="34" charset="0"/>
            </a:endParaRPr>
          </a:p>
          <a:p>
            <a:pPr marL="1806575" marR="6985" indent="-285750" algn="just">
              <a:lnSpc>
                <a:spcPct val="103000"/>
              </a:lnSpc>
              <a:spcAft>
                <a:spcPts val="20"/>
              </a:spcAft>
              <a:buFont typeface="Arial" panose="020B0604020202020204" pitchFamily="34" charset="0"/>
              <a:buChar char="•"/>
            </a:pPr>
            <a:r>
              <a:rPr lang="en-GB" dirty="0" smtClean="0">
                <a:solidFill>
                  <a:srgbClr val="000000"/>
                </a:solidFill>
                <a:latin typeface="Comic Sans MS" panose="030F0702030302020204" pitchFamily="66" charset="0"/>
                <a:ea typeface="Arial" panose="020B0604020202020204" pitchFamily="34" charset="0"/>
              </a:rPr>
              <a:t>Hilde </a:t>
            </a:r>
            <a:r>
              <a:rPr lang="en-GB" dirty="0">
                <a:solidFill>
                  <a:srgbClr val="000000"/>
                </a:solidFill>
                <a:latin typeface="Comic Sans MS" panose="030F0702030302020204" pitchFamily="66" charset="0"/>
                <a:ea typeface="Arial" panose="020B0604020202020204" pitchFamily="34" charset="0"/>
              </a:rPr>
              <a:t>is seated in the lower-right corner. When the Nazis began to deport Jews from Amsterdam in 1942, Hilde worked in the crèche where Jewish children were held prior to deportation and helped to organise their rescue. </a:t>
            </a:r>
            <a:endParaRPr lang="en-GB" dirty="0" smtClean="0">
              <a:solidFill>
                <a:srgbClr val="000000"/>
              </a:solidFill>
              <a:latin typeface="Comic Sans MS" panose="030F0702030302020204" pitchFamily="66" charset="0"/>
              <a:ea typeface="Arial" panose="020B0604020202020204" pitchFamily="34" charset="0"/>
            </a:endParaRPr>
          </a:p>
          <a:p>
            <a:pPr marL="1806575" marR="6985" indent="-285750" algn="just">
              <a:lnSpc>
                <a:spcPct val="103000"/>
              </a:lnSpc>
              <a:spcAft>
                <a:spcPts val="20"/>
              </a:spcAft>
              <a:buFont typeface="Arial" panose="020B0604020202020204" pitchFamily="34" charset="0"/>
              <a:buChar char="•"/>
            </a:pPr>
            <a:r>
              <a:rPr lang="en-GB" dirty="0" smtClean="0">
                <a:solidFill>
                  <a:srgbClr val="000000"/>
                </a:solidFill>
                <a:latin typeface="Comic Sans MS" panose="030F0702030302020204" pitchFamily="66" charset="0"/>
                <a:ea typeface="Arial" panose="020B0604020202020204" pitchFamily="34" charset="0"/>
              </a:rPr>
              <a:t>After </a:t>
            </a:r>
            <a:r>
              <a:rPr lang="en-GB" dirty="0">
                <a:solidFill>
                  <a:srgbClr val="000000"/>
                </a:solidFill>
                <a:latin typeface="Comic Sans MS" panose="030F0702030302020204" pitchFamily="66" charset="0"/>
                <a:ea typeface="Arial" panose="020B0604020202020204" pitchFamily="34" charset="0"/>
              </a:rPr>
              <a:t>her parents were deported in 1943, she escaped and joined the resistance movement in Belgium. </a:t>
            </a:r>
            <a:endParaRPr lang="en-GB" dirty="0" smtClean="0">
              <a:solidFill>
                <a:srgbClr val="000000"/>
              </a:solidFill>
              <a:latin typeface="Comic Sans MS" panose="030F0702030302020204" pitchFamily="66" charset="0"/>
              <a:ea typeface="Arial" panose="020B0604020202020204" pitchFamily="34" charset="0"/>
            </a:endParaRPr>
          </a:p>
          <a:p>
            <a:pPr marL="1806575" marR="6985" indent="-285750" algn="just">
              <a:lnSpc>
                <a:spcPct val="103000"/>
              </a:lnSpc>
              <a:spcAft>
                <a:spcPts val="20"/>
              </a:spcAft>
              <a:buFont typeface="Arial" panose="020B0604020202020204" pitchFamily="34" charset="0"/>
              <a:buChar char="•"/>
            </a:pPr>
            <a:r>
              <a:rPr lang="en-GB" dirty="0" smtClean="0">
                <a:solidFill>
                  <a:srgbClr val="000000"/>
                </a:solidFill>
                <a:latin typeface="Comic Sans MS" panose="030F0702030302020204" pitchFamily="66" charset="0"/>
                <a:ea typeface="Arial" panose="020B0604020202020204" pitchFamily="34" charset="0"/>
              </a:rPr>
              <a:t>At </a:t>
            </a:r>
            <a:r>
              <a:rPr lang="en-GB" dirty="0">
                <a:solidFill>
                  <a:srgbClr val="000000"/>
                </a:solidFill>
                <a:latin typeface="Comic Sans MS" panose="030F0702030302020204" pitchFamily="66" charset="0"/>
                <a:ea typeface="Arial" panose="020B0604020202020204" pitchFamily="34" charset="0"/>
              </a:rPr>
              <a:t>the end of the war Hilde went to work with the Red Cross at Bergen-Belsen. She later married a Swiss doctor, migrating first to Israel and then moving to the USA in 1950.  </a:t>
            </a:r>
            <a:endParaRPr lang="en-GB" dirty="0">
              <a:solidFill>
                <a:srgbClr val="000000"/>
              </a:solidFill>
              <a:effectLst/>
              <a:latin typeface="Comic Sans MS" panose="030F0702030302020204" pitchFamily="66" charset="0"/>
              <a:ea typeface="Arial" panose="020B0604020202020204" pitchFamily="34" charset="0"/>
            </a:endParaRPr>
          </a:p>
        </p:txBody>
      </p:sp>
      <p:sp>
        <p:nvSpPr>
          <p:cNvPr id="12" name="Rectangle 11"/>
          <p:cNvSpPr/>
          <p:nvPr/>
        </p:nvSpPr>
        <p:spPr>
          <a:xfrm rot="21300796">
            <a:off x="-972616" y="1192696"/>
            <a:ext cx="5322390" cy="726353"/>
          </a:xfrm>
          <a:prstGeom prst="rect">
            <a:avLst/>
          </a:prstGeom>
        </p:spPr>
        <p:txBody>
          <a:bodyPr wrap="square">
            <a:spAutoFit/>
          </a:bodyPr>
          <a:lstStyle/>
          <a:p>
            <a:pPr marL="1527175" marR="6985" indent="-6350" algn="just">
              <a:lnSpc>
                <a:spcPct val="103000"/>
              </a:lnSpc>
              <a:spcAft>
                <a:spcPts val="1120"/>
              </a:spcAft>
            </a:pPr>
            <a:r>
              <a:rPr lang="en-GB" sz="2000" dirty="0">
                <a:solidFill>
                  <a:srgbClr val="000000"/>
                </a:solidFill>
                <a:latin typeface="Comic Sans MS" panose="030F0702030302020204" pitchFamily="66" charset="0"/>
                <a:ea typeface="Arial" panose="020B0604020202020204" pitchFamily="34" charset="0"/>
              </a:rPr>
              <a:t>The </a:t>
            </a:r>
            <a:r>
              <a:rPr lang="en-GB" sz="2000" dirty="0" err="1">
                <a:solidFill>
                  <a:srgbClr val="000000"/>
                </a:solidFill>
                <a:latin typeface="Comic Sans MS" panose="030F0702030302020204" pitchFamily="66" charset="0"/>
                <a:ea typeface="Arial" panose="020B0604020202020204" pitchFamily="34" charset="0"/>
              </a:rPr>
              <a:t>Jacobsthal</a:t>
            </a:r>
            <a:r>
              <a:rPr lang="en-GB" sz="2000" dirty="0">
                <a:solidFill>
                  <a:srgbClr val="000000"/>
                </a:solidFill>
                <a:latin typeface="Comic Sans MS" panose="030F0702030302020204" pitchFamily="66" charset="0"/>
                <a:ea typeface="Arial" panose="020B0604020202020204" pitchFamily="34" charset="0"/>
              </a:rPr>
              <a:t> family outside a café, Amsterdam</a:t>
            </a:r>
            <a:r>
              <a:rPr lang="en-GB" sz="1000" dirty="0">
                <a:solidFill>
                  <a:srgbClr val="000000"/>
                </a:solidFill>
                <a:latin typeface="Arial" panose="020B0604020202020204" pitchFamily="34" charset="0"/>
                <a:ea typeface="Arial" panose="020B0604020202020204" pitchFamily="34" charset="0"/>
              </a:rPr>
              <a:t>. </a:t>
            </a:r>
            <a:endParaRPr lang="en-GB" sz="10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2809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0"/>
            <a:ext cx="7886700" cy="1325563"/>
          </a:xfrm>
        </p:spPr>
        <p:txBody>
          <a:bodyPr/>
          <a:lstStyle/>
          <a:p>
            <a:r>
              <a:rPr lang="en-GB" u="sng" dirty="0" smtClean="0">
                <a:latin typeface="Comic Sans MS" panose="030F0702030302020204" pitchFamily="66" charset="0"/>
              </a:rPr>
              <a:t>Persecution Begins</a:t>
            </a:r>
            <a:endParaRPr lang="en-GB" u="sng" dirty="0">
              <a:latin typeface="Comic Sans MS" panose="030F0702030302020204" pitchFamily="66" charset="0"/>
            </a:endParaRPr>
          </a:p>
        </p:txBody>
      </p:sp>
      <p:sp>
        <p:nvSpPr>
          <p:cNvPr id="3" name="Content Placeholder 2"/>
          <p:cNvSpPr>
            <a:spLocks noGrp="1"/>
          </p:cNvSpPr>
          <p:nvPr>
            <p:ph idx="1"/>
          </p:nvPr>
        </p:nvSpPr>
        <p:spPr>
          <a:xfrm>
            <a:off x="5580112" y="1600200"/>
            <a:ext cx="3240360" cy="4525963"/>
          </a:xfrm>
        </p:spPr>
        <p:txBody>
          <a:bodyPr>
            <a:noAutofit/>
          </a:bodyPr>
          <a:lstStyle/>
          <a:p>
            <a:r>
              <a:rPr lang="en-GB" sz="3200" dirty="0" smtClean="0">
                <a:latin typeface="Comic Sans MS" panose="030F0702030302020204" pitchFamily="66" charset="0"/>
              </a:rPr>
              <a:t>Watch the short video clip</a:t>
            </a:r>
          </a:p>
          <a:p>
            <a:endParaRPr lang="en-GB" sz="3200" dirty="0">
              <a:latin typeface="Comic Sans MS" panose="030F0702030302020204" pitchFamily="66" charset="0"/>
            </a:endParaRPr>
          </a:p>
          <a:p>
            <a:pPr algn="just"/>
            <a:r>
              <a:rPr lang="en-GB" sz="3200" dirty="0" smtClean="0">
                <a:latin typeface="Comic Sans MS" panose="030F0702030302020204" pitchFamily="66" charset="0"/>
              </a:rPr>
              <a:t>Write down one way that the Jews were persecuted from 1933.</a:t>
            </a:r>
            <a:endParaRPr lang="en-GB" sz="3200" dirty="0">
              <a:latin typeface="Comic Sans MS" panose="030F0702030302020204" pitchFamily="66" charset="0"/>
            </a:endParaRPr>
          </a:p>
        </p:txBody>
      </p:sp>
      <p:pic>
        <p:nvPicPr>
          <p:cNvPr id="1126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4727"/>
          <a:stretch/>
        </p:blipFill>
        <p:spPr bwMode="auto">
          <a:xfrm>
            <a:off x="395536" y="1585912"/>
            <a:ext cx="4886888" cy="400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5085184"/>
            <a:ext cx="860296" cy="682943"/>
          </a:xfrm>
          <a:prstGeom prst="rect">
            <a:avLst/>
          </a:prstGeom>
          <a:noFill/>
        </p:spPr>
      </p:pic>
      <p:pic>
        <p:nvPicPr>
          <p:cNvPr id="6" name="Picture 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2541863"/>
            <a:ext cx="663510" cy="663510"/>
          </a:xfrm>
          <a:prstGeom prst="rect">
            <a:avLst/>
          </a:prstGeom>
          <a:noFill/>
        </p:spPr>
      </p:pic>
    </p:spTree>
    <p:extLst>
      <p:ext uri="{BB962C8B-B14F-4D97-AF65-F5344CB8AC3E}">
        <p14:creationId xmlns:p14="http://schemas.microsoft.com/office/powerpoint/2010/main" val="3500014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42591851AB9B4FA31C8CF43F8326E6" ma:contentTypeVersion="10" ma:contentTypeDescription="Create a new document." ma:contentTypeScope="" ma:versionID="5c5ce9bf728d878b2c384f3459eb54e1">
  <xsd:schema xmlns:xsd="http://www.w3.org/2001/XMLSchema" xmlns:xs="http://www.w3.org/2001/XMLSchema" xmlns:p="http://schemas.microsoft.com/office/2006/metadata/properties" xmlns:ns2="c18d9d2d-766f-4209-acc3-442fb1e877ad" targetNamespace="http://schemas.microsoft.com/office/2006/metadata/properties" ma:root="true" ma:fieldsID="0811a8b9bdacfae4b33e82b96a6bb1e5" ns2:_="">
    <xsd:import namespace="c18d9d2d-766f-4209-acc3-442fb1e877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8d9d2d-766f-4209-acc3-442fb1e877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A20BC0-9D05-4BEF-9686-8C255AA7B048}"/>
</file>

<file path=customXml/itemProps2.xml><?xml version="1.0" encoding="utf-8"?>
<ds:datastoreItem xmlns:ds="http://schemas.openxmlformats.org/officeDocument/2006/customXml" ds:itemID="{75122E4D-3102-4FA0-8EB3-1D10E03AE792}"/>
</file>

<file path=customXml/itemProps3.xml><?xml version="1.0" encoding="utf-8"?>
<ds:datastoreItem xmlns:ds="http://schemas.openxmlformats.org/officeDocument/2006/customXml" ds:itemID="{D0F343B1-1A80-4E67-B91B-938FF045F376}"/>
</file>

<file path=docProps/app.xml><?xml version="1.0" encoding="utf-8"?>
<Properties xmlns="http://schemas.openxmlformats.org/officeDocument/2006/extended-properties" xmlns:vt="http://schemas.openxmlformats.org/officeDocument/2006/docPropsVTypes">
  <Template/>
  <TotalTime>642</TotalTime>
  <Words>1082</Words>
  <Application>Microsoft Office PowerPoint</Application>
  <PresentationFormat>On-screen Show (4:3)</PresentationFormat>
  <Paragraphs>99</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Comic Sans MS</vt:lpstr>
      <vt:lpstr>Office Theme</vt:lpstr>
      <vt:lpstr>PowerPoint Presentation</vt:lpstr>
      <vt:lpstr>PowerPoint Presentation</vt:lpstr>
      <vt:lpstr>Jewish Life (before 1933)</vt:lpstr>
      <vt:lpstr>PowerPoint Presentation</vt:lpstr>
      <vt:lpstr>PowerPoint Presentation</vt:lpstr>
      <vt:lpstr>PowerPoint Presentation</vt:lpstr>
      <vt:lpstr>PowerPoint Presentation</vt:lpstr>
      <vt:lpstr>PowerPoint Presentation</vt:lpstr>
      <vt:lpstr>Persecution Begins</vt:lpstr>
      <vt:lpstr>PowerPoint Presentation</vt:lpstr>
      <vt:lpstr>PowerPoint Presentation</vt:lpstr>
      <vt:lpstr>PowerPoint Presentation</vt:lpstr>
      <vt:lpstr>PowerPoint Presentation</vt:lpstr>
      <vt:lpstr>PowerPoint Presentation</vt:lpstr>
      <vt:lpstr>PowerPoint Presentation</vt:lpstr>
    </vt:vector>
  </TitlesOfParts>
  <Company>Manchester Health Academy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Gradual Persecution</dc:title>
  <dc:creator>Stephanie Morris</dc:creator>
  <cp:lastModifiedBy>Amy Griffiths</cp:lastModifiedBy>
  <cp:revision>32</cp:revision>
  <dcterms:created xsi:type="dcterms:W3CDTF">2015-06-04T13:08:08Z</dcterms:created>
  <dcterms:modified xsi:type="dcterms:W3CDTF">2018-06-04T14:14:59Z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0x010100A042591851AB9B4FA31C8CF43F8326E6</vt:lpwstr>
  </property>
</Properties>
</file>