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B1D91D-0A67-451E-A72A-CDBA22860683}"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2581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B1D91D-0A67-451E-A72A-CDBA22860683}"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689904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B1D91D-0A67-451E-A72A-CDBA22860683}"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4285621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B1D91D-0A67-451E-A72A-CDBA22860683}"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1734351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B1D91D-0A67-451E-A72A-CDBA22860683}"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384322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B1D91D-0A67-451E-A72A-CDBA22860683}"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132568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B1D91D-0A67-451E-A72A-CDBA22860683}" type="datetimeFigureOut">
              <a:rPr lang="en-GB" smtClean="0"/>
              <a:t>10/06/2016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153506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B1D91D-0A67-451E-A72A-CDBA22860683}" type="datetimeFigureOut">
              <a:rPr lang="en-GB" smtClean="0"/>
              <a:t>10/06/2016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943468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1D91D-0A67-451E-A72A-CDBA22860683}" type="datetimeFigureOut">
              <a:rPr lang="en-GB" smtClean="0"/>
              <a:t>10/06/2016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98472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1D91D-0A67-451E-A72A-CDBA22860683}"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223747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1D91D-0A67-451E-A72A-CDBA22860683}"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CFDA88-3BA0-498C-8753-AAFC5545B0CA}" type="slidenum">
              <a:rPr lang="en-GB" smtClean="0"/>
              <a:t>‹#›</a:t>
            </a:fld>
            <a:endParaRPr lang="en-GB"/>
          </a:p>
        </p:txBody>
      </p:sp>
    </p:spTree>
    <p:extLst>
      <p:ext uri="{BB962C8B-B14F-4D97-AF65-F5344CB8AC3E}">
        <p14:creationId xmlns:p14="http://schemas.microsoft.com/office/powerpoint/2010/main" val="337039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1D91D-0A67-451E-A72A-CDBA22860683}" type="datetimeFigureOut">
              <a:rPr lang="en-GB" smtClean="0"/>
              <a:t>10/06/2016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FDA88-3BA0-498C-8753-AAFC5545B0CA}" type="slidenum">
              <a:rPr lang="en-GB" smtClean="0"/>
              <a:t>‹#›</a:t>
            </a:fld>
            <a:endParaRPr lang="en-GB"/>
          </a:p>
        </p:txBody>
      </p:sp>
    </p:spTree>
    <p:extLst>
      <p:ext uri="{BB962C8B-B14F-4D97-AF65-F5344CB8AC3E}">
        <p14:creationId xmlns:p14="http://schemas.microsoft.com/office/powerpoint/2010/main" val="3166378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7252139" y="1324303"/>
            <a:ext cx="4034850" cy="5120722"/>
            <a:chOff x="0" y="0"/>
            <a:chExt cx="1510030" cy="2145792"/>
          </a:xfrm>
        </p:grpSpPr>
        <p:sp>
          <p:nvSpPr>
            <p:cNvPr id="8" name="Shape 772"/>
            <p:cNvSpPr/>
            <p:nvPr/>
          </p:nvSpPr>
          <p:spPr>
            <a:xfrm>
              <a:off x="25400" y="25400"/>
              <a:ext cx="1484630" cy="2120392"/>
            </a:xfrm>
            <a:custGeom>
              <a:avLst/>
              <a:gdLst/>
              <a:ahLst/>
              <a:cxnLst/>
              <a:rect l="0" t="0" r="0" b="0"/>
              <a:pathLst>
                <a:path w="1484630" h="2120392">
                  <a:moveTo>
                    <a:pt x="232664" y="0"/>
                  </a:moveTo>
                  <a:lnTo>
                    <a:pt x="0" y="1972691"/>
                  </a:lnTo>
                  <a:lnTo>
                    <a:pt x="1251839" y="2120392"/>
                  </a:lnTo>
                  <a:lnTo>
                    <a:pt x="1484630" y="147701"/>
                  </a:lnTo>
                  <a:close/>
                </a:path>
              </a:pathLst>
            </a:custGeom>
            <a:noFill/>
            <a:ln w="3175" cap="rnd" cmpd="sng" algn="ctr">
              <a:solidFill>
                <a:srgbClr val="808080"/>
              </a:solidFill>
              <a:prstDash val="solid"/>
              <a:miter lim="127000"/>
            </a:ln>
            <a:effectLst/>
          </p:spPr>
          <p:txBody>
            <a:bodyPr/>
            <a:lstStyle/>
            <a:p>
              <a:endParaRPr lang="en-GB" kern="0">
                <a:solidFill>
                  <a:sysClr val="windowText" lastClr="000000"/>
                </a:solidFill>
              </a:endParaRPr>
            </a:p>
          </p:txBody>
        </p:sp>
        <p:pic>
          <p:nvPicPr>
            <p:cNvPr id="9" name="Picture 8"/>
            <p:cNvPicPr/>
            <p:nvPr/>
          </p:nvPicPr>
          <p:blipFill>
            <a:blip r:embed="rId2"/>
            <a:stretch>
              <a:fillRect/>
            </a:stretch>
          </p:blipFill>
          <p:spPr>
            <a:xfrm rot="403757">
              <a:off x="139342" y="94576"/>
              <a:ext cx="1256037" cy="1981771"/>
            </a:xfrm>
            <a:prstGeom prst="rect">
              <a:avLst/>
            </a:prstGeom>
          </p:spPr>
        </p:pic>
        <p:pic>
          <p:nvPicPr>
            <p:cNvPr id="10" name="Picture 9"/>
            <p:cNvPicPr/>
            <p:nvPr/>
          </p:nvPicPr>
          <p:blipFill>
            <a:blip r:embed="rId3"/>
            <a:stretch>
              <a:fillRect/>
            </a:stretch>
          </p:blipFill>
          <p:spPr>
            <a:xfrm rot="403757">
              <a:off x="114950" y="70066"/>
              <a:ext cx="1256051" cy="1981898"/>
            </a:xfrm>
            <a:prstGeom prst="rect">
              <a:avLst/>
            </a:prstGeom>
          </p:spPr>
        </p:pic>
        <p:sp>
          <p:nvSpPr>
            <p:cNvPr id="11" name="Shape 775"/>
            <p:cNvSpPr/>
            <p:nvPr/>
          </p:nvSpPr>
          <p:spPr>
            <a:xfrm>
              <a:off x="0" y="0"/>
              <a:ext cx="1484630" cy="2120392"/>
            </a:xfrm>
            <a:custGeom>
              <a:avLst/>
              <a:gdLst/>
              <a:ahLst/>
              <a:cxnLst/>
              <a:rect l="0" t="0" r="0" b="0"/>
              <a:pathLst>
                <a:path w="1484630" h="2120392">
                  <a:moveTo>
                    <a:pt x="232664" y="0"/>
                  </a:moveTo>
                  <a:lnTo>
                    <a:pt x="0" y="1972691"/>
                  </a:lnTo>
                  <a:lnTo>
                    <a:pt x="1251839" y="2120392"/>
                  </a:lnTo>
                  <a:lnTo>
                    <a:pt x="1484630" y="147701"/>
                  </a:lnTo>
                  <a:close/>
                </a:path>
              </a:pathLst>
            </a:custGeom>
            <a:noFill/>
            <a:ln w="3175" cap="rnd" cmpd="sng" algn="ctr">
              <a:solidFill>
                <a:srgbClr val="000000"/>
              </a:solidFill>
              <a:prstDash val="solid"/>
              <a:miter lim="127000"/>
            </a:ln>
            <a:effectLst/>
          </p:spPr>
          <p:txBody>
            <a:bodyPr/>
            <a:lstStyle/>
            <a:p>
              <a:endParaRPr lang="en-GB" kern="0">
                <a:solidFill>
                  <a:sysClr val="windowText" lastClr="000000"/>
                </a:solidFill>
              </a:endParaRPr>
            </a:p>
          </p:txBody>
        </p:sp>
      </p:grpSp>
      <p:sp>
        <p:nvSpPr>
          <p:cNvPr id="4" name="Rectangle 3"/>
          <p:cNvSpPr/>
          <p:nvPr/>
        </p:nvSpPr>
        <p:spPr>
          <a:xfrm>
            <a:off x="191344" y="404664"/>
            <a:ext cx="6536221" cy="6385402"/>
          </a:xfrm>
          <a:prstGeom prst="rect">
            <a:avLst/>
          </a:prstGeom>
        </p:spPr>
        <p:txBody>
          <a:bodyPr wrap="square">
            <a:spAutoFit/>
          </a:bodyPr>
          <a:lstStyle/>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This photograph of Irma and Ursula was taken in the 1930s, and shows them on holiday in the Netherlands. </a:t>
            </a:r>
          </a:p>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A German-Jewish family, the </a:t>
            </a:r>
            <a:r>
              <a:rPr lang="en-GB" sz="1600" dirty="0" err="1">
                <a:solidFill>
                  <a:srgbClr val="000000"/>
                </a:solidFill>
                <a:latin typeface="Comic Sans MS" panose="030F0702030302020204" pitchFamily="66" charset="0"/>
                <a:ea typeface="Arial" panose="020B0604020202020204" pitchFamily="34" charset="0"/>
              </a:rPr>
              <a:t>Klipsteins</a:t>
            </a:r>
            <a:r>
              <a:rPr lang="en-GB" sz="1600" dirty="0">
                <a:solidFill>
                  <a:srgbClr val="000000"/>
                </a:solidFill>
                <a:latin typeface="Comic Sans MS" panose="030F0702030302020204" pitchFamily="66" charset="0"/>
                <a:ea typeface="Arial" panose="020B0604020202020204" pitchFamily="34" charset="0"/>
              </a:rPr>
              <a:t> managed to escape Germany and find refuge in Belgium. </a:t>
            </a:r>
          </a:p>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 In 1942 they went into hiding with a non-Jewish family in a suburb of Brussels. The family was denounced to the Gestapo in 1943, and Irma and her husband Leo were arrested.</a:t>
            </a:r>
          </a:p>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Ursula was not arrested as she was assumed to be the daughter of a Christian family. </a:t>
            </a:r>
          </a:p>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Irma and Leo survived the war.</a:t>
            </a:r>
          </a:p>
          <a:p>
            <a:pPr marL="1806575" marR="6985" indent="-285750" algn="just">
              <a:lnSpc>
                <a:spcPct val="103000"/>
              </a:lnSpc>
              <a:spcAft>
                <a:spcPts val="225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The family were reunited at the end of the war and migrated to the USA in 1947. The </a:t>
            </a:r>
            <a:r>
              <a:rPr lang="en-GB" sz="1600" dirty="0" err="1">
                <a:solidFill>
                  <a:srgbClr val="000000"/>
                </a:solidFill>
                <a:latin typeface="Comic Sans MS" panose="030F0702030302020204" pitchFamily="66" charset="0"/>
                <a:ea typeface="Arial" panose="020B0604020202020204" pitchFamily="34" charset="0"/>
              </a:rPr>
              <a:t>Klipstein</a:t>
            </a:r>
            <a:r>
              <a:rPr lang="en-GB" sz="1600" dirty="0">
                <a:solidFill>
                  <a:srgbClr val="000000"/>
                </a:solidFill>
                <a:latin typeface="Comic Sans MS" panose="030F0702030302020204" pitchFamily="66" charset="0"/>
                <a:ea typeface="Arial" panose="020B0604020202020204" pitchFamily="34" charset="0"/>
              </a:rPr>
              <a:t> story touches on a number of important themes, including escape and rescue, betrayal and hiding, and the rebuilding of family life after the Holocaust</a:t>
            </a:r>
            <a:r>
              <a:rPr lang="en-GB" sz="1000" dirty="0">
                <a:solidFill>
                  <a:srgbClr val="000000"/>
                </a:solidFill>
                <a:latin typeface="Arial" panose="020B0604020202020204" pitchFamily="34" charset="0"/>
                <a:ea typeface="Arial" panose="020B0604020202020204" pitchFamily="34" charset="0"/>
              </a:rPr>
              <a:t>.  </a:t>
            </a:r>
          </a:p>
        </p:txBody>
      </p:sp>
      <p:sp>
        <p:nvSpPr>
          <p:cNvPr id="12" name="Rectangle 11"/>
          <p:cNvSpPr/>
          <p:nvPr/>
        </p:nvSpPr>
        <p:spPr>
          <a:xfrm rot="419778">
            <a:off x="7783230" y="588044"/>
            <a:ext cx="3924464" cy="830997"/>
          </a:xfrm>
          <a:prstGeom prst="rect">
            <a:avLst/>
          </a:prstGeom>
        </p:spPr>
        <p:txBody>
          <a:bodyPr wrap="square">
            <a:spAutoFit/>
          </a:bodyPr>
          <a:lstStyle/>
          <a:p>
            <a:r>
              <a:rPr lang="en-GB" sz="1600" dirty="0">
                <a:solidFill>
                  <a:srgbClr val="000000"/>
                </a:solidFill>
                <a:latin typeface="Comic Sans MS" panose="030F0702030302020204" pitchFamily="66" charset="0"/>
                <a:ea typeface="Arial" panose="020B0604020202020204" pitchFamily="34" charset="0"/>
              </a:rPr>
              <a:t>Irma </a:t>
            </a:r>
            <a:r>
              <a:rPr lang="en-GB" sz="1600" dirty="0" err="1">
                <a:solidFill>
                  <a:srgbClr val="000000"/>
                </a:solidFill>
                <a:latin typeface="Comic Sans MS" panose="030F0702030302020204" pitchFamily="66" charset="0"/>
                <a:ea typeface="Arial" panose="020B0604020202020204" pitchFamily="34" charset="0"/>
              </a:rPr>
              <a:t>Klipstein</a:t>
            </a:r>
            <a:r>
              <a:rPr lang="en-GB" sz="1600" dirty="0">
                <a:solidFill>
                  <a:srgbClr val="000000"/>
                </a:solidFill>
                <a:latin typeface="Comic Sans MS" panose="030F0702030302020204" pitchFamily="66" charset="0"/>
                <a:ea typeface="Arial" panose="020B0604020202020204" pitchFamily="34" charset="0"/>
              </a:rPr>
              <a:t> and her daughter Ursula taken on a visit to </a:t>
            </a:r>
            <a:r>
              <a:rPr lang="en-GB" sz="1600" dirty="0" err="1">
                <a:solidFill>
                  <a:srgbClr val="000000"/>
                </a:solidFill>
                <a:latin typeface="Comic Sans MS" panose="030F0702030302020204" pitchFamily="66" charset="0"/>
                <a:ea typeface="Arial" panose="020B0604020202020204" pitchFamily="34" charset="0"/>
              </a:rPr>
              <a:t>Volendam</a:t>
            </a:r>
            <a:r>
              <a:rPr lang="en-GB" sz="1600" dirty="0">
                <a:solidFill>
                  <a:srgbClr val="000000"/>
                </a:solidFill>
                <a:latin typeface="Comic Sans MS" panose="030F0702030302020204" pitchFamily="66" charset="0"/>
                <a:ea typeface="Arial" panose="020B0604020202020204" pitchFamily="34" charset="0"/>
              </a:rPr>
              <a:t>, Netherlands. </a:t>
            </a:r>
            <a:endParaRPr lang="en-GB" sz="3600" dirty="0">
              <a:latin typeface="Comic Sans MS" panose="030F0702030302020204" pitchFamily="66" charset="0"/>
            </a:endParaRPr>
          </a:p>
        </p:txBody>
      </p:sp>
    </p:spTree>
    <p:extLst>
      <p:ext uri="{BB962C8B-B14F-4D97-AF65-F5344CB8AC3E}">
        <p14:creationId xmlns:p14="http://schemas.microsoft.com/office/powerpoint/2010/main" val="3603626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801" y="350201"/>
            <a:ext cx="4419958" cy="5855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240" y="6256171"/>
            <a:ext cx="492442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871865" y="350201"/>
            <a:ext cx="5530883" cy="6115520"/>
          </a:xfrm>
          <a:prstGeom prst="rect">
            <a:avLst/>
          </a:prstGeom>
        </p:spPr>
        <p:txBody>
          <a:bodyPr wrap="square">
            <a:spAutoFit/>
          </a:bodyPr>
          <a:lstStyle/>
          <a:p>
            <a:pPr marL="1863725" marR="6985" indent="-342900" algn="just">
              <a:lnSpc>
                <a:spcPct val="103000"/>
              </a:lnSpc>
              <a:spcAft>
                <a:spcPts val="20"/>
              </a:spcAft>
              <a:buFont typeface="Arial" panose="020B0604020202020204" pitchFamily="34" charset="0"/>
              <a:buChar char="•"/>
            </a:pPr>
            <a:r>
              <a:rPr lang="en-GB" sz="2000" dirty="0">
                <a:solidFill>
                  <a:srgbClr val="000000"/>
                </a:solidFill>
                <a:latin typeface="Comic Sans MS" panose="030F0702030302020204" pitchFamily="66" charset="0"/>
                <a:ea typeface="Arial" panose="020B0604020202020204" pitchFamily="34" charset="0"/>
              </a:rPr>
              <a:t>Among those pictured is Samuel </a:t>
            </a:r>
            <a:r>
              <a:rPr lang="en-GB" sz="2000" dirty="0" err="1">
                <a:solidFill>
                  <a:srgbClr val="000000"/>
                </a:solidFill>
                <a:latin typeface="Comic Sans MS" panose="030F0702030302020204" pitchFamily="66" charset="0"/>
                <a:ea typeface="Arial" panose="020B0604020202020204" pitchFamily="34" charset="0"/>
              </a:rPr>
              <a:t>Rouben</a:t>
            </a:r>
            <a:r>
              <a:rPr lang="en-GB" sz="2000" dirty="0">
                <a:solidFill>
                  <a:srgbClr val="000000"/>
                </a:solidFill>
                <a:latin typeface="Comic Sans MS" panose="030F0702030302020204" pitchFamily="66" charset="0"/>
                <a:ea typeface="Arial" panose="020B0604020202020204" pitchFamily="34" charset="0"/>
              </a:rPr>
              <a:t>. During the war, Samuel was due to be transported to Auschwitz from Greece with his wife, but they managed to escape from the transit camp. </a:t>
            </a:r>
          </a:p>
          <a:p>
            <a:pPr marL="1863725" marR="6985" indent="-342900" algn="just">
              <a:lnSpc>
                <a:spcPct val="103000"/>
              </a:lnSpc>
              <a:spcAft>
                <a:spcPts val="20"/>
              </a:spcAft>
              <a:buFont typeface="Arial" panose="020B0604020202020204" pitchFamily="34" charset="0"/>
              <a:buChar char="•"/>
            </a:pPr>
            <a:r>
              <a:rPr lang="en-GB" sz="2000" dirty="0">
                <a:solidFill>
                  <a:srgbClr val="000000"/>
                </a:solidFill>
                <a:latin typeface="Comic Sans MS" panose="030F0702030302020204" pitchFamily="66" charset="0"/>
                <a:ea typeface="Arial" panose="020B0604020202020204" pitchFamily="34" charset="0"/>
              </a:rPr>
              <a:t>They drove to the Italian consulate where they were given papers and train tickets to Athens. </a:t>
            </a:r>
          </a:p>
          <a:p>
            <a:pPr marL="1863725" marR="6985" indent="-342900" algn="just">
              <a:lnSpc>
                <a:spcPct val="103000"/>
              </a:lnSpc>
              <a:spcAft>
                <a:spcPts val="20"/>
              </a:spcAft>
              <a:buFont typeface="Arial" panose="020B0604020202020204" pitchFamily="34" charset="0"/>
              <a:buChar char="•"/>
            </a:pPr>
            <a:r>
              <a:rPr lang="en-GB" sz="2000" dirty="0">
                <a:solidFill>
                  <a:srgbClr val="000000"/>
                </a:solidFill>
                <a:latin typeface="Comic Sans MS" panose="030F0702030302020204" pitchFamily="66" charset="0"/>
                <a:ea typeface="Arial" panose="020B0604020202020204" pitchFamily="34" charset="0"/>
              </a:rPr>
              <a:t>They then hid with a Greek Orthodox priest for the final two years of the war. </a:t>
            </a:r>
          </a:p>
          <a:p>
            <a:pPr marL="1863725" marR="6985" indent="-342900" algn="just">
              <a:lnSpc>
                <a:spcPct val="103000"/>
              </a:lnSpc>
              <a:spcAft>
                <a:spcPts val="20"/>
              </a:spcAft>
              <a:buFont typeface="Arial" panose="020B0604020202020204" pitchFamily="34" charset="0"/>
              <a:buChar char="•"/>
            </a:pPr>
            <a:r>
              <a:rPr lang="en-GB" sz="2000" dirty="0">
                <a:solidFill>
                  <a:srgbClr val="000000"/>
                </a:solidFill>
                <a:latin typeface="Comic Sans MS" panose="030F0702030302020204" pitchFamily="66" charset="0"/>
                <a:ea typeface="Arial" panose="020B0604020202020204" pitchFamily="34" charset="0"/>
              </a:rPr>
              <a:t>Samuel’s story draws our attention to the geographical scale of the Holocaust, whilst also raising issues of aid and rescue. </a:t>
            </a:r>
          </a:p>
        </p:txBody>
      </p:sp>
    </p:spTree>
    <p:extLst>
      <p:ext uri="{BB962C8B-B14F-4D97-AF65-F5344CB8AC3E}">
        <p14:creationId xmlns:p14="http://schemas.microsoft.com/office/powerpoint/2010/main" val="259550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188640"/>
            <a:ext cx="4519986" cy="5976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875753" y="203859"/>
            <a:ext cx="5760640" cy="6456576"/>
          </a:xfrm>
          <a:prstGeom prst="rect">
            <a:avLst/>
          </a:prstGeom>
        </p:spPr>
        <p:txBody>
          <a:bodyPr wrap="square">
            <a:spAutoFit/>
          </a:bodyPr>
          <a:lstStyle/>
          <a:p>
            <a:pPr marL="1527175" marR="6985" indent="-6350" algn="just">
              <a:lnSpc>
                <a:spcPct val="103000"/>
              </a:lnSpc>
              <a:spcAft>
                <a:spcPts val="1215"/>
              </a:spcAft>
            </a:pPr>
            <a:r>
              <a:rPr lang="en-GB" sz="1600" dirty="0">
                <a:solidFill>
                  <a:srgbClr val="000000"/>
                </a:solidFill>
                <a:latin typeface="Comic Sans MS" panose="030F0702030302020204" pitchFamily="66" charset="0"/>
                <a:ea typeface="Arial" panose="020B0604020202020204" pitchFamily="34" charset="0"/>
              </a:rPr>
              <a:t>Berta </a:t>
            </a:r>
            <a:r>
              <a:rPr lang="en-GB" sz="1600" dirty="0" err="1">
                <a:solidFill>
                  <a:srgbClr val="000000"/>
                </a:solidFill>
                <a:latin typeface="Comic Sans MS" panose="030F0702030302020204" pitchFamily="66" charset="0"/>
                <a:ea typeface="Arial" panose="020B0604020202020204" pitchFamily="34" charset="0"/>
              </a:rPr>
              <a:t>Rosenhein</a:t>
            </a:r>
            <a:r>
              <a:rPr lang="en-GB" sz="1600" dirty="0">
                <a:solidFill>
                  <a:srgbClr val="000000"/>
                </a:solidFill>
                <a:latin typeface="Comic Sans MS" panose="030F0702030302020204" pitchFamily="66" charset="0"/>
                <a:ea typeface="Arial" panose="020B0604020202020204" pitchFamily="34" charset="0"/>
              </a:rPr>
              <a:t>, Leipzig. </a:t>
            </a:r>
          </a:p>
          <a:p>
            <a:pPr marL="1806575" marR="6985" indent="-285750" algn="just">
              <a:lnSpc>
                <a:spcPct val="103000"/>
              </a:lnSpc>
              <a:spcAft>
                <a:spcPts val="226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Berta </a:t>
            </a:r>
            <a:r>
              <a:rPr lang="en-GB" sz="1600" dirty="0" err="1">
                <a:solidFill>
                  <a:srgbClr val="000000"/>
                </a:solidFill>
                <a:latin typeface="Comic Sans MS" panose="030F0702030302020204" pitchFamily="66" charset="0"/>
                <a:ea typeface="Arial" panose="020B0604020202020204" pitchFamily="34" charset="0"/>
              </a:rPr>
              <a:t>Rosenhein</a:t>
            </a:r>
            <a:r>
              <a:rPr lang="en-GB" sz="1600" dirty="0">
                <a:solidFill>
                  <a:srgbClr val="000000"/>
                </a:solidFill>
                <a:latin typeface="Comic Sans MS" panose="030F0702030302020204" pitchFamily="66" charset="0"/>
                <a:ea typeface="Arial" panose="020B0604020202020204" pitchFamily="34" charset="0"/>
              </a:rPr>
              <a:t> is shown here holding her “</a:t>
            </a:r>
            <a:r>
              <a:rPr lang="en-GB" sz="1600" dirty="0" err="1">
                <a:solidFill>
                  <a:srgbClr val="000000"/>
                </a:solidFill>
                <a:latin typeface="Comic Sans MS" panose="030F0702030302020204" pitchFamily="66" charset="0"/>
                <a:ea typeface="Arial" panose="020B0604020202020204" pitchFamily="34" charset="0"/>
              </a:rPr>
              <a:t>Schultüte</a:t>
            </a:r>
            <a:r>
              <a:rPr lang="en-GB" sz="1600" dirty="0">
                <a:solidFill>
                  <a:srgbClr val="000000"/>
                </a:solidFill>
                <a:latin typeface="Comic Sans MS" panose="030F0702030302020204" pitchFamily="66" charset="0"/>
                <a:ea typeface="Arial" panose="020B0604020202020204" pitchFamily="34" charset="0"/>
              </a:rPr>
              <a:t>” – school cone – in 1929. The cone is full of sweets, and was (and still is) traditionally given to all children on their first day of school in Germany. </a:t>
            </a:r>
          </a:p>
          <a:p>
            <a:pPr marL="1806575" marR="6985" indent="-285750" algn="just">
              <a:lnSpc>
                <a:spcPct val="103000"/>
              </a:lnSpc>
              <a:spcAft>
                <a:spcPts val="226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In its own small way this photograph is an indication of the thorough integration of the Jewish community into German society in the early twentieth century. </a:t>
            </a:r>
          </a:p>
          <a:p>
            <a:pPr marL="1806575" marR="6985" indent="-285750" algn="just">
              <a:lnSpc>
                <a:spcPct val="103000"/>
              </a:lnSpc>
              <a:spcAft>
                <a:spcPts val="226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Berta came to Britain as a teenager in 1939, as one of the almost 10,000 unaccompanied children rescued through the </a:t>
            </a:r>
            <a:r>
              <a:rPr lang="en-GB" sz="1600" dirty="0" err="1">
                <a:solidFill>
                  <a:srgbClr val="000000"/>
                </a:solidFill>
                <a:latin typeface="Comic Sans MS" panose="030F0702030302020204" pitchFamily="66" charset="0"/>
                <a:ea typeface="Arial" panose="020B0604020202020204" pitchFamily="34" charset="0"/>
              </a:rPr>
              <a:t>Kindertransport</a:t>
            </a:r>
            <a:r>
              <a:rPr lang="en-GB" sz="1600" dirty="0">
                <a:solidFill>
                  <a:srgbClr val="000000"/>
                </a:solidFill>
                <a:latin typeface="Comic Sans MS" panose="030F0702030302020204" pitchFamily="66" charset="0"/>
                <a:ea typeface="Arial" panose="020B0604020202020204" pitchFamily="34" charset="0"/>
              </a:rPr>
              <a:t> programme. </a:t>
            </a:r>
          </a:p>
          <a:p>
            <a:pPr marL="1806575" marR="6985" indent="-285750" algn="just">
              <a:lnSpc>
                <a:spcPct val="103000"/>
              </a:lnSpc>
              <a:spcAft>
                <a:spcPts val="2260"/>
              </a:spcAft>
              <a:buFont typeface="Arial" panose="020B0604020202020204" pitchFamily="34" charset="0"/>
              <a:buChar char="•"/>
            </a:pPr>
            <a:r>
              <a:rPr lang="en-GB" sz="1600" dirty="0">
                <a:solidFill>
                  <a:srgbClr val="000000"/>
                </a:solidFill>
                <a:latin typeface="Comic Sans MS" panose="030F0702030302020204" pitchFamily="66" charset="0"/>
                <a:ea typeface="Arial" panose="020B0604020202020204" pitchFamily="34" charset="0"/>
              </a:rPr>
              <a:t>She lived with a family in Bromley. Berta’s mother Irma was deported to Riga and murdered in 1943. After the war, Berta migrated to New York.  </a:t>
            </a:r>
          </a:p>
        </p:txBody>
      </p:sp>
    </p:spTree>
    <p:extLst>
      <p:ext uri="{BB962C8B-B14F-4D97-AF65-F5344CB8AC3E}">
        <p14:creationId xmlns:p14="http://schemas.microsoft.com/office/powerpoint/2010/main" val="715166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919536" y="980729"/>
            <a:ext cx="4320480" cy="4318461"/>
            <a:chOff x="0" y="0"/>
            <a:chExt cx="1886331" cy="1868472"/>
          </a:xfrm>
        </p:grpSpPr>
        <p:sp>
          <p:nvSpPr>
            <p:cNvPr id="4" name="Rectangle 3"/>
            <p:cNvSpPr/>
            <p:nvPr/>
          </p:nvSpPr>
          <p:spPr>
            <a:xfrm>
              <a:off x="89281" y="0"/>
              <a:ext cx="46741" cy="187581"/>
            </a:xfrm>
            <a:prstGeom prst="rect">
              <a:avLst/>
            </a:prstGeom>
            <a:ln>
              <a:noFill/>
            </a:ln>
          </p:spPr>
          <p:txBody>
            <a:bodyPr vert="horz" lIns="0" tIns="0" rIns="0" bIns="0" rtlCol="0">
              <a:noAutofit/>
            </a:bodyPr>
            <a:lstStyle/>
            <a:p>
              <a:pPr marL="1536700" marR="6985" indent="-6350">
                <a:lnSpc>
                  <a:spcPct val="107000"/>
                </a:lnSpc>
                <a:spcAft>
                  <a:spcPts val="800"/>
                </a:spcAft>
              </a:pPr>
              <a:r>
                <a:rPr lang="en-GB" sz="1000" kern="0">
                  <a:solidFill>
                    <a:srgbClr val="000000"/>
                  </a:solidFill>
                  <a:latin typeface="Arial" panose="020B0604020202020204" pitchFamily="34" charset="0"/>
                  <a:ea typeface="Arial" panose="020B0604020202020204" pitchFamily="34" charset="0"/>
                </a:rPr>
                <a:t> </a:t>
              </a:r>
            </a:p>
          </p:txBody>
        </p:sp>
        <p:sp>
          <p:nvSpPr>
            <p:cNvPr id="5" name="Rectangle 4"/>
            <p:cNvSpPr/>
            <p:nvPr/>
          </p:nvSpPr>
          <p:spPr>
            <a:xfrm>
              <a:off x="89281" y="146304"/>
              <a:ext cx="46741" cy="187581"/>
            </a:xfrm>
            <a:prstGeom prst="rect">
              <a:avLst/>
            </a:prstGeom>
            <a:ln>
              <a:noFill/>
            </a:ln>
          </p:spPr>
          <p:txBody>
            <a:bodyPr vert="horz" lIns="0" tIns="0" rIns="0" bIns="0" rtlCol="0">
              <a:noAutofit/>
            </a:bodyPr>
            <a:lstStyle/>
            <a:p>
              <a:pPr marL="1536700" marR="6985" indent="-6350">
                <a:lnSpc>
                  <a:spcPct val="107000"/>
                </a:lnSpc>
                <a:spcAft>
                  <a:spcPts val="800"/>
                </a:spcAft>
              </a:pPr>
              <a:r>
                <a:rPr lang="en-GB" sz="1000" kern="0">
                  <a:solidFill>
                    <a:srgbClr val="000000"/>
                  </a:solidFill>
                  <a:latin typeface="Arial" panose="020B0604020202020204" pitchFamily="34" charset="0"/>
                  <a:ea typeface="Arial" panose="020B0604020202020204" pitchFamily="34" charset="0"/>
                </a:rPr>
                <a:t> </a:t>
              </a:r>
            </a:p>
          </p:txBody>
        </p:sp>
        <p:sp>
          <p:nvSpPr>
            <p:cNvPr id="6" name="Rectangle 5"/>
            <p:cNvSpPr/>
            <p:nvPr/>
          </p:nvSpPr>
          <p:spPr>
            <a:xfrm>
              <a:off x="89281" y="585470"/>
              <a:ext cx="46741" cy="187581"/>
            </a:xfrm>
            <a:prstGeom prst="rect">
              <a:avLst/>
            </a:prstGeom>
            <a:ln>
              <a:noFill/>
            </a:ln>
          </p:spPr>
          <p:txBody>
            <a:bodyPr vert="horz" lIns="0" tIns="0" rIns="0" bIns="0" rtlCol="0">
              <a:noAutofit/>
            </a:bodyPr>
            <a:lstStyle/>
            <a:p>
              <a:pPr marL="1536700" marR="6985" indent="-6350">
                <a:lnSpc>
                  <a:spcPct val="107000"/>
                </a:lnSpc>
                <a:spcAft>
                  <a:spcPts val="800"/>
                </a:spcAft>
              </a:pPr>
              <a:r>
                <a:rPr lang="en-GB" sz="1000" kern="0">
                  <a:solidFill>
                    <a:srgbClr val="000000"/>
                  </a:solidFill>
                  <a:latin typeface="Arial" panose="020B0604020202020204" pitchFamily="34" charset="0"/>
                  <a:ea typeface="Arial" panose="020B0604020202020204" pitchFamily="34" charset="0"/>
                </a:rPr>
                <a:t> </a:t>
              </a:r>
            </a:p>
          </p:txBody>
        </p:sp>
        <p:sp>
          <p:nvSpPr>
            <p:cNvPr id="7" name="Shape 1191"/>
            <p:cNvSpPr/>
            <p:nvPr/>
          </p:nvSpPr>
          <p:spPr>
            <a:xfrm>
              <a:off x="25400" y="364284"/>
              <a:ext cx="1860931" cy="1504188"/>
            </a:xfrm>
            <a:custGeom>
              <a:avLst/>
              <a:gdLst/>
              <a:ahLst/>
              <a:cxnLst/>
              <a:rect l="0" t="0" r="0" b="0"/>
              <a:pathLst>
                <a:path w="1860931" h="1504188">
                  <a:moveTo>
                    <a:pt x="0" y="169926"/>
                  </a:moveTo>
                  <a:lnTo>
                    <a:pt x="131191" y="1504188"/>
                  </a:lnTo>
                  <a:lnTo>
                    <a:pt x="1860931" y="1334135"/>
                  </a:lnTo>
                  <a:lnTo>
                    <a:pt x="1729740" y="0"/>
                  </a:lnTo>
                  <a:close/>
                </a:path>
              </a:pathLst>
            </a:custGeom>
            <a:noFill/>
            <a:ln w="3175" cap="rnd" cmpd="sng" algn="ctr">
              <a:solidFill>
                <a:srgbClr val="808080"/>
              </a:solidFill>
              <a:prstDash val="solid"/>
              <a:miter lim="127000"/>
            </a:ln>
            <a:effectLst/>
          </p:spPr>
          <p:txBody>
            <a:bodyPr/>
            <a:lstStyle/>
            <a:p>
              <a:endParaRPr lang="en-GB" kern="0">
                <a:solidFill>
                  <a:sysClr val="windowText" lastClr="000000"/>
                </a:solidFill>
              </a:endParaRPr>
            </a:p>
          </p:txBody>
        </p:sp>
        <p:pic>
          <p:nvPicPr>
            <p:cNvPr id="8" name="Picture 7"/>
            <p:cNvPicPr/>
            <p:nvPr/>
          </p:nvPicPr>
          <p:blipFill>
            <a:blip r:embed="rId2"/>
            <a:stretch>
              <a:fillRect/>
            </a:stretch>
          </p:blipFill>
          <p:spPr>
            <a:xfrm rot="-336771">
              <a:off x="88869" y="447879"/>
              <a:ext cx="1733611" cy="1336097"/>
            </a:xfrm>
            <a:prstGeom prst="rect">
              <a:avLst/>
            </a:prstGeom>
          </p:spPr>
        </p:pic>
        <p:pic>
          <p:nvPicPr>
            <p:cNvPr id="9" name="Picture 8"/>
            <p:cNvPicPr/>
            <p:nvPr/>
          </p:nvPicPr>
          <p:blipFill>
            <a:blip r:embed="rId3"/>
            <a:stretch>
              <a:fillRect/>
            </a:stretch>
          </p:blipFill>
          <p:spPr>
            <a:xfrm rot="-336771">
              <a:off x="64485" y="423495"/>
              <a:ext cx="1733611" cy="1336097"/>
            </a:xfrm>
            <a:prstGeom prst="rect">
              <a:avLst/>
            </a:prstGeom>
          </p:spPr>
        </p:pic>
        <p:sp>
          <p:nvSpPr>
            <p:cNvPr id="10" name="Shape 1194"/>
            <p:cNvSpPr/>
            <p:nvPr/>
          </p:nvSpPr>
          <p:spPr>
            <a:xfrm>
              <a:off x="0" y="338884"/>
              <a:ext cx="1860931" cy="1504188"/>
            </a:xfrm>
            <a:custGeom>
              <a:avLst/>
              <a:gdLst/>
              <a:ahLst/>
              <a:cxnLst/>
              <a:rect l="0" t="0" r="0" b="0"/>
              <a:pathLst>
                <a:path w="1860931" h="1504188">
                  <a:moveTo>
                    <a:pt x="0" y="169926"/>
                  </a:moveTo>
                  <a:lnTo>
                    <a:pt x="131191" y="1504188"/>
                  </a:lnTo>
                  <a:lnTo>
                    <a:pt x="1860931" y="1334135"/>
                  </a:lnTo>
                  <a:lnTo>
                    <a:pt x="1729740" y="0"/>
                  </a:lnTo>
                  <a:close/>
                </a:path>
              </a:pathLst>
            </a:custGeom>
            <a:noFill/>
            <a:ln w="3175" cap="rnd" cmpd="sng" algn="ctr">
              <a:solidFill>
                <a:srgbClr val="000000"/>
              </a:solidFill>
              <a:prstDash val="solid"/>
              <a:miter lim="127000"/>
            </a:ln>
            <a:effectLst/>
          </p:spPr>
          <p:txBody>
            <a:bodyPr/>
            <a:lstStyle/>
            <a:p>
              <a:endParaRPr lang="en-GB" kern="0">
                <a:solidFill>
                  <a:sysClr val="windowText" lastClr="000000"/>
                </a:solidFill>
              </a:endParaRPr>
            </a:p>
          </p:txBody>
        </p:sp>
      </p:grpSp>
      <p:sp>
        <p:nvSpPr>
          <p:cNvPr id="11" name="Rectangle 10"/>
          <p:cNvSpPr/>
          <p:nvPr/>
        </p:nvSpPr>
        <p:spPr>
          <a:xfrm>
            <a:off x="4763176" y="476673"/>
            <a:ext cx="5616624" cy="5799023"/>
          </a:xfrm>
          <a:prstGeom prst="rect">
            <a:avLst/>
          </a:prstGeom>
        </p:spPr>
        <p:txBody>
          <a:bodyPr wrap="square">
            <a:spAutoFit/>
          </a:bodyPr>
          <a:lstStyle/>
          <a:p>
            <a:pPr marL="1806575" marR="6985" indent="-285750" algn="just">
              <a:lnSpc>
                <a:spcPct val="103000"/>
              </a:lnSpc>
              <a:spcAft>
                <a:spcPts val="20"/>
              </a:spcAft>
              <a:buFont typeface="Arial" panose="020B0604020202020204" pitchFamily="34" charset="0"/>
              <a:buChar char="•"/>
            </a:pPr>
            <a:r>
              <a:rPr lang="en-GB" dirty="0">
                <a:solidFill>
                  <a:srgbClr val="000000"/>
                </a:solidFill>
                <a:latin typeface="Comic Sans MS" panose="030F0702030302020204" pitchFamily="66" charset="0"/>
                <a:ea typeface="Arial" panose="020B0604020202020204" pitchFamily="34" charset="0"/>
              </a:rPr>
              <a:t>The </a:t>
            </a:r>
            <a:r>
              <a:rPr lang="en-GB" dirty="0" err="1">
                <a:solidFill>
                  <a:srgbClr val="000000"/>
                </a:solidFill>
                <a:latin typeface="Comic Sans MS" panose="030F0702030302020204" pitchFamily="66" charset="0"/>
                <a:ea typeface="Arial" panose="020B0604020202020204" pitchFamily="34" charset="0"/>
              </a:rPr>
              <a:t>Jacobsthals</a:t>
            </a:r>
            <a:r>
              <a:rPr lang="en-GB" dirty="0">
                <a:solidFill>
                  <a:srgbClr val="000000"/>
                </a:solidFill>
                <a:latin typeface="Comic Sans MS" panose="030F0702030302020204" pitchFamily="66" charset="0"/>
                <a:ea typeface="Arial" panose="020B0604020202020204" pitchFamily="34" charset="0"/>
              </a:rPr>
              <a:t> were a German-Jewish family who moved to the Netherlands in 1929. </a:t>
            </a:r>
          </a:p>
          <a:p>
            <a:pPr marL="1806575" marR="6985" indent="-285750" algn="just">
              <a:lnSpc>
                <a:spcPct val="103000"/>
              </a:lnSpc>
              <a:spcAft>
                <a:spcPts val="20"/>
              </a:spcAft>
              <a:buFont typeface="Arial" panose="020B0604020202020204" pitchFamily="34" charset="0"/>
              <a:buChar char="•"/>
            </a:pPr>
            <a:r>
              <a:rPr lang="en-GB" dirty="0">
                <a:solidFill>
                  <a:srgbClr val="000000"/>
                </a:solidFill>
                <a:latin typeface="Comic Sans MS" panose="030F0702030302020204" pitchFamily="66" charset="0"/>
                <a:ea typeface="Arial" panose="020B0604020202020204" pitchFamily="34" charset="0"/>
              </a:rPr>
              <a:t>Hilde is seated in the lower-right corner. When the Nazis began to deport Jews from Amsterdam in 1942, Hilde worked in the crèche where Jewish children were held prior to deportation and helped to organise their rescue. </a:t>
            </a:r>
          </a:p>
          <a:p>
            <a:pPr marL="1806575" marR="6985" indent="-285750" algn="just">
              <a:lnSpc>
                <a:spcPct val="103000"/>
              </a:lnSpc>
              <a:spcAft>
                <a:spcPts val="20"/>
              </a:spcAft>
              <a:buFont typeface="Arial" panose="020B0604020202020204" pitchFamily="34" charset="0"/>
              <a:buChar char="•"/>
            </a:pPr>
            <a:r>
              <a:rPr lang="en-GB" dirty="0">
                <a:solidFill>
                  <a:srgbClr val="000000"/>
                </a:solidFill>
                <a:latin typeface="Comic Sans MS" panose="030F0702030302020204" pitchFamily="66" charset="0"/>
                <a:ea typeface="Arial" panose="020B0604020202020204" pitchFamily="34" charset="0"/>
              </a:rPr>
              <a:t>After her parents were deported in 1943, she escaped and joined the resistance movement in Belgium. </a:t>
            </a:r>
          </a:p>
          <a:p>
            <a:pPr marL="1806575" marR="6985" indent="-285750" algn="just">
              <a:lnSpc>
                <a:spcPct val="103000"/>
              </a:lnSpc>
              <a:spcAft>
                <a:spcPts val="20"/>
              </a:spcAft>
              <a:buFont typeface="Arial" panose="020B0604020202020204" pitchFamily="34" charset="0"/>
              <a:buChar char="•"/>
            </a:pPr>
            <a:r>
              <a:rPr lang="en-GB" dirty="0">
                <a:solidFill>
                  <a:srgbClr val="000000"/>
                </a:solidFill>
                <a:latin typeface="Comic Sans MS" panose="030F0702030302020204" pitchFamily="66" charset="0"/>
                <a:ea typeface="Arial" panose="020B0604020202020204" pitchFamily="34" charset="0"/>
              </a:rPr>
              <a:t>At the end of the war Hilde went to work with the Red Cross at Bergen-Belsen. She later married a Swiss doctor, migrating first to Israel and then moving to the USA in 1950.  </a:t>
            </a:r>
          </a:p>
        </p:txBody>
      </p:sp>
      <p:sp>
        <p:nvSpPr>
          <p:cNvPr id="12" name="Rectangle 11"/>
          <p:cNvSpPr/>
          <p:nvPr/>
        </p:nvSpPr>
        <p:spPr>
          <a:xfrm rot="21300796">
            <a:off x="551384" y="1192697"/>
            <a:ext cx="5322390" cy="726353"/>
          </a:xfrm>
          <a:prstGeom prst="rect">
            <a:avLst/>
          </a:prstGeom>
        </p:spPr>
        <p:txBody>
          <a:bodyPr wrap="square">
            <a:spAutoFit/>
          </a:bodyPr>
          <a:lstStyle/>
          <a:p>
            <a:pPr marL="1527175" marR="6985" indent="-6350" algn="just">
              <a:lnSpc>
                <a:spcPct val="103000"/>
              </a:lnSpc>
              <a:spcAft>
                <a:spcPts val="1120"/>
              </a:spcAft>
            </a:pPr>
            <a:r>
              <a:rPr lang="en-GB" sz="2000" dirty="0">
                <a:solidFill>
                  <a:srgbClr val="000000"/>
                </a:solidFill>
                <a:latin typeface="Comic Sans MS" panose="030F0702030302020204" pitchFamily="66" charset="0"/>
                <a:ea typeface="Arial" panose="020B0604020202020204" pitchFamily="34" charset="0"/>
              </a:rPr>
              <a:t>The </a:t>
            </a:r>
            <a:r>
              <a:rPr lang="en-GB" sz="2000" dirty="0" err="1">
                <a:solidFill>
                  <a:srgbClr val="000000"/>
                </a:solidFill>
                <a:latin typeface="Comic Sans MS" panose="030F0702030302020204" pitchFamily="66" charset="0"/>
                <a:ea typeface="Arial" panose="020B0604020202020204" pitchFamily="34" charset="0"/>
              </a:rPr>
              <a:t>Jacobsthal</a:t>
            </a:r>
            <a:r>
              <a:rPr lang="en-GB" sz="2000" dirty="0">
                <a:solidFill>
                  <a:srgbClr val="000000"/>
                </a:solidFill>
                <a:latin typeface="Comic Sans MS" panose="030F0702030302020204" pitchFamily="66" charset="0"/>
                <a:ea typeface="Arial" panose="020B0604020202020204" pitchFamily="34" charset="0"/>
              </a:rPr>
              <a:t> family outside a café, Amsterdam</a:t>
            </a:r>
            <a:r>
              <a:rPr lang="en-GB" sz="1000" dirty="0">
                <a:solidFill>
                  <a:srgbClr val="000000"/>
                </a:solidFill>
                <a:latin typeface="Arial" panose="020B0604020202020204" pitchFamily="34" charset="0"/>
                <a:ea typeface="Arial" panose="020B0604020202020204" pitchFamily="34" charset="0"/>
              </a:rPr>
              <a:t>. </a:t>
            </a:r>
          </a:p>
        </p:txBody>
      </p:sp>
    </p:spTree>
    <p:extLst>
      <p:ext uri="{BB962C8B-B14F-4D97-AF65-F5344CB8AC3E}">
        <p14:creationId xmlns:p14="http://schemas.microsoft.com/office/powerpoint/2010/main" val="1233355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069" y="285714"/>
            <a:ext cx="4643982" cy="6351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202621" y="597977"/>
            <a:ext cx="6779172" cy="5279650"/>
          </a:xfrm>
          <a:prstGeom prst="rect">
            <a:avLst/>
          </a:prstGeom>
        </p:spPr>
        <p:txBody>
          <a:bodyPr wrap="square">
            <a:spAutoFit/>
          </a:bodyPr>
          <a:lstStyle/>
          <a:p>
            <a:pPr marL="191770" marR="185420" indent="-6350" algn="ctr">
              <a:lnSpc>
                <a:spcPct val="108000"/>
              </a:lnSpc>
              <a:spcAft>
                <a:spcPts val="230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What nationality do you think these people are?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959485" indent="-969010" algn="ctr">
              <a:lnSpc>
                <a:spcPct val="106000"/>
              </a:lnSpc>
              <a:spcAft>
                <a:spcPts val="2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Apart from their nationality is there any other reason that they might be dressed like this?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indent="-6350" algn="ctr">
              <a:lnSpc>
                <a:spcPct val="106000"/>
              </a:lnSpc>
              <a:spcAft>
                <a:spcPts val="2355"/>
              </a:spcAft>
            </a:pPr>
            <a:r>
              <a:rPr lang="en-GB" sz="2800" b="1" i="1" dirty="0" smtClean="0">
                <a:solidFill>
                  <a:srgbClr val="181717"/>
                </a:solidFill>
                <a:effectLst/>
                <a:latin typeface="Comic Sans MS" panose="030F0702030302020204" pitchFamily="66" charset="0"/>
                <a:ea typeface="Arial" panose="020B0604020202020204" pitchFamily="34" charset="0"/>
              </a:rPr>
              <a:t>(Think about when you might wear costumes.)</a:t>
            </a:r>
          </a:p>
          <a:p>
            <a:pPr marL="2092960" indent="-1564005" algn="just">
              <a:lnSpc>
                <a:spcPct val="106000"/>
              </a:lnSpc>
              <a:spcAft>
                <a:spcPts val="3376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Can you work out anything else about them from this picture?  </a:t>
            </a:r>
            <a:endParaRPr lang="en-GB" sz="1400" dirty="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9407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465" y="241876"/>
            <a:ext cx="4767169" cy="6315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823646" y="879304"/>
            <a:ext cx="6096000" cy="5340116"/>
          </a:xfrm>
          <a:prstGeom prst="rect">
            <a:avLst/>
          </a:prstGeom>
        </p:spPr>
        <p:txBody>
          <a:bodyPr>
            <a:spAutoFit/>
          </a:bodyPr>
          <a:lstStyle/>
          <a:p>
            <a:pPr marL="191770" marR="165735" indent="-6350" algn="ctr">
              <a:lnSpc>
                <a:spcPct val="108000"/>
              </a:lnSpc>
              <a:spcAft>
                <a:spcPts val="230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Which organisation do you think these boys belong to?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238125" indent="-6350" algn="ctr">
              <a:lnSpc>
                <a:spcPct val="106000"/>
              </a:lnSpc>
              <a:spcAft>
                <a:spcPts val="2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What kind of activities do you think they enjoy?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indent="-6350" algn="ctr">
              <a:lnSpc>
                <a:spcPct val="106000"/>
              </a:lnSpc>
              <a:spcAft>
                <a:spcPts val="2355"/>
              </a:spcAft>
            </a:pPr>
            <a:r>
              <a:rPr lang="en-GB" sz="2800" b="1" i="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Use the photograph to help you.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91515" marR="614680" indent="-6350" algn="ctr">
              <a:lnSpc>
                <a:spcPct val="108000"/>
              </a:lnSpc>
              <a:spcAft>
                <a:spcPts val="0"/>
              </a:spcAft>
            </a:pPr>
            <a:r>
              <a:rPr lang="en-GB" sz="28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Is there anything else you can say about these boys’ lives? </a:t>
            </a:r>
            <a:endParaRPr lang="en-GB" sz="14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indent="-6350" algn="ctr">
              <a:lnSpc>
                <a:spcPct val="110000"/>
              </a:lnSpc>
              <a:spcAft>
                <a:spcPts val="31260"/>
              </a:spcAft>
            </a:pPr>
            <a:r>
              <a:rPr lang="en-GB" sz="2800" b="1" i="1" dirty="0" smtClean="0">
                <a:solidFill>
                  <a:srgbClr val="181717"/>
                </a:solidFill>
                <a:effectLst/>
                <a:latin typeface="Comic Sans MS" panose="030F0702030302020204" pitchFamily="66" charset="0"/>
                <a:ea typeface="Arial" panose="020B0604020202020204" pitchFamily="34" charset="0"/>
              </a:rPr>
              <a:t>(Think about their nationality, religion and family life.)</a:t>
            </a:r>
            <a:endParaRPr lang="en-GB" sz="2800" b="1" i="1" dirty="0">
              <a:solidFill>
                <a:srgbClr val="181717"/>
              </a:solidFill>
              <a:effectLst/>
              <a:latin typeface="Comic Sans MS" panose="030F0702030302020204" pitchFamily="66" charset="0"/>
              <a:ea typeface="Arial" panose="020B0604020202020204" pitchFamily="34" charset="0"/>
            </a:endParaRPr>
          </a:p>
        </p:txBody>
      </p:sp>
    </p:spTree>
    <p:extLst>
      <p:ext uri="{BB962C8B-B14F-4D97-AF65-F5344CB8AC3E}">
        <p14:creationId xmlns:p14="http://schemas.microsoft.com/office/powerpoint/2010/main" val="470677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479" y="409357"/>
            <a:ext cx="4519986" cy="5976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875282" y="502936"/>
            <a:ext cx="6096000" cy="5883085"/>
          </a:xfrm>
          <a:prstGeom prst="rect">
            <a:avLst/>
          </a:prstGeom>
        </p:spPr>
        <p:txBody>
          <a:bodyPr>
            <a:spAutoFit/>
          </a:bodyPr>
          <a:lstStyle/>
          <a:p>
            <a:pPr marL="680720" marR="674370" indent="-6350" algn="ctr">
              <a:lnSpc>
                <a:spcPct val="108000"/>
              </a:lnSpc>
              <a:spcAft>
                <a:spcPts val="2300"/>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This girl is holding a large cone  full of sweets to mark a special occasion.</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191770" marR="185420" indent="-6350" algn="ctr">
              <a:lnSpc>
                <a:spcPct val="108000"/>
              </a:lnSpc>
              <a:spcAft>
                <a:spcPts val="0"/>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What do you think that the special event is?  </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indent="-6350" algn="ctr">
              <a:lnSpc>
                <a:spcPct val="208000"/>
              </a:lnSpc>
              <a:spcAft>
                <a:spcPts val="0"/>
              </a:spcAft>
            </a:pPr>
            <a:r>
              <a:rPr lang="en-GB" sz="2400" b="1" i="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(Look very carefully at the photograph for extra clues.) </a:t>
            </a: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How do you think that she feels about this event?  </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191770" marR="114935" indent="-6350" algn="ctr">
              <a:lnSpc>
                <a:spcPct val="108000"/>
              </a:lnSpc>
              <a:spcAft>
                <a:spcPts val="28910"/>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Can you make any decision about her religion or nationality from the photograph?</a:t>
            </a:r>
            <a:endParaRPr lang="en-GB" sz="1200" dirty="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5029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1891" y="441435"/>
            <a:ext cx="5754412" cy="5728620"/>
            <a:chOff x="0" y="0"/>
            <a:chExt cx="1886331" cy="1868472"/>
          </a:xfrm>
        </p:grpSpPr>
        <p:sp>
          <p:nvSpPr>
            <p:cNvPr id="3" name="Rectangle 2"/>
            <p:cNvSpPr/>
            <p:nvPr/>
          </p:nvSpPr>
          <p:spPr>
            <a:xfrm>
              <a:off x="89281" y="0"/>
              <a:ext cx="46741" cy="187581"/>
            </a:xfrm>
            <a:prstGeom prst="rect">
              <a:avLst/>
            </a:prstGeom>
            <a:ln>
              <a:noFill/>
            </a:ln>
          </p:spPr>
          <p:txBody>
            <a:bodyPr vert="horz" lIns="0" tIns="0" rIns="0" bIns="0" rtlCol="0">
              <a:noAutofit/>
            </a:bodyPr>
            <a:lstStyle/>
            <a:p>
              <a:pPr marL="1536700" marR="6985" lvl="0" indent="-6350" algn="l" defTabSz="914400" eaLnBrk="1" fontAlgn="auto" latinLnBrk="0" hangingPunct="1">
                <a:lnSpc>
                  <a:spcPct val="107000"/>
                </a:lnSpc>
                <a:spcBef>
                  <a:spcPts val="0"/>
                </a:spcBef>
                <a:spcAft>
                  <a:spcPts val="800"/>
                </a:spcAft>
                <a:buClrTx/>
                <a:buSzTx/>
                <a:buFontTx/>
                <a:buNone/>
                <a:tabLst/>
                <a:defRPr/>
              </a:pPr>
              <a:r>
                <a:rPr kumimoji="0" lang="en-GB" sz="1000" b="0" i="0" u="none" strike="noStrike" kern="0" cap="none" spc="0" normalizeH="0" baseline="0" noProof="0">
                  <a:ln>
                    <a:noFill/>
                  </a:ln>
                  <a:solidFill>
                    <a:srgbClr val="000000"/>
                  </a:solidFill>
                  <a:effectLst/>
                  <a:uLnTx/>
                  <a:uFillTx/>
                  <a:latin typeface="Arial" panose="020B0604020202020204" pitchFamily="34" charset="0"/>
                  <a:ea typeface="Arial" panose="020B0604020202020204" pitchFamily="34" charset="0"/>
                </a:rPr>
                <a:t> </a:t>
              </a:r>
            </a:p>
          </p:txBody>
        </p:sp>
        <p:sp>
          <p:nvSpPr>
            <p:cNvPr id="4" name="Rectangle 3"/>
            <p:cNvSpPr/>
            <p:nvPr/>
          </p:nvSpPr>
          <p:spPr>
            <a:xfrm>
              <a:off x="89281" y="146304"/>
              <a:ext cx="46741" cy="187581"/>
            </a:xfrm>
            <a:prstGeom prst="rect">
              <a:avLst/>
            </a:prstGeom>
            <a:ln>
              <a:noFill/>
            </a:ln>
          </p:spPr>
          <p:txBody>
            <a:bodyPr vert="horz" lIns="0" tIns="0" rIns="0" bIns="0" rtlCol="0">
              <a:noAutofit/>
            </a:bodyPr>
            <a:lstStyle/>
            <a:p>
              <a:pPr marL="1536700" marR="6985" lvl="0" indent="-6350" algn="l" defTabSz="914400" eaLnBrk="1" fontAlgn="auto" latinLnBrk="0" hangingPunct="1">
                <a:lnSpc>
                  <a:spcPct val="107000"/>
                </a:lnSpc>
                <a:spcBef>
                  <a:spcPts val="0"/>
                </a:spcBef>
                <a:spcAft>
                  <a:spcPts val="800"/>
                </a:spcAft>
                <a:buClrTx/>
                <a:buSzTx/>
                <a:buFontTx/>
                <a:buNone/>
                <a:tabLst/>
                <a:defRPr/>
              </a:pPr>
              <a:r>
                <a:rPr kumimoji="0" lang="en-GB" sz="1000" b="0" i="0" u="none" strike="noStrike" kern="0" cap="none" spc="0" normalizeH="0" baseline="0" noProof="0">
                  <a:ln>
                    <a:noFill/>
                  </a:ln>
                  <a:solidFill>
                    <a:srgbClr val="000000"/>
                  </a:solidFill>
                  <a:effectLst/>
                  <a:uLnTx/>
                  <a:uFillTx/>
                  <a:latin typeface="Arial" panose="020B0604020202020204" pitchFamily="34" charset="0"/>
                  <a:ea typeface="Arial" panose="020B0604020202020204" pitchFamily="34" charset="0"/>
                </a:rPr>
                <a:t> </a:t>
              </a:r>
            </a:p>
          </p:txBody>
        </p:sp>
        <p:sp>
          <p:nvSpPr>
            <p:cNvPr id="5" name="Rectangle 4"/>
            <p:cNvSpPr/>
            <p:nvPr/>
          </p:nvSpPr>
          <p:spPr>
            <a:xfrm>
              <a:off x="89281" y="585470"/>
              <a:ext cx="46741" cy="187581"/>
            </a:xfrm>
            <a:prstGeom prst="rect">
              <a:avLst/>
            </a:prstGeom>
            <a:ln>
              <a:noFill/>
            </a:ln>
          </p:spPr>
          <p:txBody>
            <a:bodyPr vert="horz" lIns="0" tIns="0" rIns="0" bIns="0" rtlCol="0">
              <a:noAutofit/>
            </a:bodyPr>
            <a:lstStyle/>
            <a:p>
              <a:pPr marL="1536700" marR="6985" lvl="0" indent="-6350" algn="l" defTabSz="914400" eaLnBrk="1" fontAlgn="auto" latinLnBrk="0" hangingPunct="1">
                <a:lnSpc>
                  <a:spcPct val="107000"/>
                </a:lnSpc>
                <a:spcBef>
                  <a:spcPts val="0"/>
                </a:spcBef>
                <a:spcAft>
                  <a:spcPts val="800"/>
                </a:spcAft>
                <a:buClrTx/>
                <a:buSzTx/>
                <a:buFontTx/>
                <a:buNone/>
                <a:tabLst/>
                <a:defRPr/>
              </a:pPr>
              <a:r>
                <a:rPr kumimoji="0" lang="en-GB" sz="1000" b="0" i="0" u="none" strike="noStrike" kern="0" cap="none" spc="0" normalizeH="0" baseline="0" noProof="0">
                  <a:ln>
                    <a:noFill/>
                  </a:ln>
                  <a:solidFill>
                    <a:srgbClr val="000000"/>
                  </a:solidFill>
                  <a:effectLst/>
                  <a:uLnTx/>
                  <a:uFillTx/>
                  <a:latin typeface="Arial" panose="020B0604020202020204" pitchFamily="34" charset="0"/>
                  <a:ea typeface="Arial" panose="020B0604020202020204" pitchFamily="34" charset="0"/>
                </a:rPr>
                <a:t> </a:t>
              </a:r>
            </a:p>
          </p:txBody>
        </p:sp>
        <p:sp>
          <p:nvSpPr>
            <p:cNvPr id="6" name="Shape 1191"/>
            <p:cNvSpPr/>
            <p:nvPr/>
          </p:nvSpPr>
          <p:spPr>
            <a:xfrm>
              <a:off x="25400" y="364284"/>
              <a:ext cx="1860931" cy="1504188"/>
            </a:xfrm>
            <a:custGeom>
              <a:avLst/>
              <a:gdLst/>
              <a:ahLst/>
              <a:cxnLst/>
              <a:rect l="0" t="0" r="0" b="0"/>
              <a:pathLst>
                <a:path w="1860931" h="1504188">
                  <a:moveTo>
                    <a:pt x="0" y="169926"/>
                  </a:moveTo>
                  <a:lnTo>
                    <a:pt x="131191" y="1504188"/>
                  </a:lnTo>
                  <a:lnTo>
                    <a:pt x="1860931" y="1334135"/>
                  </a:lnTo>
                  <a:lnTo>
                    <a:pt x="1729740" y="0"/>
                  </a:lnTo>
                  <a:close/>
                </a:path>
              </a:pathLst>
            </a:custGeom>
            <a:noFill/>
            <a:ln w="3175" cap="rnd" cmpd="sng" algn="ctr">
              <a:solidFill>
                <a:srgbClr val="808080"/>
              </a:solidFill>
              <a:prstDash val="solid"/>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7" name="Picture 6"/>
            <p:cNvPicPr/>
            <p:nvPr/>
          </p:nvPicPr>
          <p:blipFill>
            <a:blip r:embed="rId2"/>
            <a:stretch>
              <a:fillRect/>
            </a:stretch>
          </p:blipFill>
          <p:spPr>
            <a:xfrm rot="-336771">
              <a:off x="88869" y="447879"/>
              <a:ext cx="1733611" cy="1336097"/>
            </a:xfrm>
            <a:prstGeom prst="rect">
              <a:avLst/>
            </a:prstGeom>
          </p:spPr>
        </p:pic>
        <p:pic>
          <p:nvPicPr>
            <p:cNvPr id="8" name="Picture 7"/>
            <p:cNvPicPr/>
            <p:nvPr/>
          </p:nvPicPr>
          <p:blipFill>
            <a:blip r:embed="rId3"/>
            <a:stretch>
              <a:fillRect/>
            </a:stretch>
          </p:blipFill>
          <p:spPr>
            <a:xfrm rot="-336771">
              <a:off x="64485" y="423495"/>
              <a:ext cx="1733611" cy="1336097"/>
            </a:xfrm>
            <a:prstGeom prst="rect">
              <a:avLst/>
            </a:prstGeom>
          </p:spPr>
        </p:pic>
        <p:sp>
          <p:nvSpPr>
            <p:cNvPr id="9" name="Shape 1194"/>
            <p:cNvSpPr/>
            <p:nvPr/>
          </p:nvSpPr>
          <p:spPr>
            <a:xfrm>
              <a:off x="0" y="338884"/>
              <a:ext cx="1860931" cy="1504188"/>
            </a:xfrm>
            <a:custGeom>
              <a:avLst/>
              <a:gdLst/>
              <a:ahLst/>
              <a:cxnLst/>
              <a:rect l="0" t="0" r="0" b="0"/>
              <a:pathLst>
                <a:path w="1860931" h="1504188">
                  <a:moveTo>
                    <a:pt x="0" y="169926"/>
                  </a:moveTo>
                  <a:lnTo>
                    <a:pt x="131191" y="1504188"/>
                  </a:lnTo>
                  <a:lnTo>
                    <a:pt x="1860931" y="1334135"/>
                  </a:lnTo>
                  <a:lnTo>
                    <a:pt x="1729740" y="0"/>
                  </a:lnTo>
                  <a:close/>
                </a:path>
              </a:pathLst>
            </a:custGeom>
            <a:noFill/>
            <a:ln w="3175" cap="rnd" cmpd="sng" algn="ctr">
              <a:solidFill>
                <a:srgbClr val="000000"/>
              </a:solidFill>
              <a:prstDash val="solid"/>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sp>
        <p:nvSpPr>
          <p:cNvPr id="11" name="Rectangle 10"/>
          <p:cNvSpPr/>
          <p:nvPr/>
        </p:nvSpPr>
        <p:spPr>
          <a:xfrm>
            <a:off x="5906388" y="441435"/>
            <a:ext cx="6022057" cy="5728620"/>
          </a:xfrm>
          <a:prstGeom prst="rect">
            <a:avLst/>
          </a:prstGeom>
        </p:spPr>
        <p:txBody>
          <a:bodyPr wrap="square">
            <a:spAutoFit/>
          </a:bodyPr>
          <a:lstStyle/>
          <a:p>
            <a:pPr marL="186690" indent="-6350" algn="ctr">
              <a:lnSpc>
                <a:spcPct val="106000"/>
              </a:lnSpc>
              <a:spcAft>
                <a:spcPts val="20"/>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Where do you think that this photograph was taken?</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marR="140970" indent="-6350" algn="ctr">
              <a:lnSpc>
                <a:spcPct val="106000"/>
              </a:lnSpc>
              <a:spcAft>
                <a:spcPts val="2355"/>
              </a:spcAft>
            </a:pPr>
            <a:r>
              <a:rPr lang="en-GB" sz="2400" b="1" i="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(Look at the background to give you clues.)</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indent="-6350" algn="ctr">
              <a:lnSpc>
                <a:spcPct val="106000"/>
              </a:lnSpc>
              <a:spcAft>
                <a:spcPts val="20"/>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What can you tell about these people from this picture?  </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6350" marR="141605" indent="-6350" algn="ctr">
              <a:lnSpc>
                <a:spcPct val="106000"/>
              </a:lnSpc>
              <a:spcAft>
                <a:spcPts val="2355"/>
              </a:spcAft>
            </a:pPr>
            <a:r>
              <a:rPr lang="en-GB" sz="2400" b="1" i="1" dirty="0" smtClean="0">
                <a:solidFill>
                  <a:srgbClr val="181717"/>
                </a:solidFill>
                <a:effectLst/>
                <a:latin typeface="Comic Sans MS" panose="030F0702030302020204" pitchFamily="66" charset="0"/>
                <a:ea typeface="Arial" panose="020B0604020202020204" pitchFamily="34" charset="0"/>
              </a:rPr>
              <a:t>(e.g. nationality, religion, other interests)</a:t>
            </a:r>
          </a:p>
          <a:p>
            <a:pPr marL="187325" indent="-6350" algn="ctr">
              <a:lnSpc>
                <a:spcPct val="106000"/>
              </a:lnSpc>
              <a:spcAft>
                <a:spcPts val="2355"/>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Do you think that these people are family or friends?</a:t>
            </a:r>
            <a:endParaRPr lang="en-GB" sz="1200" dirty="0" smtClean="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a:p>
            <a:pPr marL="191770" marR="327025" indent="-6350" algn="ctr">
              <a:lnSpc>
                <a:spcPct val="108000"/>
              </a:lnSpc>
              <a:spcAft>
                <a:spcPts val="11965"/>
              </a:spcAft>
            </a:pPr>
            <a:r>
              <a:rPr lang="en-GB" sz="2400" b="1" dirty="0" smtClean="0">
                <a:solidFill>
                  <a:srgbClr val="181717"/>
                </a:solidFill>
                <a:effectLst/>
                <a:latin typeface="Comic Sans MS" panose="030F0702030302020204" pitchFamily="66" charset="0"/>
                <a:ea typeface="Arial" panose="020B0604020202020204" pitchFamily="34" charset="0"/>
                <a:cs typeface="Calibri" panose="020F0502020204030204" pitchFamily="34" charset="0"/>
              </a:rPr>
              <a:t>Do you have similar photos at home? </a:t>
            </a:r>
            <a:endParaRPr lang="en-GB" sz="1200" dirty="0">
              <a:solidFill>
                <a:srgbClr val="000000"/>
              </a:solidFill>
              <a:effectLst/>
              <a:latin typeface="Comic Sans MS" panose="030F0702030302020204" pitchFamily="66"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6386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42591851AB9B4FA31C8CF43F8326E6" ma:contentTypeVersion="10" ma:contentTypeDescription="Create a new document." ma:contentTypeScope="" ma:versionID="5c5ce9bf728d878b2c384f3459eb54e1">
  <xsd:schema xmlns:xsd="http://www.w3.org/2001/XMLSchema" xmlns:xs="http://www.w3.org/2001/XMLSchema" xmlns:p="http://schemas.microsoft.com/office/2006/metadata/properties" xmlns:ns2="c18d9d2d-766f-4209-acc3-442fb1e877ad" targetNamespace="http://schemas.microsoft.com/office/2006/metadata/properties" ma:root="true" ma:fieldsID="0811a8b9bdacfae4b33e82b96a6bb1e5" ns2:_="">
    <xsd:import namespace="c18d9d2d-766f-4209-acc3-442fb1e877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8d9d2d-766f-4209-acc3-442fb1e877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00AED0-4FE7-4764-B348-11B9EBB1B6AD}"/>
</file>

<file path=customXml/itemProps2.xml><?xml version="1.0" encoding="utf-8"?>
<ds:datastoreItem xmlns:ds="http://schemas.openxmlformats.org/officeDocument/2006/customXml" ds:itemID="{DD302846-BA1B-489A-9F1D-D7BF1CD9E4B2}"/>
</file>

<file path=customXml/itemProps3.xml><?xml version="1.0" encoding="utf-8"?>
<ds:datastoreItem xmlns:ds="http://schemas.openxmlformats.org/officeDocument/2006/customXml" ds:itemID="{F60A0567-3690-4FC7-9237-06B099802F50}"/>
</file>

<file path=docProps/app.xml><?xml version="1.0" encoding="utf-8"?>
<Properties xmlns="http://schemas.openxmlformats.org/officeDocument/2006/extended-properties" xmlns:vt="http://schemas.openxmlformats.org/officeDocument/2006/docPropsVTypes">
  <TotalTime>33</TotalTime>
  <Words>726</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Griffiths</dc:creator>
  <cp:lastModifiedBy>Amy Griffiths</cp:lastModifiedBy>
  <cp:revision>4</cp:revision>
  <dcterms:created xsi:type="dcterms:W3CDTF">2016-06-10T10:17:48Z</dcterms:created>
  <dcterms:modified xsi:type="dcterms:W3CDTF">2016-06-10T10:51:29Z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0x010100A042591851AB9B4FA31C8CF43F8326E6</vt:lpwstr>
  </property>
</Properties>
</file>