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4"/>
  </p:notesMasterIdLst>
  <p:handoutMasterIdLst>
    <p:handoutMasterId r:id="rId15"/>
  </p:handoutMasterIdLst>
  <p:sldIdLst>
    <p:sldId id="410" r:id="rId2"/>
    <p:sldId id="422" r:id="rId3"/>
    <p:sldId id="420" r:id="rId4"/>
    <p:sldId id="423" r:id="rId5"/>
    <p:sldId id="484" r:id="rId6"/>
    <p:sldId id="485" r:id="rId7"/>
    <p:sldId id="487" r:id="rId8"/>
    <p:sldId id="424" r:id="rId9"/>
    <p:sldId id="427" r:id="rId10"/>
    <p:sldId id="429" r:id="rId11"/>
    <p:sldId id="430" r:id="rId12"/>
    <p:sldId id="488" r:id="rId13"/>
  </p:sldIdLst>
  <p:sldSz cx="12192000" cy="6858000"/>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6" autoAdjust="0"/>
    <p:restoredTop sz="94660"/>
  </p:normalViewPr>
  <p:slideViewPr>
    <p:cSldViewPr snapToGrid="0">
      <p:cViewPr varScale="1">
        <p:scale>
          <a:sx n="86" d="100"/>
          <a:sy n="86" d="100"/>
        </p:scale>
        <p:origin x="63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50006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97313" y="0"/>
            <a:ext cx="2982912" cy="500063"/>
          </a:xfrm>
          <a:prstGeom prst="rect">
            <a:avLst/>
          </a:prstGeom>
        </p:spPr>
        <p:txBody>
          <a:bodyPr vert="horz" lIns="91440" tIns="45720" rIns="91440" bIns="45720" rtlCol="0"/>
          <a:lstStyle>
            <a:lvl1pPr algn="r">
              <a:defRPr sz="1200"/>
            </a:lvl1pPr>
          </a:lstStyle>
          <a:p>
            <a:fld id="{9DA15293-5B1A-4F56-B657-6A22A7E231F6}" type="datetimeFigureOut">
              <a:rPr lang="en-GB" smtClean="0"/>
              <a:pPr/>
              <a:t>25/09/2020</a:t>
            </a:fld>
            <a:endParaRPr lang="en-GB" dirty="0"/>
          </a:p>
        </p:txBody>
      </p:sp>
      <p:sp>
        <p:nvSpPr>
          <p:cNvPr id="4" name="Footer Placeholder 3"/>
          <p:cNvSpPr>
            <a:spLocks noGrp="1"/>
          </p:cNvSpPr>
          <p:nvPr>
            <p:ph type="ftr" sz="quarter" idx="2"/>
          </p:nvPr>
        </p:nvSpPr>
        <p:spPr>
          <a:xfrm>
            <a:off x="0" y="9501188"/>
            <a:ext cx="2982913" cy="50006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97313" y="9501188"/>
            <a:ext cx="2982912" cy="500062"/>
          </a:xfrm>
          <a:prstGeom prst="rect">
            <a:avLst/>
          </a:prstGeom>
        </p:spPr>
        <p:txBody>
          <a:bodyPr vert="horz" lIns="91440" tIns="45720" rIns="91440" bIns="45720" rtlCol="0" anchor="b"/>
          <a:lstStyle>
            <a:lvl1pPr algn="r">
              <a:defRPr sz="1200"/>
            </a:lvl1pPr>
          </a:lstStyle>
          <a:p>
            <a:fld id="{2BB31719-085B-4FCF-A035-DFAC2C16B8BF}" type="slidenum">
              <a:rPr lang="en-GB" smtClean="0"/>
              <a:pPr/>
              <a:t>‹#›</a:t>
            </a:fld>
            <a:endParaRPr lang="en-GB" dirty="0"/>
          </a:p>
        </p:txBody>
      </p:sp>
    </p:spTree>
    <p:extLst>
      <p:ext uri="{BB962C8B-B14F-4D97-AF65-F5344CB8AC3E}">
        <p14:creationId xmlns:p14="http://schemas.microsoft.com/office/powerpoint/2010/main" val="2930699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97313" y="0"/>
            <a:ext cx="2982912" cy="501650"/>
          </a:xfrm>
          <a:prstGeom prst="rect">
            <a:avLst/>
          </a:prstGeom>
        </p:spPr>
        <p:txBody>
          <a:bodyPr vert="horz" lIns="91440" tIns="45720" rIns="91440" bIns="45720" rtlCol="0"/>
          <a:lstStyle>
            <a:lvl1pPr algn="r">
              <a:defRPr sz="1200"/>
            </a:lvl1pPr>
          </a:lstStyle>
          <a:p>
            <a:fld id="{23019546-B04C-491E-ACFD-9EBC39C715A3}" type="datetimeFigureOut">
              <a:rPr lang="en-GB" smtClean="0"/>
              <a:pPr/>
              <a:t>25/09/2020</a:t>
            </a:fld>
            <a:endParaRPr lang="en-GB" dirty="0"/>
          </a:p>
        </p:txBody>
      </p:sp>
      <p:sp>
        <p:nvSpPr>
          <p:cNvPr id="4" name="Slide Image Placeholder 3"/>
          <p:cNvSpPr>
            <a:spLocks noGrp="1" noRot="1" noChangeAspect="1"/>
          </p:cNvSpPr>
          <p:nvPr>
            <p:ph type="sldImg" idx="2"/>
          </p:nvPr>
        </p:nvSpPr>
        <p:spPr>
          <a:xfrm>
            <a:off x="442913" y="1250950"/>
            <a:ext cx="5997575" cy="33750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8975" y="4813300"/>
            <a:ext cx="5505450" cy="39385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01188"/>
            <a:ext cx="2982913" cy="50165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97313" y="9501188"/>
            <a:ext cx="2982912" cy="501650"/>
          </a:xfrm>
          <a:prstGeom prst="rect">
            <a:avLst/>
          </a:prstGeom>
        </p:spPr>
        <p:txBody>
          <a:bodyPr vert="horz" lIns="91440" tIns="45720" rIns="91440" bIns="45720" rtlCol="0" anchor="b"/>
          <a:lstStyle>
            <a:lvl1pPr algn="r">
              <a:defRPr sz="1200"/>
            </a:lvl1pPr>
          </a:lstStyle>
          <a:p>
            <a:fld id="{F140EC3D-A7FF-4E3B-9BC6-648A3DA89B02}" type="slidenum">
              <a:rPr lang="en-GB" smtClean="0"/>
              <a:pPr/>
              <a:t>‹#›</a:t>
            </a:fld>
            <a:endParaRPr lang="en-GB" dirty="0"/>
          </a:p>
        </p:txBody>
      </p:sp>
    </p:spTree>
    <p:extLst>
      <p:ext uri="{BB962C8B-B14F-4D97-AF65-F5344CB8AC3E}">
        <p14:creationId xmlns:p14="http://schemas.microsoft.com/office/powerpoint/2010/main" val="3511145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528032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3995600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38486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350881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557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790883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2974256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915772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3067850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1046193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199544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391565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3664359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54452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175350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3C0319-D2E8-4F93-B300-81C17AC9AE78}" type="datetimeFigureOut">
              <a:rPr lang="en-GB" smtClean="0"/>
              <a:pPr/>
              <a:t>25/09/2020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944702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3C0319-D2E8-4F93-B300-81C17AC9AE78}" type="datetimeFigureOut">
              <a:rPr lang="en-GB" smtClean="0"/>
              <a:pPr/>
              <a:t>25/09/2020</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E0F2FE6-5BFB-4031-AC64-F940846B9B7B}" type="slidenum">
              <a:rPr lang="en-GB" smtClean="0"/>
              <a:pPr/>
              <a:t>‹#›</a:t>
            </a:fld>
            <a:endParaRPr lang="en-GB" dirty="0"/>
          </a:p>
        </p:txBody>
      </p:sp>
    </p:spTree>
    <p:extLst>
      <p:ext uri="{BB962C8B-B14F-4D97-AF65-F5344CB8AC3E}">
        <p14:creationId xmlns:p14="http://schemas.microsoft.com/office/powerpoint/2010/main" val="1498113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500">
              <a:schemeClr val="accent6">
                <a:lumMod val="40000"/>
                <a:lumOff val="60000"/>
              </a:schemeClr>
            </a:gs>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extBox 1"/>
          <p:cNvSpPr txBox="1"/>
          <p:nvPr/>
        </p:nvSpPr>
        <p:spPr>
          <a:xfrm>
            <a:off x="754144" y="688157"/>
            <a:ext cx="7494310" cy="5078313"/>
          </a:xfrm>
          <a:prstGeom prst="rect">
            <a:avLst/>
          </a:prstGeom>
          <a:noFill/>
        </p:spPr>
        <p:txBody>
          <a:bodyPr wrap="square" rtlCol="0">
            <a:spAutoFit/>
          </a:bodyPr>
          <a:lstStyle/>
          <a:p>
            <a:r>
              <a:rPr lang="en-GB" sz="3600" b="1" dirty="0" smtClean="0"/>
              <a:t>Critical </a:t>
            </a:r>
            <a:r>
              <a:rPr lang="en-GB" sz="3600" b="1" dirty="0" smtClean="0"/>
              <a:t>Thinking PESTLE Analysis </a:t>
            </a:r>
          </a:p>
          <a:p>
            <a:endParaRPr lang="en-GB" dirty="0"/>
          </a:p>
          <a:p>
            <a:r>
              <a:rPr lang="en-GB" sz="3600" b="1" u="sng" dirty="0" smtClean="0"/>
              <a:t>Learning Objectives: </a:t>
            </a:r>
          </a:p>
          <a:p>
            <a:endParaRPr lang="en-GB" sz="3600" dirty="0"/>
          </a:p>
          <a:p>
            <a:r>
              <a:rPr lang="en-GB" sz="3600" dirty="0" smtClean="0"/>
              <a:t>To understand what PESTLE stands for </a:t>
            </a:r>
          </a:p>
          <a:p>
            <a:r>
              <a:rPr lang="en-GB" sz="3600" dirty="0" smtClean="0"/>
              <a:t>To understand why each PESTLE factor may have an influence on Global issues</a:t>
            </a:r>
          </a:p>
          <a:p>
            <a:endParaRPr lang="en-GB" dirty="0"/>
          </a:p>
        </p:txBody>
      </p:sp>
    </p:spTree>
    <p:extLst>
      <p:ext uri="{BB962C8B-B14F-4D97-AF65-F5344CB8AC3E}">
        <p14:creationId xmlns:p14="http://schemas.microsoft.com/office/powerpoint/2010/main" val="1277845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5734" y="856332"/>
            <a:ext cx="7778268" cy="827333"/>
          </a:xfrm>
        </p:spPr>
        <p:txBody>
          <a:bodyPr/>
          <a:lstStyle/>
          <a:p>
            <a:pPr algn="ctr"/>
            <a:r>
              <a:rPr lang="en-GB" dirty="0"/>
              <a:t>Group activity</a:t>
            </a:r>
          </a:p>
        </p:txBody>
      </p:sp>
      <p:sp>
        <p:nvSpPr>
          <p:cNvPr id="3" name="Content Placeholder 2"/>
          <p:cNvSpPr>
            <a:spLocks noGrp="1"/>
          </p:cNvSpPr>
          <p:nvPr>
            <p:ph idx="1"/>
          </p:nvPr>
        </p:nvSpPr>
        <p:spPr/>
        <p:txBody>
          <a:bodyPr>
            <a:normAutofit/>
          </a:bodyPr>
          <a:lstStyle/>
          <a:p>
            <a:r>
              <a:rPr lang="en-GB" sz="2800" dirty="0"/>
              <a:t>Divide into 2 groups – ‘For’ and ‘Against’ transport nationalisation. </a:t>
            </a:r>
            <a:endParaRPr lang="en-GB" sz="2800" dirty="0" smtClean="0"/>
          </a:p>
          <a:p>
            <a:r>
              <a:rPr lang="en-GB" sz="2800" dirty="0" smtClean="0"/>
              <a:t>Produce </a:t>
            </a:r>
            <a:r>
              <a:rPr lang="en-GB" sz="2800" dirty="0"/>
              <a:t>persuasive documentation and hold a debate in order to argue your case.</a:t>
            </a:r>
          </a:p>
        </p:txBody>
      </p:sp>
      <p:pic>
        <p:nvPicPr>
          <p:cNvPr id="4" name="Picture 3"/>
          <p:cNvPicPr>
            <a:picLocks noChangeAspect="1"/>
          </p:cNvPicPr>
          <p:nvPr/>
        </p:nvPicPr>
        <p:blipFill>
          <a:blip r:embed="rId2" cstate="print"/>
          <a:stretch>
            <a:fillRect/>
          </a:stretch>
        </p:blipFill>
        <p:spPr>
          <a:xfrm>
            <a:off x="677334" y="856333"/>
            <a:ext cx="818400" cy="827333"/>
          </a:xfrm>
          <a:prstGeom prst="rect">
            <a:avLst/>
          </a:prstGeom>
        </p:spPr>
      </p:pic>
    </p:spTree>
    <p:extLst>
      <p:ext uri="{BB962C8B-B14F-4D97-AF65-F5344CB8AC3E}">
        <p14:creationId xmlns:p14="http://schemas.microsoft.com/office/powerpoint/2010/main" val="2970622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625" y="221673"/>
            <a:ext cx="8596668" cy="803564"/>
          </a:xfrm>
        </p:spPr>
        <p:txBody>
          <a:bodyPr>
            <a:normAutofit fontScale="90000"/>
          </a:bodyPr>
          <a:lstStyle/>
          <a:p>
            <a:r>
              <a:rPr lang="en-GB" sz="4000" b="1" dirty="0"/>
              <a:t>Summary</a:t>
            </a:r>
            <a:r>
              <a:rPr lang="en-GB" dirty="0"/>
              <a:t/>
            </a:r>
            <a:br>
              <a:rPr lang="en-GB" dirty="0"/>
            </a:br>
            <a:endParaRPr lang="en-GB" dirty="0"/>
          </a:p>
        </p:txBody>
      </p:sp>
      <p:sp>
        <p:nvSpPr>
          <p:cNvPr id="3" name="Content Placeholder 2"/>
          <p:cNvSpPr>
            <a:spLocks noGrp="1"/>
          </p:cNvSpPr>
          <p:nvPr>
            <p:ph idx="1"/>
          </p:nvPr>
        </p:nvSpPr>
        <p:spPr>
          <a:xfrm>
            <a:off x="152400" y="951988"/>
            <a:ext cx="10695709" cy="5906011"/>
          </a:xfrm>
        </p:spPr>
        <p:txBody>
          <a:bodyPr>
            <a:noAutofit/>
          </a:bodyPr>
          <a:lstStyle/>
          <a:p>
            <a:r>
              <a:rPr lang="en-GB" sz="2000" dirty="0" smtClean="0"/>
              <a:t>Taxation </a:t>
            </a:r>
            <a:r>
              <a:rPr lang="en-GB" sz="2000" dirty="0"/>
              <a:t>is a means by which governments finance their expenditure by imposing charges on citizens and corporate entities. Governments use taxation to encourage or discourage certain economic decisions. For example, reduction in taxable personal (or household) income by the amount paid as interest on home mortgage loans results in greater construction activity, and generates more jobs. See also taxation principles</a:t>
            </a:r>
          </a:p>
          <a:p>
            <a:r>
              <a:rPr lang="en-GB" sz="2000" dirty="0" smtClean="0"/>
              <a:t>Privatisation </a:t>
            </a:r>
            <a:r>
              <a:rPr lang="en-GB" sz="2000" dirty="0"/>
              <a:t>is the sale or return of publicly owned enterprises to private ownership and control. It is the opposite of nationalization.</a:t>
            </a:r>
          </a:p>
          <a:p>
            <a:r>
              <a:rPr lang="en-GB" sz="2000" dirty="0" smtClean="0"/>
              <a:t>Nationalisation </a:t>
            </a:r>
            <a:r>
              <a:rPr lang="en-GB" sz="2000" dirty="0"/>
              <a:t>refers to the takeover of privately owned </a:t>
            </a:r>
            <a:r>
              <a:rPr lang="en-GB" sz="2000" dirty="0" smtClean="0"/>
              <a:t>corporations, industries</a:t>
            </a:r>
            <a:r>
              <a:rPr lang="en-GB" sz="2000" dirty="0"/>
              <a:t>, and resources by a government with or without compensation. Common reasons for nationalization include (1) prevention of unfair exploitation and large-scale labour layoffs, (2) fair distribution of income from national resources, and (3) to keep means of generating wealth in public control.</a:t>
            </a:r>
          </a:p>
          <a:p>
            <a:r>
              <a:rPr lang="en-GB" sz="2000" dirty="0" smtClean="0"/>
              <a:t>Trade </a:t>
            </a:r>
            <a:r>
              <a:rPr lang="en-GB" sz="2000" dirty="0"/>
              <a:t>unions are organisations whose membership consists of workers and union leaders, united to protect and promote their common interests. The principal purposes of a labour union are to (1) negotiate wages and working condition terms, (2) regulate relations between workers (its members) and the employer, (3) take collective action to enforce the terms of collective bargaining, (4) raise new demands on behalf of its members, and (5) help settle their grievances.</a:t>
            </a:r>
          </a:p>
        </p:txBody>
      </p:sp>
    </p:spTree>
    <p:extLst>
      <p:ext uri="{BB962C8B-B14F-4D97-AF65-F5344CB8AC3E}">
        <p14:creationId xmlns:p14="http://schemas.microsoft.com/office/powerpoint/2010/main" val="4022591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Reflect </a:t>
            </a:r>
            <a:endParaRPr lang="en-GB" dirty="0"/>
          </a:p>
        </p:txBody>
      </p:sp>
      <p:sp>
        <p:nvSpPr>
          <p:cNvPr id="3" name="Content Placeholder 2"/>
          <p:cNvSpPr>
            <a:spLocks noGrp="1"/>
          </p:cNvSpPr>
          <p:nvPr>
            <p:ph idx="1"/>
          </p:nvPr>
        </p:nvSpPr>
        <p:spPr/>
        <p:txBody>
          <a:bodyPr>
            <a:normAutofit/>
          </a:bodyPr>
          <a:lstStyle/>
          <a:p>
            <a:r>
              <a:rPr lang="en-GB" sz="2400" dirty="0" smtClean="0"/>
              <a:t>Look back at your mini-challenge- have you highlighted politics factors and seen how the political environment can influence opinions, premises and concluding arguments? </a:t>
            </a:r>
            <a:endParaRPr lang="en-GB" sz="2400" dirty="0"/>
          </a:p>
        </p:txBody>
      </p:sp>
    </p:spTree>
    <p:extLst>
      <p:ext uri="{BB962C8B-B14F-4D97-AF65-F5344CB8AC3E}">
        <p14:creationId xmlns:p14="http://schemas.microsoft.com/office/powerpoint/2010/main" val="1497826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918" y="434671"/>
            <a:ext cx="8596668" cy="1147639"/>
          </a:xfrm>
        </p:spPr>
        <p:txBody>
          <a:bodyPr>
            <a:normAutofit/>
          </a:bodyPr>
          <a:lstStyle/>
          <a:p>
            <a:pPr algn="ctr"/>
            <a:r>
              <a:rPr lang="en-GB" sz="5400" dirty="0"/>
              <a:t>PESTLE</a:t>
            </a:r>
          </a:p>
        </p:txBody>
      </p:sp>
      <p:sp>
        <p:nvSpPr>
          <p:cNvPr id="3" name="Content Placeholder 2"/>
          <p:cNvSpPr>
            <a:spLocks noGrp="1"/>
          </p:cNvSpPr>
          <p:nvPr>
            <p:ph idx="1"/>
          </p:nvPr>
        </p:nvSpPr>
        <p:spPr>
          <a:xfrm>
            <a:off x="5708073" y="2002557"/>
            <a:ext cx="4031671" cy="3880773"/>
          </a:xfrm>
        </p:spPr>
        <p:txBody>
          <a:bodyPr>
            <a:normAutofit fontScale="92500"/>
          </a:bodyPr>
          <a:lstStyle/>
          <a:p>
            <a:r>
              <a:rPr lang="en-GB" sz="2800" dirty="0"/>
              <a:t>The environment is constantly changing. One way to analyse the </a:t>
            </a:r>
            <a:r>
              <a:rPr lang="en-GB" sz="2800" dirty="0">
                <a:solidFill>
                  <a:srgbClr val="FF0000"/>
                </a:solidFill>
              </a:rPr>
              <a:t>external environment </a:t>
            </a:r>
            <a:r>
              <a:rPr lang="en-GB" sz="2800" dirty="0"/>
              <a:t>is to apply </a:t>
            </a:r>
            <a:r>
              <a:rPr lang="en-GB" sz="2800" b="1" dirty="0">
                <a:solidFill>
                  <a:schemeClr val="accent1"/>
                </a:solidFill>
              </a:rPr>
              <a:t>PESTLE </a:t>
            </a:r>
            <a:r>
              <a:rPr lang="en-GB" sz="2800" dirty="0"/>
              <a:t>analysis</a:t>
            </a:r>
            <a:r>
              <a:rPr lang="en-GB" sz="2800" dirty="0" smtClean="0"/>
              <a:t>.</a:t>
            </a:r>
          </a:p>
          <a:p>
            <a:r>
              <a:rPr lang="en-GB" sz="2800" dirty="0"/>
              <a:t>PESTLE can help </a:t>
            </a:r>
            <a:r>
              <a:rPr lang="en-GB" sz="2800" dirty="0" smtClean="0"/>
              <a:t>explain </a:t>
            </a:r>
            <a:r>
              <a:rPr lang="en-GB" sz="2800" dirty="0">
                <a:solidFill>
                  <a:srgbClr val="FF0000"/>
                </a:solidFill>
              </a:rPr>
              <a:t>influences</a:t>
            </a:r>
            <a:r>
              <a:rPr lang="en-GB" sz="2800" dirty="0"/>
              <a:t> and the </a:t>
            </a:r>
            <a:r>
              <a:rPr lang="en-GB" sz="2800" dirty="0">
                <a:solidFill>
                  <a:srgbClr val="FF0000"/>
                </a:solidFill>
              </a:rPr>
              <a:t>effects</a:t>
            </a:r>
            <a:r>
              <a:rPr lang="en-GB" dirty="0">
                <a:solidFill>
                  <a:srgbClr val="FF0000"/>
                </a:solidFill>
              </a:rPr>
              <a:t>.</a:t>
            </a:r>
          </a:p>
        </p:txBody>
      </p:sp>
      <p:pic>
        <p:nvPicPr>
          <p:cNvPr id="4" name="Picture 3"/>
          <p:cNvPicPr>
            <a:picLocks noChangeAspect="1"/>
          </p:cNvPicPr>
          <p:nvPr/>
        </p:nvPicPr>
        <p:blipFill>
          <a:blip r:embed="rId2" cstate="print"/>
          <a:stretch>
            <a:fillRect/>
          </a:stretch>
        </p:blipFill>
        <p:spPr>
          <a:xfrm>
            <a:off x="277091" y="1426674"/>
            <a:ext cx="5056440" cy="5378800"/>
          </a:xfrm>
          <a:prstGeom prst="rect">
            <a:avLst/>
          </a:prstGeom>
        </p:spPr>
      </p:pic>
    </p:spTree>
    <p:extLst>
      <p:ext uri="{BB962C8B-B14F-4D97-AF65-F5344CB8AC3E}">
        <p14:creationId xmlns:p14="http://schemas.microsoft.com/office/powerpoint/2010/main" val="4022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PESTLE</a:t>
            </a:r>
            <a:endParaRPr lang="en-GB" dirty="0"/>
          </a:p>
        </p:txBody>
      </p:sp>
      <p:pic>
        <p:nvPicPr>
          <p:cNvPr id="5" name="Content Placeholder 4" descr="PESTLE.jpg"/>
          <p:cNvPicPr>
            <a:picLocks noGrp="1" noChangeAspect="1"/>
          </p:cNvPicPr>
          <p:nvPr>
            <p:ph sz="half" idx="4294967295"/>
          </p:nvPr>
        </p:nvPicPr>
        <p:blipFill>
          <a:blip r:embed="rId2" cstate="print"/>
          <a:stretch>
            <a:fillRect/>
          </a:stretch>
        </p:blipFill>
        <p:spPr>
          <a:xfrm>
            <a:off x="1319349" y="1306286"/>
            <a:ext cx="7785462" cy="5094514"/>
          </a:xfrm>
        </p:spPr>
      </p:pic>
    </p:spTree>
    <p:extLst>
      <p:ext uri="{BB962C8B-B14F-4D97-AF65-F5344CB8AC3E}">
        <p14:creationId xmlns:p14="http://schemas.microsoft.com/office/powerpoint/2010/main" val="258363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5401"/>
            <a:ext cx="8596668" cy="885245"/>
          </a:xfrm>
        </p:spPr>
        <p:txBody>
          <a:bodyPr/>
          <a:lstStyle/>
          <a:p>
            <a:pPr algn="ctr"/>
            <a:r>
              <a:rPr lang="en-GB" dirty="0"/>
              <a:t>13.2 What are Political </a:t>
            </a:r>
            <a:r>
              <a:rPr lang="en-GB" dirty="0">
                <a:solidFill>
                  <a:srgbClr val="FF0000"/>
                </a:solidFill>
              </a:rPr>
              <a:t>influences</a:t>
            </a:r>
            <a:r>
              <a:rPr lang="en-GB" dirty="0" smtClean="0"/>
              <a:t>?</a:t>
            </a:r>
            <a:endParaRPr lang="en-GB" dirty="0"/>
          </a:p>
        </p:txBody>
      </p:sp>
      <p:sp>
        <p:nvSpPr>
          <p:cNvPr id="3" name="Content Placeholder 2"/>
          <p:cNvSpPr>
            <a:spLocks noGrp="1"/>
          </p:cNvSpPr>
          <p:nvPr>
            <p:ph idx="1"/>
          </p:nvPr>
        </p:nvSpPr>
        <p:spPr>
          <a:xfrm>
            <a:off x="286247" y="1087163"/>
            <a:ext cx="9819861" cy="5770837"/>
          </a:xfrm>
        </p:spPr>
        <p:txBody>
          <a:bodyPr>
            <a:noAutofit/>
          </a:bodyPr>
          <a:lstStyle/>
          <a:p>
            <a:pPr marL="0" indent="0">
              <a:buNone/>
            </a:pPr>
            <a:r>
              <a:rPr lang="en-GB" sz="2800" dirty="0" smtClean="0"/>
              <a:t>Governments </a:t>
            </a:r>
            <a:r>
              <a:rPr lang="en-GB" sz="2800" dirty="0"/>
              <a:t>at local, national and international levels provide </a:t>
            </a:r>
            <a:r>
              <a:rPr lang="en-GB" sz="2800" dirty="0">
                <a:solidFill>
                  <a:srgbClr val="FF0000"/>
                </a:solidFill>
              </a:rPr>
              <a:t>rules</a:t>
            </a:r>
            <a:r>
              <a:rPr lang="en-GB" sz="2800" dirty="0"/>
              <a:t>, </a:t>
            </a:r>
            <a:r>
              <a:rPr lang="en-GB" sz="2800" dirty="0">
                <a:solidFill>
                  <a:srgbClr val="FF0000"/>
                </a:solidFill>
              </a:rPr>
              <a:t>regulations</a:t>
            </a:r>
            <a:r>
              <a:rPr lang="en-GB" sz="2800" dirty="0"/>
              <a:t>, </a:t>
            </a:r>
            <a:r>
              <a:rPr lang="en-GB" sz="2800" dirty="0">
                <a:solidFill>
                  <a:srgbClr val="FF0000"/>
                </a:solidFill>
              </a:rPr>
              <a:t>conventions </a:t>
            </a:r>
            <a:r>
              <a:rPr lang="en-GB" sz="2800" dirty="0"/>
              <a:t>and </a:t>
            </a:r>
            <a:r>
              <a:rPr lang="en-GB" sz="2800" dirty="0">
                <a:solidFill>
                  <a:srgbClr val="FF0000"/>
                </a:solidFill>
              </a:rPr>
              <a:t>constraints</a:t>
            </a:r>
            <a:r>
              <a:rPr lang="en-GB" sz="2800" dirty="0" smtClean="0">
                <a:solidFill>
                  <a:srgbClr val="FF0000"/>
                </a:solidFill>
              </a:rPr>
              <a:t>.</a:t>
            </a:r>
          </a:p>
          <a:p>
            <a:pPr marL="0" indent="0">
              <a:buNone/>
            </a:pPr>
            <a:endParaRPr lang="en-GB" sz="2000" dirty="0">
              <a:solidFill>
                <a:srgbClr val="FF0000"/>
              </a:solidFill>
            </a:endParaRPr>
          </a:p>
          <a:p>
            <a:pPr marL="0" indent="0">
              <a:buNone/>
            </a:pPr>
            <a:r>
              <a:rPr lang="en-GB" sz="2800" b="1" dirty="0"/>
              <a:t>Influences that may affect an environment include</a:t>
            </a:r>
            <a:r>
              <a:rPr lang="en-GB" sz="2800" b="1" dirty="0" smtClean="0"/>
              <a:t>:</a:t>
            </a:r>
          </a:p>
          <a:p>
            <a:pPr marL="0" indent="0">
              <a:buNone/>
            </a:pPr>
            <a:endParaRPr lang="en-GB" sz="2000" dirty="0"/>
          </a:p>
          <a:p>
            <a:pPr marL="0" indent="0" algn="ctr">
              <a:buNone/>
            </a:pPr>
            <a:r>
              <a:rPr lang="en-GB" sz="2800" dirty="0"/>
              <a:t>• </a:t>
            </a:r>
            <a:r>
              <a:rPr lang="en-GB" sz="2800" dirty="0">
                <a:solidFill>
                  <a:srgbClr val="FF0000"/>
                </a:solidFill>
              </a:rPr>
              <a:t>Changes in tax</a:t>
            </a:r>
            <a:r>
              <a:rPr lang="en-GB" sz="2800" dirty="0"/>
              <a:t>. For example; if a government reduces taxation, this may mean consumers have more disposable income and are able to buy more goods and services from businesses</a:t>
            </a:r>
            <a:r>
              <a:rPr lang="en-GB" sz="2800" dirty="0" smtClean="0"/>
              <a:t>.</a:t>
            </a:r>
            <a:endParaRPr lang="en-GB" sz="2800" dirty="0"/>
          </a:p>
        </p:txBody>
      </p:sp>
    </p:spTree>
    <p:extLst>
      <p:ext uri="{BB962C8B-B14F-4D97-AF65-F5344CB8AC3E}">
        <p14:creationId xmlns:p14="http://schemas.microsoft.com/office/powerpoint/2010/main" val="2520149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5401"/>
            <a:ext cx="8596668" cy="885245"/>
          </a:xfrm>
        </p:spPr>
        <p:txBody>
          <a:bodyPr/>
          <a:lstStyle/>
          <a:p>
            <a:pPr algn="ctr"/>
            <a:r>
              <a:rPr lang="en-GB" dirty="0"/>
              <a:t>13.2 What are Political </a:t>
            </a:r>
            <a:r>
              <a:rPr lang="en-GB" dirty="0">
                <a:solidFill>
                  <a:srgbClr val="FF0000"/>
                </a:solidFill>
              </a:rPr>
              <a:t>influences</a:t>
            </a:r>
            <a:r>
              <a:rPr lang="en-GB" dirty="0" smtClean="0"/>
              <a:t>?</a:t>
            </a:r>
            <a:endParaRPr lang="en-GB" dirty="0"/>
          </a:p>
        </p:txBody>
      </p:sp>
      <p:sp>
        <p:nvSpPr>
          <p:cNvPr id="3" name="Content Placeholder 2"/>
          <p:cNvSpPr>
            <a:spLocks noGrp="1"/>
          </p:cNvSpPr>
          <p:nvPr>
            <p:ph idx="1"/>
          </p:nvPr>
        </p:nvSpPr>
        <p:spPr>
          <a:xfrm>
            <a:off x="286247" y="1087163"/>
            <a:ext cx="9819861" cy="5770837"/>
          </a:xfrm>
        </p:spPr>
        <p:txBody>
          <a:bodyPr>
            <a:noAutofit/>
          </a:bodyPr>
          <a:lstStyle/>
          <a:p>
            <a:pPr marL="0" indent="0">
              <a:buNone/>
            </a:pPr>
            <a:r>
              <a:rPr lang="en-GB" sz="2000" dirty="0" smtClean="0"/>
              <a:t>Governments </a:t>
            </a:r>
            <a:r>
              <a:rPr lang="en-GB" sz="2000" dirty="0"/>
              <a:t>at local, national and international levels provide </a:t>
            </a:r>
            <a:r>
              <a:rPr lang="en-GB" sz="2000" dirty="0">
                <a:solidFill>
                  <a:srgbClr val="FF0000"/>
                </a:solidFill>
              </a:rPr>
              <a:t>rules</a:t>
            </a:r>
            <a:r>
              <a:rPr lang="en-GB" sz="2000" dirty="0"/>
              <a:t>, </a:t>
            </a:r>
            <a:r>
              <a:rPr lang="en-GB" sz="2000" dirty="0">
                <a:solidFill>
                  <a:srgbClr val="FF0000"/>
                </a:solidFill>
              </a:rPr>
              <a:t>regulations</a:t>
            </a:r>
            <a:r>
              <a:rPr lang="en-GB" sz="2000" dirty="0"/>
              <a:t>, </a:t>
            </a:r>
            <a:r>
              <a:rPr lang="en-GB" sz="2000" dirty="0">
                <a:solidFill>
                  <a:srgbClr val="FF0000"/>
                </a:solidFill>
              </a:rPr>
              <a:t>conventions </a:t>
            </a:r>
            <a:r>
              <a:rPr lang="en-GB" sz="2000" dirty="0"/>
              <a:t>and </a:t>
            </a:r>
            <a:r>
              <a:rPr lang="en-GB" sz="2000" dirty="0">
                <a:solidFill>
                  <a:srgbClr val="FF0000"/>
                </a:solidFill>
              </a:rPr>
              <a:t>constraints</a:t>
            </a:r>
            <a:r>
              <a:rPr lang="en-GB" sz="2000" dirty="0" smtClean="0">
                <a:solidFill>
                  <a:srgbClr val="FF0000"/>
                </a:solidFill>
              </a:rPr>
              <a:t>.</a:t>
            </a:r>
          </a:p>
          <a:p>
            <a:pPr marL="0" indent="0">
              <a:buNone/>
            </a:pPr>
            <a:endParaRPr lang="en-GB" sz="2000" dirty="0">
              <a:solidFill>
                <a:srgbClr val="FF0000"/>
              </a:solidFill>
            </a:endParaRPr>
          </a:p>
          <a:p>
            <a:pPr marL="0" indent="0">
              <a:buNone/>
            </a:pPr>
            <a:r>
              <a:rPr lang="en-GB" sz="2800" b="1" dirty="0"/>
              <a:t>Influences that may affect an environment include</a:t>
            </a:r>
            <a:r>
              <a:rPr lang="en-GB" sz="2800" b="1" dirty="0" smtClean="0"/>
              <a:t>:</a:t>
            </a:r>
          </a:p>
          <a:p>
            <a:pPr marL="0" indent="0">
              <a:buNone/>
            </a:pPr>
            <a:endParaRPr lang="en-GB" sz="2800" b="1" dirty="0"/>
          </a:p>
          <a:p>
            <a:pPr marL="0" indent="0" algn="ctr">
              <a:buNone/>
            </a:pPr>
            <a:r>
              <a:rPr lang="en-GB" sz="2000" dirty="0" smtClean="0"/>
              <a:t>• </a:t>
            </a:r>
            <a:r>
              <a:rPr lang="en-GB" sz="2800" dirty="0">
                <a:solidFill>
                  <a:srgbClr val="FF0000"/>
                </a:solidFill>
              </a:rPr>
              <a:t>Privatisation or nationalisation</a:t>
            </a:r>
            <a:r>
              <a:rPr lang="en-GB" sz="2800" dirty="0"/>
              <a:t>. For example; if a transportation organisation is privatised it may be working in a competitive </a:t>
            </a:r>
            <a:r>
              <a:rPr lang="en-GB" sz="2800" dirty="0" smtClean="0"/>
              <a:t>environment.</a:t>
            </a:r>
            <a:endParaRPr lang="en-GB" sz="2800" dirty="0"/>
          </a:p>
          <a:p>
            <a:pPr marL="0" indent="0">
              <a:buNone/>
            </a:pPr>
            <a:endParaRPr lang="en-GB" sz="2000" dirty="0"/>
          </a:p>
        </p:txBody>
      </p:sp>
    </p:spTree>
    <p:extLst>
      <p:ext uri="{BB962C8B-B14F-4D97-AF65-F5344CB8AC3E}">
        <p14:creationId xmlns:p14="http://schemas.microsoft.com/office/powerpoint/2010/main" val="3711890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5401"/>
            <a:ext cx="8596668" cy="885245"/>
          </a:xfrm>
        </p:spPr>
        <p:txBody>
          <a:bodyPr/>
          <a:lstStyle/>
          <a:p>
            <a:pPr algn="ctr"/>
            <a:r>
              <a:rPr lang="en-GB" dirty="0"/>
              <a:t>13.2 What are Political </a:t>
            </a:r>
            <a:r>
              <a:rPr lang="en-GB" dirty="0">
                <a:solidFill>
                  <a:srgbClr val="FF0000"/>
                </a:solidFill>
              </a:rPr>
              <a:t>influences</a:t>
            </a:r>
            <a:r>
              <a:rPr lang="en-GB" dirty="0" smtClean="0"/>
              <a:t>?</a:t>
            </a:r>
            <a:endParaRPr lang="en-GB" dirty="0"/>
          </a:p>
        </p:txBody>
      </p:sp>
      <p:sp>
        <p:nvSpPr>
          <p:cNvPr id="3" name="Content Placeholder 2"/>
          <p:cNvSpPr>
            <a:spLocks noGrp="1"/>
          </p:cNvSpPr>
          <p:nvPr>
            <p:ph idx="1"/>
          </p:nvPr>
        </p:nvSpPr>
        <p:spPr>
          <a:xfrm>
            <a:off x="286247" y="1087163"/>
            <a:ext cx="9819861" cy="5770837"/>
          </a:xfrm>
        </p:spPr>
        <p:txBody>
          <a:bodyPr>
            <a:noAutofit/>
          </a:bodyPr>
          <a:lstStyle/>
          <a:p>
            <a:pPr marL="0" indent="0">
              <a:buNone/>
            </a:pPr>
            <a:r>
              <a:rPr lang="en-GB" sz="2000" dirty="0" smtClean="0"/>
              <a:t>Governments </a:t>
            </a:r>
            <a:r>
              <a:rPr lang="en-GB" sz="2000" dirty="0"/>
              <a:t>at local, national and international levels provide </a:t>
            </a:r>
            <a:r>
              <a:rPr lang="en-GB" sz="2000" dirty="0">
                <a:solidFill>
                  <a:srgbClr val="FF0000"/>
                </a:solidFill>
              </a:rPr>
              <a:t>rules</a:t>
            </a:r>
            <a:r>
              <a:rPr lang="en-GB" sz="2000" dirty="0"/>
              <a:t>, </a:t>
            </a:r>
            <a:r>
              <a:rPr lang="en-GB" sz="2000" dirty="0">
                <a:solidFill>
                  <a:srgbClr val="FF0000"/>
                </a:solidFill>
              </a:rPr>
              <a:t>regulations</a:t>
            </a:r>
            <a:r>
              <a:rPr lang="en-GB" sz="2000" dirty="0"/>
              <a:t>, </a:t>
            </a:r>
            <a:r>
              <a:rPr lang="en-GB" sz="2000" dirty="0">
                <a:solidFill>
                  <a:srgbClr val="FF0000"/>
                </a:solidFill>
              </a:rPr>
              <a:t>conventions </a:t>
            </a:r>
            <a:r>
              <a:rPr lang="en-GB" sz="2000" dirty="0"/>
              <a:t>and </a:t>
            </a:r>
            <a:r>
              <a:rPr lang="en-GB" sz="2000" dirty="0">
                <a:solidFill>
                  <a:srgbClr val="FF0000"/>
                </a:solidFill>
              </a:rPr>
              <a:t>constraints</a:t>
            </a:r>
            <a:r>
              <a:rPr lang="en-GB" sz="2000" dirty="0" smtClean="0">
                <a:solidFill>
                  <a:srgbClr val="FF0000"/>
                </a:solidFill>
              </a:rPr>
              <a:t>.</a:t>
            </a:r>
          </a:p>
          <a:p>
            <a:pPr marL="0" indent="0">
              <a:buNone/>
            </a:pPr>
            <a:endParaRPr lang="en-GB" sz="2000" dirty="0">
              <a:solidFill>
                <a:srgbClr val="FF0000"/>
              </a:solidFill>
            </a:endParaRPr>
          </a:p>
          <a:p>
            <a:pPr marL="0" indent="0">
              <a:buNone/>
            </a:pPr>
            <a:r>
              <a:rPr lang="en-GB" sz="2400" b="1" dirty="0"/>
              <a:t>Influences that may affect an environment include</a:t>
            </a:r>
            <a:r>
              <a:rPr lang="en-GB" sz="2400" b="1" dirty="0" smtClean="0"/>
              <a:t>:</a:t>
            </a:r>
          </a:p>
          <a:p>
            <a:pPr marL="0" indent="0">
              <a:buNone/>
            </a:pPr>
            <a:endParaRPr lang="en-GB" sz="2400" b="1" dirty="0"/>
          </a:p>
          <a:p>
            <a:pPr marL="0" indent="0" algn="ctr">
              <a:buNone/>
            </a:pPr>
            <a:r>
              <a:rPr lang="en-GB" sz="2800" dirty="0" smtClean="0"/>
              <a:t>• </a:t>
            </a:r>
            <a:r>
              <a:rPr lang="en-GB" sz="2800" dirty="0" smtClean="0">
                <a:solidFill>
                  <a:srgbClr val="FF0000"/>
                </a:solidFill>
              </a:rPr>
              <a:t>Trade unions</a:t>
            </a:r>
            <a:r>
              <a:rPr lang="en-GB" sz="2800" dirty="0" smtClean="0"/>
              <a:t>. </a:t>
            </a:r>
            <a:r>
              <a:rPr lang="en-GB" sz="2800" dirty="0"/>
              <a:t>For example; if a transportation organisation changes terms and conditions </a:t>
            </a:r>
            <a:r>
              <a:rPr lang="en-GB" sz="2800" dirty="0" smtClean="0"/>
              <a:t>for </a:t>
            </a:r>
            <a:r>
              <a:rPr lang="en-GB" sz="2800" dirty="0"/>
              <a:t>its employees, a trade union may call a strike. This could result in the transport not being available for the consumers to use on the days of the strike.</a:t>
            </a:r>
          </a:p>
          <a:p>
            <a:pPr marL="0" indent="0">
              <a:buNone/>
            </a:pPr>
            <a:endParaRPr lang="en-GB" sz="2000" dirty="0"/>
          </a:p>
        </p:txBody>
      </p:sp>
    </p:spTree>
    <p:extLst>
      <p:ext uri="{BB962C8B-B14F-4D97-AF65-F5344CB8AC3E}">
        <p14:creationId xmlns:p14="http://schemas.microsoft.com/office/powerpoint/2010/main" val="2087159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5401"/>
            <a:ext cx="8596668" cy="885245"/>
          </a:xfrm>
        </p:spPr>
        <p:txBody>
          <a:bodyPr/>
          <a:lstStyle/>
          <a:p>
            <a:pPr algn="ctr"/>
            <a:r>
              <a:rPr lang="en-GB" dirty="0"/>
              <a:t>13.2 What are Political </a:t>
            </a:r>
            <a:r>
              <a:rPr lang="en-GB" dirty="0">
                <a:solidFill>
                  <a:srgbClr val="FF0000"/>
                </a:solidFill>
              </a:rPr>
              <a:t>influences</a:t>
            </a:r>
            <a:r>
              <a:rPr lang="en-GB" dirty="0" smtClean="0"/>
              <a:t>?</a:t>
            </a:r>
            <a:endParaRPr lang="en-GB" dirty="0"/>
          </a:p>
        </p:txBody>
      </p:sp>
      <p:sp>
        <p:nvSpPr>
          <p:cNvPr id="3" name="Content Placeholder 2"/>
          <p:cNvSpPr>
            <a:spLocks noGrp="1"/>
          </p:cNvSpPr>
          <p:nvPr>
            <p:ph idx="1"/>
          </p:nvPr>
        </p:nvSpPr>
        <p:spPr>
          <a:xfrm>
            <a:off x="286247" y="1087163"/>
            <a:ext cx="9819861" cy="5770837"/>
          </a:xfrm>
        </p:spPr>
        <p:txBody>
          <a:bodyPr>
            <a:noAutofit/>
          </a:bodyPr>
          <a:lstStyle/>
          <a:p>
            <a:pPr marL="0" indent="0">
              <a:buNone/>
            </a:pPr>
            <a:r>
              <a:rPr lang="en-GB" sz="2000" dirty="0" smtClean="0"/>
              <a:t>Governments </a:t>
            </a:r>
            <a:r>
              <a:rPr lang="en-GB" sz="2000" dirty="0"/>
              <a:t>at local, national and international levels provide </a:t>
            </a:r>
            <a:r>
              <a:rPr lang="en-GB" sz="2000" dirty="0">
                <a:solidFill>
                  <a:srgbClr val="FF0000"/>
                </a:solidFill>
              </a:rPr>
              <a:t>rules</a:t>
            </a:r>
            <a:r>
              <a:rPr lang="en-GB" sz="2000" dirty="0"/>
              <a:t>, </a:t>
            </a:r>
            <a:r>
              <a:rPr lang="en-GB" sz="2000" dirty="0">
                <a:solidFill>
                  <a:srgbClr val="FF0000"/>
                </a:solidFill>
              </a:rPr>
              <a:t>regulations</a:t>
            </a:r>
            <a:r>
              <a:rPr lang="en-GB" sz="2000" dirty="0"/>
              <a:t>, </a:t>
            </a:r>
            <a:r>
              <a:rPr lang="en-GB" sz="2000" dirty="0">
                <a:solidFill>
                  <a:srgbClr val="FF0000"/>
                </a:solidFill>
              </a:rPr>
              <a:t>conventions </a:t>
            </a:r>
            <a:r>
              <a:rPr lang="en-GB" sz="2000" dirty="0"/>
              <a:t>and </a:t>
            </a:r>
            <a:r>
              <a:rPr lang="en-GB" sz="2000" dirty="0">
                <a:solidFill>
                  <a:srgbClr val="FF0000"/>
                </a:solidFill>
              </a:rPr>
              <a:t>constraints</a:t>
            </a:r>
            <a:r>
              <a:rPr lang="en-GB" sz="2000" dirty="0" smtClean="0">
                <a:solidFill>
                  <a:srgbClr val="FF0000"/>
                </a:solidFill>
              </a:rPr>
              <a:t>.</a:t>
            </a:r>
          </a:p>
          <a:p>
            <a:pPr marL="0" indent="0">
              <a:buNone/>
            </a:pPr>
            <a:endParaRPr lang="en-GB" sz="2000" dirty="0">
              <a:solidFill>
                <a:srgbClr val="FF0000"/>
              </a:solidFill>
            </a:endParaRPr>
          </a:p>
          <a:p>
            <a:pPr marL="0" indent="0">
              <a:buNone/>
            </a:pPr>
            <a:r>
              <a:rPr lang="en-GB" sz="2800" b="1" dirty="0"/>
              <a:t>Influences that may affect an environment include</a:t>
            </a:r>
            <a:r>
              <a:rPr lang="en-GB" sz="2800" b="1" dirty="0" smtClean="0"/>
              <a:t>:</a:t>
            </a:r>
          </a:p>
          <a:p>
            <a:pPr marL="0" indent="0">
              <a:buNone/>
            </a:pPr>
            <a:endParaRPr lang="en-GB" sz="2800" b="1" dirty="0"/>
          </a:p>
          <a:p>
            <a:pPr marL="0" indent="0">
              <a:buNone/>
            </a:pPr>
            <a:r>
              <a:rPr lang="en-GB" sz="2800" dirty="0" smtClean="0"/>
              <a:t>• </a:t>
            </a:r>
            <a:r>
              <a:rPr lang="en-GB" sz="2800" b="1" dirty="0"/>
              <a:t>Duties and levies. </a:t>
            </a:r>
            <a:r>
              <a:rPr lang="en-GB" sz="2800" dirty="0"/>
              <a:t>If increased duties are placed on undesirable products such as tobacco, this may deter consumers from buying it.</a:t>
            </a:r>
          </a:p>
        </p:txBody>
      </p:sp>
    </p:spTree>
    <p:extLst>
      <p:ext uri="{BB962C8B-B14F-4D97-AF65-F5344CB8AC3E}">
        <p14:creationId xmlns:p14="http://schemas.microsoft.com/office/powerpoint/2010/main" val="2011288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7050"/>
          </a:xfrm>
        </p:spPr>
        <p:txBody>
          <a:bodyPr>
            <a:normAutofit fontScale="90000"/>
          </a:bodyPr>
          <a:lstStyle/>
          <a:p>
            <a:pPr algn="ctr"/>
            <a:r>
              <a:rPr lang="en-GB" sz="4900" dirty="0"/>
              <a:t>Individual </a:t>
            </a:r>
            <a:r>
              <a:rPr lang="en-GB" sz="4900" dirty="0" smtClean="0"/>
              <a:t>Activity/ Homework</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GB" sz="2400" dirty="0" smtClean="0"/>
              <a:t>Find </a:t>
            </a:r>
            <a:r>
              <a:rPr lang="en-GB" sz="2400" dirty="0"/>
              <a:t>out the current Welsh situation regarding each of the influences above. </a:t>
            </a:r>
            <a:r>
              <a:rPr lang="en-GB" sz="2400" dirty="0" smtClean="0"/>
              <a:t>Be prepared to share your findings. </a:t>
            </a:r>
            <a:endParaRPr lang="en-GB" sz="2400" dirty="0"/>
          </a:p>
          <a:p>
            <a:r>
              <a:rPr lang="en-GB" sz="2400" dirty="0" smtClean="0"/>
              <a:t>As </a:t>
            </a:r>
            <a:r>
              <a:rPr lang="en-GB" sz="2400" dirty="0"/>
              <a:t>an extension, you could compare and contrast with another country.</a:t>
            </a:r>
          </a:p>
        </p:txBody>
      </p:sp>
      <p:pic>
        <p:nvPicPr>
          <p:cNvPr id="4" name="Picture 3"/>
          <p:cNvPicPr>
            <a:picLocks noChangeAspect="1"/>
          </p:cNvPicPr>
          <p:nvPr/>
        </p:nvPicPr>
        <p:blipFill>
          <a:blip r:embed="rId2" cstate="print"/>
          <a:stretch>
            <a:fillRect/>
          </a:stretch>
        </p:blipFill>
        <p:spPr>
          <a:xfrm>
            <a:off x="233988" y="609600"/>
            <a:ext cx="818400" cy="846800"/>
          </a:xfrm>
          <a:prstGeom prst="rect">
            <a:avLst/>
          </a:prstGeom>
        </p:spPr>
      </p:pic>
    </p:spTree>
    <p:extLst>
      <p:ext uri="{BB962C8B-B14F-4D97-AF65-F5344CB8AC3E}">
        <p14:creationId xmlns:p14="http://schemas.microsoft.com/office/powerpoint/2010/main" val="1702243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5" y="0"/>
            <a:ext cx="11873344" cy="831273"/>
          </a:xfrm>
        </p:spPr>
        <p:txBody>
          <a:bodyPr>
            <a:normAutofit/>
          </a:bodyPr>
          <a:lstStyle/>
          <a:p>
            <a:r>
              <a:rPr lang="en-GB" sz="3200" dirty="0" smtClean="0"/>
              <a:t>Evidence 2: The </a:t>
            </a:r>
            <a:r>
              <a:rPr lang="en-GB" sz="3200" dirty="0"/>
              <a:t>case against nationalisation by </a:t>
            </a:r>
            <a:r>
              <a:rPr lang="en-GB" sz="3200" dirty="0">
                <a:solidFill>
                  <a:schemeClr val="tx1"/>
                </a:solidFill>
              </a:rPr>
              <a:t>Ben </a:t>
            </a:r>
            <a:r>
              <a:rPr lang="en-GB" sz="3200" dirty="0" smtClean="0">
                <a:solidFill>
                  <a:schemeClr val="tx1"/>
                </a:solidFill>
              </a:rPr>
              <a:t>Southwood</a:t>
            </a:r>
            <a:endParaRPr lang="en-GB" sz="3200" dirty="0"/>
          </a:p>
        </p:txBody>
      </p:sp>
      <p:sp>
        <p:nvSpPr>
          <p:cNvPr id="3" name="Content Placeholder 2"/>
          <p:cNvSpPr>
            <a:spLocks noGrp="1"/>
          </p:cNvSpPr>
          <p:nvPr>
            <p:ph idx="1"/>
          </p:nvPr>
        </p:nvSpPr>
        <p:spPr>
          <a:xfrm>
            <a:off x="0" y="748145"/>
            <a:ext cx="12192000" cy="6109855"/>
          </a:xfrm>
        </p:spPr>
        <p:txBody>
          <a:bodyPr>
            <a:noAutofit/>
          </a:bodyPr>
          <a:lstStyle/>
          <a:p>
            <a:pPr marL="0" indent="0">
              <a:buNone/>
            </a:pPr>
            <a:r>
              <a:rPr lang="en-GB" dirty="0" smtClean="0"/>
              <a:t>Ben </a:t>
            </a:r>
            <a:r>
              <a:rPr lang="en-GB" dirty="0"/>
              <a:t>Southwood is a researcher at the Adam Smith </a:t>
            </a:r>
            <a:r>
              <a:rPr lang="en-GB" dirty="0" smtClean="0"/>
              <a:t>Institute. Previously </a:t>
            </a:r>
            <a:r>
              <a:rPr lang="en-GB" dirty="0"/>
              <a:t>economics correspondent for City AM </a:t>
            </a:r>
            <a:r>
              <a:rPr lang="en-GB" dirty="0" smtClean="0"/>
              <a:t>newspaper</a:t>
            </a:r>
            <a:endParaRPr lang="en-GB" dirty="0"/>
          </a:p>
          <a:p>
            <a:pPr marL="0" indent="0">
              <a:buNone/>
            </a:pPr>
            <a:r>
              <a:rPr lang="en-GB" dirty="0"/>
              <a:t>The UK's railway network was built privately and competitively and by some way its most successful years were the private eras between 1830 and 1922 and 1994 to the </a:t>
            </a:r>
            <a:r>
              <a:rPr lang="en-GB" dirty="0" smtClean="0"/>
              <a:t>present. Returning </a:t>
            </a:r>
            <a:r>
              <a:rPr lang="en-GB" dirty="0"/>
              <a:t>it to centralised state control would be a step backwards and a </a:t>
            </a:r>
            <a:r>
              <a:rPr lang="en-GB" dirty="0" smtClean="0"/>
              <a:t>mistake. Instead </a:t>
            </a:r>
            <a:r>
              <a:rPr lang="en-GB" dirty="0"/>
              <a:t>we should end the practice of franchising, which creates private monopolies, and allow real competition and diversity.</a:t>
            </a:r>
          </a:p>
          <a:p>
            <a:pPr marL="0" indent="0">
              <a:buNone/>
            </a:pPr>
            <a:r>
              <a:rPr lang="en-GB" dirty="0"/>
              <a:t>Our system began with the first steam train in 1825, and despite costly government licenses, investors built the bulk of today's network (about 6,000 of approximately 11,000 miles) in just three or so years, between 1844 and </a:t>
            </a:r>
            <a:r>
              <a:rPr lang="en-GB" dirty="0" smtClean="0"/>
              <a:t>1846. Journeys </a:t>
            </a:r>
            <a:r>
              <a:rPr lang="en-GB" dirty="0"/>
              <a:t>rose to from about 500 million a year in the 1870s to 1.5 billion just before the First World War. After the war, David Lloyd George judged that rail firms' profits were too low due to too much competition, and decided to merge nearly all the UK's railway firms into just four firms, practically monopolies.</a:t>
            </a:r>
          </a:p>
          <a:p>
            <a:pPr marL="0" indent="0">
              <a:buNone/>
            </a:pPr>
            <a:r>
              <a:rPr lang="en-GB" dirty="0"/>
              <a:t>Between 1923 and 1947 the so-called Big Four government-supported firms ran the roost and journeys fell to about 1.2 billion by the onset of the Second World </a:t>
            </a:r>
            <a:r>
              <a:rPr lang="en-GB" dirty="0" smtClean="0"/>
              <a:t>War. After </a:t>
            </a:r>
            <a:r>
              <a:rPr lang="en-GB" dirty="0"/>
              <a:t>the war, these and others were consolidated further into British Rail. Under British Rail, there were steadily fewer and fewer journeys per year—from around 1 billion in 1948 to only 750 million by 1995, just before the onset of the franchising system.</a:t>
            </a:r>
          </a:p>
          <a:p>
            <a:pPr marL="0" indent="0">
              <a:buNone/>
            </a:pPr>
            <a:r>
              <a:rPr lang="en-GB" dirty="0"/>
              <a:t>Now there are deep flaws with franchising, and undoubtedly it has been lucky, coinciding with higher congestion, fuel prices, and a renewed rise in London as the UK's economic centre. But the sharpness of the change since 1995 is </a:t>
            </a:r>
            <a:r>
              <a:rPr lang="en-GB" dirty="0" smtClean="0"/>
              <a:t>undeniable. Since </a:t>
            </a:r>
            <a:r>
              <a:rPr lang="en-GB" dirty="0"/>
              <a:t>then journeys have spiked dramatically, rising every year to close on the 1.5 billion not seen for almost a </a:t>
            </a:r>
            <a:r>
              <a:rPr lang="en-GB" dirty="0" smtClean="0"/>
              <a:t>century. The </a:t>
            </a:r>
            <a:r>
              <a:rPr lang="en-GB" dirty="0"/>
              <a:t>solution to our current problems is not more state bungling; it is a return to diversity, competition and open markets.</a:t>
            </a:r>
          </a:p>
        </p:txBody>
      </p:sp>
    </p:spTree>
    <p:extLst>
      <p:ext uri="{BB962C8B-B14F-4D97-AF65-F5344CB8AC3E}">
        <p14:creationId xmlns:p14="http://schemas.microsoft.com/office/powerpoint/2010/main" val="16968532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0F9C83B5F2934CAEFCAB6052B3A3FE" ma:contentTypeVersion="2" ma:contentTypeDescription="Create a new document." ma:contentTypeScope="" ma:versionID="2fcdc9cb2266baf21970100044a432e0">
  <xsd:schema xmlns:xsd="http://www.w3.org/2001/XMLSchema" xmlns:xs="http://www.w3.org/2001/XMLSchema" xmlns:p="http://schemas.microsoft.com/office/2006/metadata/properties" xmlns:ns2="dbbd5f85-3fa4-4f97-a8b9-29583e9c93f8" targetNamespace="http://schemas.microsoft.com/office/2006/metadata/properties" ma:root="true" ma:fieldsID="e27ab801447b528f786d3706d43863e7" ns2:_="">
    <xsd:import namespace="dbbd5f85-3fa4-4f97-a8b9-29583e9c93f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bd5f85-3fa4-4f97-a8b9-29583e9c93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62B910-AC79-4E58-B7E0-04053E70567D}"/>
</file>

<file path=customXml/itemProps2.xml><?xml version="1.0" encoding="utf-8"?>
<ds:datastoreItem xmlns:ds="http://schemas.openxmlformats.org/officeDocument/2006/customXml" ds:itemID="{BF06CB5E-EA92-4732-A2EC-F7ED94119E2C}"/>
</file>

<file path=customXml/itemProps3.xml><?xml version="1.0" encoding="utf-8"?>
<ds:datastoreItem xmlns:ds="http://schemas.openxmlformats.org/officeDocument/2006/customXml" ds:itemID="{10C443D2-36D8-4E6F-9FCE-3830129B6C4B}"/>
</file>

<file path=docProps/app.xml><?xml version="1.0" encoding="utf-8"?>
<Properties xmlns="http://schemas.openxmlformats.org/officeDocument/2006/extended-properties" xmlns:vt="http://schemas.openxmlformats.org/officeDocument/2006/docPropsVTypes">
  <Template>Facet</Template>
  <TotalTime>3015</TotalTime>
  <Words>1023</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PowerPoint Presentation</vt:lpstr>
      <vt:lpstr>PESTLE</vt:lpstr>
      <vt:lpstr>PESTLE</vt:lpstr>
      <vt:lpstr>13.2 What are Political influences?</vt:lpstr>
      <vt:lpstr>13.2 What are Political influences?</vt:lpstr>
      <vt:lpstr>13.2 What are Political influences?</vt:lpstr>
      <vt:lpstr>13.2 What are Political influences?</vt:lpstr>
      <vt:lpstr>Individual Activity/ Homework </vt:lpstr>
      <vt:lpstr>Evidence 2: The case against nationalisation by Ben Southwood</vt:lpstr>
      <vt:lpstr>Group activity</vt:lpstr>
      <vt:lpstr>Summary </vt:lpstr>
      <vt:lpstr>Reflect </vt:lpstr>
    </vt:vector>
  </TitlesOfParts>
  <Company>Aberdare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Citizenship</dc:title>
  <dc:creator>CSmith</dc:creator>
  <cp:lastModifiedBy>Katie Harries</cp:lastModifiedBy>
  <cp:revision>219</cp:revision>
  <dcterms:created xsi:type="dcterms:W3CDTF">2015-01-29T12:22:54Z</dcterms:created>
  <dcterms:modified xsi:type="dcterms:W3CDTF">2020-09-25T12:55:33Z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0x010100270F9C83B5F2934CAEFCAB6052B3A3FE</vt:lpwstr>
  </property>
</Properties>
</file>