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104"/>
  </p:notesMasterIdLst>
  <p:sldIdLst>
    <p:sldId id="256" r:id="rId3"/>
    <p:sldId id="257" r:id="rId4"/>
    <p:sldId id="296" r:id="rId5"/>
    <p:sldId id="294" r:id="rId6"/>
    <p:sldId id="295" r:id="rId7"/>
    <p:sldId id="258" r:id="rId8"/>
    <p:sldId id="261" r:id="rId9"/>
    <p:sldId id="403" r:id="rId10"/>
    <p:sldId id="404" r:id="rId11"/>
    <p:sldId id="259" r:id="rId12"/>
    <p:sldId id="293" r:id="rId13"/>
    <p:sldId id="260" r:id="rId14"/>
    <p:sldId id="262" r:id="rId15"/>
    <p:sldId id="297" r:id="rId16"/>
    <p:sldId id="298" r:id="rId17"/>
    <p:sldId id="299" r:id="rId18"/>
    <p:sldId id="300" r:id="rId19"/>
    <p:sldId id="301" r:id="rId20"/>
    <p:sldId id="302" r:id="rId21"/>
    <p:sldId id="304" r:id="rId22"/>
    <p:sldId id="305" r:id="rId23"/>
    <p:sldId id="400" r:id="rId24"/>
    <p:sldId id="306" r:id="rId25"/>
    <p:sldId id="307" r:id="rId26"/>
    <p:sldId id="308" r:id="rId27"/>
    <p:sldId id="309" r:id="rId28"/>
    <p:sldId id="310" r:id="rId29"/>
    <p:sldId id="312" r:id="rId30"/>
    <p:sldId id="313" r:id="rId31"/>
    <p:sldId id="315" r:id="rId32"/>
    <p:sldId id="317" r:id="rId33"/>
    <p:sldId id="386" r:id="rId34"/>
    <p:sldId id="318" r:id="rId35"/>
    <p:sldId id="319" r:id="rId36"/>
    <p:sldId id="320" r:id="rId37"/>
    <p:sldId id="321" r:id="rId38"/>
    <p:sldId id="322" r:id="rId39"/>
    <p:sldId id="323" r:id="rId40"/>
    <p:sldId id="387"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84" r:id="rId55"/>
    <p:sldId id="383" r:id="rId56"/>
    <p:sldId id="337" r:id="rId57"/>
    <p:sldId id="339" r:id="rId58"/>
    <p:sldId id="340" r:id="rId59"/>
    <p:sldId id="341" r:id="rId60"/>
    <p:sldId id="342" r:id="rId61"/>
    <p:sldId id="343" r:id="rId62"/>
    <p:sldId id="397" r:id="rId63"/>
    <p:sldId id="388" r:id="rId64"/>
    <p:sldId id="389" r:id="rId65"/>
    <p:sldId id="390" r:id="rId66"/>
    <p:sldId id="391" r:id="rId67"/>
    <p:sldId id="392" r:id="rId68"/>
    <p:sldId id="393" r:id="rId69"/>
    <p:sldId id="394" r:id="rId70"/>
    <p:sldId id="395" r:id="rId71"/>
    <p:sldId id="399" r:id="rId72"/>
    <p:sldId id="344" r:id="rId73"/>
    <p:sldId id="401" r:id="rId74"/>
    <p:sldId id="346" r:id="rId75"/>
    <p:sldId id="379" r:id="rId76"/>
    <p:sldId id="345" r:id="rId77"/>
    <p:sldId id="347" r:id="rId78"/>
    <p:sldId id="348" r:id="rId79"/>
    <p:sldId id="349" r:id="rId80"/>
    <p:sldId id="350" r:id="rId81"/>
    <p:sldId id="380" r:id="rId82"/>
    <p:sldId id="381" r:id="rId83"/>
    <p:sldId id="398" r:id="rId84"/>
    <p:sldId id="405" r:id="rId85"/>
    <p:sldId id="353" r:id="rId86"/>
    <p:sldId id="352" r:id="rId87"/>
    <p:sldId id="357" r:id="rId88"/>
    <p:sldId id="358" r:id="rId89"/>
    <p:sldId id="359" r:id="rId90"/>
    <p:sldId id="360" r:id="rId91"/>
    <p:sldId id="402" r:id="rId92"/>
    <p:sldId id="361" r:id="rId93"/>
    <p:sldId id="362" r:id="rId94"/>
    <p:sldId id="363" r:id="rId95"/>
    <p:sldId id="364" r:id="rId96"/>
    <p:sldId id="365" r:id="rId97"/>
    <p:sldId id="366" r:id="rId98"/>
    <p:sldId id="367" r:id="rId99"/>
    <p:sldId id="368" r:id="rId100"/>
    <p:sldId id="382" r:id="rId101"/>
    <p:sldId id="369" r:id="rId102"/>
    <p:sldId id="385"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Jones" initials="AJ" lastIdx="1" clrIdx="0">
    <p:extLst>
      <p:ext uri="{19B8F6BF-5375-455C-9EA6-DF929625EA0E}">
        <p15:presenceInfo xmlns:p15="http://schemas.microsoft.com/office/powerpoint/2012/main" userId="S-1-5-21-724593845-1499097844-3636917617-2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4D1"/>
    <a:srgbClr val="1D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6" d="100"/>
          <a:sy n="86" d="100"/>
        </p:scale>
        <p:origin x="56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877E5-4786-4F17-8914-59DAABB0AFC1}" type="doc">
      <dgm:prSet loTypeId="urn:microsoft.com/office/officeart/2005/8/layout/hProcess9" loCatId="process" qsTypeId="urn:microsoft.com/office/officeart/2005/8/quickstyle/simple1" qsCatId="simple" csTypeId="urn:microsoft.com/office/officeart/2005/8/colors/accent1_2" csCatId="accent1" phldr="1"/>
      <dgm:spPr/>
    </dgm:pt>
    <dgm:pt modelId="{44B67C8D-5889-4B20-A17B-E513293928D4}">
      <dgm:prSet phldrT="[Text]"/>
      <dgm:spPr/>
      <dgm:t>
        <a:bodyPr/>
        <a:lstStyle/>
        <a:p>
          <a:r>
            <a:rPr lang="en-GB" dirty="0"/>
            <a:t>What is the background and purpose of your work?</a:t>
          </a:r>
          <a:endParaRPr lang="en-US" dirty="0"/>
        </a:p>
      </dgm:t>
    </dgm:pt>
    <dgm:pt modelId="{C906CC56-C17E-4400-8F75-A80FC9246BAB}" type="parTrans" cxnId="{9C941688-A772-423F-9E2D-CD36CD2F0E33}">
      <dgm:prSet/>
      <dgm:spPr/>
      <dgm:t>
        <a:bodyPr/>
        <a:lstStyle/>
        <a:p>
          <a:endParaRPr lang="en-US"/>
        </a:p>
      </dgm:t>
    </dgm:pt>
    <dgm:pt modelId="{A5D81669-E970-412F-BE3C-45954A8794FC}" type="sibTrans" cxnId="{9C941688-A772-423F-9E2D-CD36CD2F0E33}">
      <dgm:prSet/>
      <dgm:spPr/>
      <dgm:t>
        <a:bodyPr/>
        <a:lstStyle/>
        <a:p>
          <a:endParaRPr lang="en-US"/>
        </a:p>
      </dgm:t>
    </dgm:pt>
    <dgm:pt modelId="{6BD1AD74-95C6-4FC4-83B3-1A35E291DC52}">
      <dgm:prSet phldrT="[Text]"/>
      <dgm:spPr/>
      <dgm:t>
        <a:bodyPr/>
        <a:lstStyle/>
        <a:p>
          <a:r>
            <a:rPr lang="en-GB" dirty="0"/>
            <a:t>Why have you picked this topic?</a:t>
          </a:r>
        </a:p>
        <a:p>
          <a:r>
            <a:rPr lang="en-GB" b="1" u="sng" dirty="0"/>
            <a:t>Focus and Scope</a:t>
          </a:r>
          <a:endParaRPr lang="en-US" b="1" u="sng" dirty="0"/>
        </a:p>
      </dgm:t>
    </dgm:pt>
    <dgm:pt modelId="{EADE4788-C9C4-44AC-B8CF-30660A990C5D}" type="parTrans" cxnId="{7DB002A2-F0BB-4E83-9C4F-B2159095D2D7}">
      <dgm:prSet/>
      <dgm:spPr/>
      <dgm:t>
        <a:bodyPr/>
        <a:lstStyle/>
        <a:p>
          <a:endParaRPr lang="en-US"/>
        </a:p>
      </dgm:t>
    </dgm:pt>
    <dgm:pt modelId="{2BE8FDB2-9905-4D8E-AD9E-BDCE2A042C97}" type="sibTrans" cxnId="{7DB002A2-F0BB-4E83-9C4F-B2159095D2D7}">
      <dgm:prSet/>
      <dgm:spPr/>
      <dgm:t>
        <a:bodyPr/>
        <a:lstStyle/>
        <a:p>
          <a:endParaRPr lang="en-US"/>
        </a:p>
      </dgm:t>
    </dgm:pt>
    <dgm:pt modelId="{269F4868-DC5C-4EE5-B087-B68A374FD4A1}">
      <dgm:prSet phldrT="[Text]"/>
      <dgm:spPr/>
      <dgm:t>
        <a:bodyPr/>
        <a:lstStyle/>
        <a:p>
          <a:r>
            <a:rPr lang="en-GB" dirty="0"/>
            <a:t>What do you think you will find?**</a:t>
          </a:r>
          <a:endParaRPr lang="en-US" dirty="0"/>
        </a:p>
      </dgm:t>
    </dgm:pt>
    <dgm:pt modelId="{CF9DDBD1-E4A3-439F-98DA-EFE9B40F07A7}" type="parTrans" cxnId="{D60DDB91-8B28-40CE-A187-9806DAE7D118}">
      <dgm:prSet/>
      <dgm:spPr/>
      <dgm:t>
        <a:bodyPr/>
        <a:lstStyle/>
        <a:p>
          <a:endParaRPr lang="en-US"/>
        </a:p>
      </dgm:t>
    </dgm:pt>
    <dgm:pt modelId="{639FA45D-C056-4E93-A6BC-BB331298D249}" type="sibTrans" cxnId="{D60DDB91-8B28-40CE-A187-9806DAE7D118}">
      <dgm:prSet/>
      <dgm:spPr/>
      <dgm:t>
        <a:bodyPr/>
        <a:lstStyle/>
        <a:p>
          <a:endParaRPr lang="en-US"/>
        </a:p>
      </dgm:t>
    </dgm:pt>
    <dgm:pt modelId="{95891EF8-6F67-4090-9C90-1410577405FC}">
      <dgm:prSet/>
      <dgm:spPr/>
      <dgm:t>
        <a:bodyPr/>
        <a:lstStyle/>
        <a:p>
          <a:r>
            <a:rPr lang="en-US" dirty="0"/>
            <a:t>Title</a:t>
          </a:r>
        </a:p>
        <a:p>
          <a:r>
            <a:rPr lang="en-US" dirty="0"/>
            <a:t>Question</a:t>
          </a:r>
        </a:p>
      </dgm:t>
    </dgm:pt>
    <dgm:pt modelId="{FEDEBB5C-7409-4E25-9DDE-BD34083D5C75}" type="parTrans" cxnId="{1994A4BA-751A-4F2A-9F6E-D8F899906F74}">
      <dgm:prSet/>
      <dgm:spPr/>
      <dgm:t>
        <a:bodyPr/>
        <a:lstStyle/>
        <a:p>
          <a:endParaRPr lang="en-US"/>
        </a:p>
      </dgm:t>
    </dgm:pt>
    <dgm:pt modelId="{EA1CA6F7-88AD-4658-93E0-F6BCE4FAF80A}" type="sibTrans" cxnId="{1994A4BA-751A-4F2A-9F6E-D8F899906F74}">
      <dgm:prSet/>
      <dgm:spPr/>
      <dgm:t>
        <a:bodyPr/>
        <a:lstStyle/>
        <a:p>
          <a:endParaRPr lang="en-US"/>
        </a:p>
      </dgm:t>
    </dgm:pt>
    <dgm:pt modelId="{1B41610A-A645-4020-A183-C6023BB00AF9}" type="pres">
      <dgm:prSet presAssocID="{491877E5-4786-4F17-8914-59DAABB0AFC1}" presName="CompostProcess" presStyleCnt="0">
        <dgm:presLayoutVars>
          <dgm:dir/>
          <dgm:resizeHandles val="exact"/>
        </dgm:presLayoutVars>
      </dgm:prSet>
      <dgm:spPr/>
    </dgm:pt>
    <dgm:pt modelId="{11814BB0-10EE-4E22-B35B-B039BC00327F}" type="pres">
      <dgm:prSet presAssocID="{491877E5-4786-4F17-8914-59DAABB0AFC1}" presName="arrow" presStyleLbl="bgShp" presStyleIdx="0" presStyleCnt="1" custLinFactNeighborX="873" custLinFactNeighborY="-3921"/>
      <dgm:spPr/>
    </dgm:pt>
    <dgm:pt modelId="{760BDDCE-A9E9-471B-BD4C-E240E7CCBEE1}" type="pres">
      <dgm:prSet presAssocID="{491877E5-4786-4F17-8914-59DAABB0AFC1}" presName="linearProcess" presStyleCnt="0"/>
      <dgm:spPr/>
    </dgm:pt>
    <dgm:pt modelId="{E6F083E2-49A7-4559-AABE-FE123ABFD0ED}" type="pres">
      <dgm:prSet presAssocID="{95891EF8-6F67-4090-9C90-1410577405FC}" presName="textNode" presStyleLbl="node1" presStyleIdx="0" presStyleCnt="4">
        <dgm:presLayoutVars>
          <dgm:bulletEnabled val="1"/>
        </dgm:presLayoutVars>
      </dgm:prSet>
      <dgm:spPr/>
    </dgm:pt>
    <dgm:pt modelId="{A69EB9B4-60EB-46FC-B6D8-17D08C354930}" type="pres">
      <dgm:prSet presAssocID="{EA1CA6F7-88AD-4658-93E0-F6BCE4FAF80A}" presName="sibTrans" presStyleCnt="0"/>
      <dgm:spPr/>
    </dgm:pt>
    <dgm:pt modelId="{8D44FD11-B73B-4AA5-AEA6-7B79EA5224FD}" type="pres">
      <dgm:prSet presAssocID="{44B67C8D-5889-4B20-A17B-E513293928D4}" presName="textNode" presStyleLbl="node1" presStyleIdx="1" presStyleCnt="4">
        <dgm:presLayoutVars>
          <dgm:bulletEnabled val="1"/>
        </dgm:presLayoutVars>
      </dgm:prSet>
      <dgm:spPr/>
    </dgm:pt>
    <dgm:pt modelId="{853E0C52-850F-40F3-B482-00B0751A3651}" type="pres">
      <dgm:prSet presAssocID="{A5D81669-E970-412F-BE3C-45954A8794FC}" presName="sibTrans" presStyleCnt="0"/>
      <dgm:spPr/>
    </dgm:pt>
    <dgm:pt modelId="{2B126748-1E10-421A-B5BA-3E3399E27051}" type="pres">
      <dgm:prSet presAssocID="{6BD1AD74-95C6-4FC4-83B3-1A35E291DC52}" presName="textNode" presStyleLbl="node1" presStyleIdx="2" presStyleCnt="4">
        <dgm:presLayoutVars>
          <dgm:bulletEnabled val="1"/>
        </dgm:presLayoutVars>
      </dgm:prSet>
      <dgm:spPr/>
    </dgm:pt>
    <dgm:pt modelId="{50DDBD93-C1BD-47AC-9F9B-5F63C8621BB7}" type="pres">
      <dgm:prSet presAssocID="{2BE8FDB2-9905-4D8E-AD9E-BDCE2A042C97}" presName="sibTrans" presStyleCnt="0"/>
      <dgm:spPr/>
    </dgm:pt>
    <dgm:pt modelId="{F43F375F-702F-44E6-BA15-3A4B0C773295}" type="pres">
      <dgm:prSet presAssocID="{269F4868-DC5C-4EE5-B087-B68A374FD4A1}" presName="textNode" presStyleLbl="node1" presStyleIdx="3" presStyleCnt="4">
        <dgm:presLayoutVars>
          <dgm:bulletEnabled val="1"/>
        </dgm:presLayoutVars>
      </dgm:prSet>
      <dgm:spPr/>
    </dgm:pt>
  </dgm:ptLst>
  <dgm:cxnLst>
    <dgm:cxn modelId="{07A32D05-7197-4238-B142-4D770746C375}" type="presOf" srcId="{269F4868-DC5C-4EE5-B087-B68A374FD4A1}" destId="{F43F375F-702F-44E6-BA15-3A4B0C773295}" srcOrd="0" destOrd="0" presId="urn:microsoft.com/office/officeart/2005/8/layout/hProcess9"/>
    <dgm:cxn modelId="{5D66B713-0E57-4EBB-A755-38BE9D9BB04B}" type="presOf" srcId="{491877E5-4786-4F17-8914-59DAABB0AFC1}" destId="{1B41610A-A645-4020-A183-C6023BB00AF9}" srcOrd="0" destOrd="0" presId="urn:microsoft.com/office/officeart/2005/8/layout/hProcess9"/>
    <dgm:cxn modelId="{506B2D61-1946-4BF7-BB4A-E564F868FE10}" type="presOf" srcId="{44B67C8D-5889-4B20-A17B-E513293928D4}" destId="{8D44FD11-B73B-4AA5-AEA6-7B79EA5224FD}" srcOrd="0" destOrd="0" presId="urn:microsoft.com/office/officeart/2005/8/layout/hProcess9"/>
    <dgm:cxn modelId="{DF21BC4D-B952-45F3-A626-371BF51EE972}" type="presOf" srcId="{6BD1AD74-95C6-4FC4-83B3-1A35E291DC52}" destId="{2B126748-1E10-421A-B5BA-3E3399E27051}" srcOrd="0" destOrd="0" presId="urn:microsoft.com/office/officeart/2005/8/layout/hProcess9"/>
    <dgm:cxn modelId="{9C941688-A772-423F-9E2D-CD36CD2F0E33}" srcId="{491877E5-4786-4F17-8914-59DAABB0AFC1}" destId="{44B67C8D-5889-4B20-A17B-E513293928D4}" srcOrd="1" destOrd="0" parTransId="{C906CC56-C17E-4400-8F75-A80FC9246BAB}" sibTransId="{A5D81669-E970-412F-BE3C-45954A8794FC}"/>
    <dgm:cxn modelId="{D60DDB91-8B28-40CE-A187-9806DAE7D118}" srcId="{491877E5-4786-4F17-8914-59DAABB0AFC1}" destId="{269F4868-DC5C-4EE5-B087-B68A374FD4A1}" srcOrd="3" destOrd="0" parTransId="{CF9DDBD1-E4A3-439F-98DA-EFE9B40F07A7}" sibTransId="{639FA45D-C056-4E93-A6BC-BB331298D249}"/>
    <dgm:cxn modelId="{7DB002A2-F0BB-4E83-9C4F-B2159095D2D7}" srcId="{491877E5-4786-4F17-8914-59DAABB0AFC1}" destId="{6BD1AD74-95C6-4FC4-83B3-1A35E291DC52}" srcOrd="2" destOrd="0" parTransId="{EADE4788-C9C4-44AC-B8CF-30660A990C5D}" sibTransId="{2BE8FDB2-9905-4D8E-AD9E-BDCE2A042C97}"/>
    <dgm:cxn modelId="{1994A4BA-751A-4F2A-9F6E-D8F899906F74}" srcId="{491877E5-4786-4F17-8914-59DAABB0AFC1}" destId="{95891EF8-6F67-4090-9C90-1410577405FC}" srcOrd="0" destOrd="0" parTransId="{FEDEBB5C-7409-4E25-9DDE-BD34083D5C75}" sibTransId="{EA1CA6F7-88AD-4658-93E0-F6BCE4FAF80A}"/>
    <dgm:cxn modelId="{950330D0-1EE3-4DE6-AD0C-E616E2304A83}" type="presOf" srcId="{95891EF8-6F67-4090-9C90-1410577405FC}" destId="{E6F083E2-49A7-4559-AABE-FE123ABFD0ED}" srcOrd="0" destOrd="0" presId="urn:microsoft.com/office/officeart/2005/8/layout/hProcess9"/>
    <dgm:cxn modelId="{5ED4A789-6007-46F7-8D1C-26E76755B041}" type="presParOf" srcId="{1B41610A-A645-4020-A183-C6023BB00AF9}" destId="{11814BB0-10EE-4E22-B35B-B039BC00327F}" srcOrd="0" destOrd="0" presId="urn:microsoft.com/office/officeart/2005/8/layout/hProcess9"/>
    <dgm:cxn modelId="{A955FEBE-1A81-412B-9073-AF26CE0289DF}" type="presParOf" srcId="{1B41610A-A645-4020-A183-C6023BB00AF9}" destId="{760BDDCE-A9E9-471B-BD4C-E240E7CCBEE1}" srcOrd="1" destOrd="0" presId="urn:microsoft.com/office/officeart/2005/8/layout/hProcess9"/>
    <dgm:cxn modelId="{1C072416-C327-4D6B-8AD1-79DF31370CB7}" type="presParOf" srcId="{760BDDCE-A9E9-471B-BD4C-E240E7CCBEE1}" destId="{E6F083E2-49A7-4559-AABE-FE123ABFD0ED}" srcOrd="0" destOrd="0" presId="urn:microsoft.com/office/officeart/2005/8/layout/hProcess9"/>
    <dgm:cxn modelId="{B6F7A7D4-F2AC-4F3D-9CFD-8131CAA19992}" type="presParOf" srcId="{760BDDCE-A9E9-471B-BD4C-E240E7CCBEE1}" destId="{A69EB9B4-60EB-46FC-B6D8-17D08C354930}" srcOrd="1" destOrd="0" presId="urn:microsoft.com/office/officeart/2005/8/layout/hProcess9"/>
    <dgm:cxn modelId="{4F04D1CA-F59D-4E67-A453-0ACE9260A6E9}" type="presParOf" srcId="{760BDDCE-A9E9-471B-BD4C-E240E7CCBEE1}" destId="{8D44FD11-B73B-4AA5-AEA6-7B79EA5224FD}" srcOrd="2" destOrd="0" presId="urn:microsoft.com/office/officeart/2005/8/layout/hProcess9"/>
    <dgm:cxn modelId="{D3E90E39-B016-4827-8263-FB95AD8778F8}" type="presParOf" srcId="{760BDDCE-A9E9-471B-BD4C-E240E7CCBEE1}" destId="{853E0C52-850F-40F3-B482-00B0751A3651}" srcOrd="3" destOrd="0" presId="urn:microsoft.com/office/officeart/2005/8/layout/hProcess9"/>
    <dgm:cxn modelId="{770D6DCC-AEE1-4884-9D04-155CEB46D963}" type="presParOf" srcId="{760BDDCE-A9E9-471B-BD4C-E240E7CCBEE1}" destId="{2B126748-1E10-421A-B5BA-3E3399E27051}" srcOrd="4" destOrd="0" presId="urn:microsoft.com/office/officeart/2005/8/layout/hProcess9"/>
    <dgm:cxn modelId="{36C0FACA-A3BC-47A5-82C2-88ACF7476BEC}" type="presParOf" srcId="{760BDDCE-A9E9-471B-BD4C-E240E7CCBEE1}" destId="{50DDBD93-C1BD-47AC-9F9B-5F63C8621BB7}" srcOrd="5" destOrd="0" presId="urn:microsoft.com/office/officeart/2005/8/layout/hProcess9"/>
    <dgm:cxn modelId="{DF183614-9DBC-4580-9679-A803BF3850F3}" type="presParOf" srcId="{760BDDCE-A9E9-471B-BD4C-E240E7CCBEE1}" destId="{F43F375F-702F-44E6-BA15-3A4B0C77329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4BB0-10EE-4E22-B35B-B039BC00327F}">
      <dsp:nvSpPr>
        <dsp:cNvPr id="0" name=""/>
        <dsp:cNvSpPr/>
      </dsp:nvSpPr>
      <dsp:spPr>
        <a:xfrm>
          <a:off x="856682" y="0"/>
          <a:ext cx="8834936"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083E2-49A7-4559-AABE-FE123ABFD0ED}">
      <dsp:nvSpPr>
        <dsp:cNvPr id="0" name=""/>
        <dsp:cNvSpPr/>
      </dsp:nvSpPr>
      <dsp:spPr>
        <a:xfrm>
          <a:off x="7006" y="1625600"/>
          <a:ext cx="2479482"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Title</a:t>
          </a:r>
        </a:p>
        <a:p>
          <a:pPr marL="0" lvl="0" indent="0" algn="ctr" defTabSz="1066800">
            <a:lnSpc>
              <a:spcPct val="90000"/>
            </a:lnSpc>
            <a:spcBef>
              <a:spcPct val="0"/>
            </a:spcBef>
            <a:spcAft>
              <a:spcPct val="35000"/>
            </a:spcAft>
            <a:buNone/>
          </a:pPr>
          <a:r>
            <a:rPr lang="en-US" sz="2400" kern="1200" dirty="0"/>
            <a:t>Question</a:t>
          </a:r>
        </a:p>
      </dsp:txBody>
      <dsp:txXfrm>
        <a:off x="112813" y="1731407"/>
        <a:ext cx="2267868" cy="1955852"/>
      </dsp:txXfrm>
    </dsp:sp>
    <dsp:sp modelId="{8D44FD11-B73B-4AA5-AEA6-7B79EA5224FD}">
      <dsp:nvSpPr>
        <dsp:cNvPr id="0" name=""/>
        <dsp:cNvSpPr/>
      </dsp:nvSpPr>
      <dsp:spPr>
        <a:xfrm>
          <a:off x="2640522" y="1625600"/>
          <a:ext cx="2479482"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What is the background and purpose of your work?</a:t>
          </a:r>
          <a:endParaRPr lang="en-US" sz="2400" kern="1200" dirty="0"/>
        </a:p>
      </dsp:txBody>
      <dsp:txXfrm>
        <a:off x="2746329" y="1731407"/>
        <a:ext cx="2267868" cy="1955852"/>
      </dsp:txXfrm>
    </dsp:sp>
    <dsp:sp modelId="{2B126748-1E10-421A-B5BA-3E3399E27051}">
      <dsp:nvSpPr>
        <dsp:cNvPr id="0" name=""/>
        <dsp:cNvSpPr/>
      </dsp:nvSpPr>
      <dsp:spPr>
        <a:xfrm>
          <a:off x="5274037" y="1625600"/>
          <a:ext cx="2479482"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Why have you picked this topic?</a:t>
          </a:r>
        </a:p>
        <a:p>
          <a:pPr marL="0" lvl="0" indent="0" algn="ctr" defTabSz="1066800">
            <a:lnSpc>
              <a:spcPct val="90000"/>
            </a:lnSpc>
            <a:spcBef>
              <a:spcPct val="0"/>
            </a:spcBef>
            <a:spcAft>
              <a:spcPct val="35000"/>
            </a:spcAft>
            <a:buNone/>
          </a:pPr>
          <a:r>
            <a:rPr lang="en-GB" sz="2400" b="1" u="sng" kern="1200" dirty="0"/>
            <a:t>Focus and Scope</a:t>
          </a:r>
          <a:endParaRPr lang="en-US" sz="2400" b="1" u="sng" kern="1200" dirty="0"/>
        </a:p>
      </dsp:txBody>
      <dsp:txXfrm>
        <a:off x="5379844" y="1731407"/>
        <a:ext cx="2267868" cy="1955852"/>
      </dsp:txXfrm>
    </dsp:sp>
    <dsp:sp modelId="{F43F375F-702F-44E6-BA15-3A4B0C773295}">
      <dsp:nvSpPr>
        <dsp:cNvPr id="0" name=""/>
        <dsp:cNvSpPr/>
      </dsp:nvSpPr>
      <dsp:spPr>
        <a:xfrm>
          <a:off x="7907553" y="1625600"/>
          <a:ext cx="2479482"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What do you think you will find?**</a:t>
          </a:r>
          <a:endParaRPr lang="en-US" sz="2400" kern="1200" dirty="0"/>
        </a:p>
      </dsp:txBody>
      <dsp:txXfrm>
        <a:off x="8013360" y="1731407"/>
        <a:ext cx="2267868"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2E8E6-EA29-40C9-B35B-6B1356109FA1}" type="datetimeFigureOut">
              <a:rPr lang="en-GB" smtClean="0"/>
              <a:t>08/02/2022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D70F-9F41-4002-B713-8C0D5D972ADF}" type="slidenum">
              <a:rPr lang="en-GB" smtClean="0"/>
              <a:t>‹#›</a:t>
            </a:fld>
            <a:endParaRPr lang="en-GB"/>
          </a:p>
        </p:txBody>
      </p:sp>
    </p:spTree>
    <p:extLst>
      <p:ext uri="{BB962C8B-B14F-4D97-AF65-F5344CB8AC3E}">
        <p14:creationId xmlns:p14="http://schemas.microsoft.com/office/powerpoint/2010/main" val="206607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BE1E94-4F44-4DDE-9491-66963445D9BF}" type="slidenum">
              <a:rPr lang="en-US" smtClean="0"/>
              <a:pPr/>
              <a:t>28</a:t>
            </a:fld>
            <a:endParaRPr lang="en-US"/>
          </a:p>
        </p:txBody>
      </p:sp>
    </p:spTree>
    <p:extLst>
      <p:ext uri="{BB962C8B-B14F-4D97-AF65-F5344CB8AC3E}">
        <p14:creationId xmlns:p14="http://schemas.microsoft.com/office/powerpoint/2010/main" val="61957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4" name="Title Placeholder 1"/>
          <p:cNvSpPr txBox="1">
            <a:spLocks/>
          </p:cNvSpPr>
          <p:nvPr/>
        </p:nvSpPr>
        <p:spPr>
          <a:xfrm>
            <a:off x="698158" y="2190771"/>
            <a:ext cx="28688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23939"/>
                </a:solidFill>
                <a:latin typeface="Arial Black" panose="020B0A04020102020204" pitchFamily="34" charset="0"/>
              </a:rPr>
              <a:t>Subject:</a:t>
            </a:r>
            <a:endParaRPr lang="en-GB" dirty="0">
              <a:solidFill>
                <a:srgbClr val="C23939"/>
              </a:solidFill>
              <a:latin typeface="Arial Black" panose="020B0A04020102020204" pitchFamily="34" charset="0"/>
            </a:endParaRPr>
          </a:p>
        </p:txBody>
      </p:sp>
      <p:sp>
        <p:nvSpPr>
          <p:cNvPr id="5" name="Title Placeholder 1"/>
          <p:cNvSpPr txBox="1">
            <a:spLocks/>
          </p:cNvSpPr>
          <p:nvPr/>
        </p:nvSpPr>
        <p:spPr>
          <a:xfrm>
            <a:off x="698158" y="3578845"/>
            <a:ext cx="28688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23939"/>
                </a:solidFill>
                <a:latin typeface="Arial Black" panose="020B0A04020102020204" pitchFamily="34" charset="0"/>
              </a:rPr>
              <a:t>Room:</a:t>
            </a:r>
            <a:endParaRPr lang="en-GB" dirty="0">
              <a:solidFill>
                <a:srgbClr val="C23939"/>
              </a:solidFill>
              <a:latin typeface="Arial Black" panose="020B0A04020102020204" pitchFamily="34" charset="0"/>
            </a:endParaRPr>
          </a:p>
        </p:txBody>
      </p:sp>
      <p:sp>
        <p:nvSpPr>
          <p:cNvPr id="6" name="Text Placeholder 6"/>
          <p:cNvSpPr>
            <a:spLocks noGrp="1"/>
          </p:cNvSpPr>
          <p:nvPr>
            <p:ph type="body" sz="quarter" idx="10"/>
          </p:nvPr>
        </p:nvSpPr>
        <p:spPr>
          <a:xfrm>
            <a:off x="3789535" y="802696"/>
            <a:ext cx="6953250" cy="1325563"/>
          </a:xfrm>
          <a:prstGeom prst="rect">
            <a:avLst/>
          </a:prstGeom>
        </p:spPr>
        <p:txBody>
          <a:bodyPr anchor="ctr"/>
          <a:lstStyle>
            <a:lvl1pPr marL="0" indent="0">
              <a:buNone/>
              <a:defRPr sz="4400">
                <a:solidFill>
                  <a:schemeClr val="bg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Text Placeholder 6"/>
          <p:cNvSpPr>
            <a:spLocks noGrp="1"/>
          </p:cNvSpPr>
          <p:nvPr>
            <p:ph type="body" sz="quarter" idx="11"/>
          </p:nvPr>
        </p:nvSpPr>
        <p:spPr>
          <a:xfrm>
            <a:off x="3789535" y="2190772"/>
            <a:ext cx="6953250" cy="1325563"/>
          </a:xfrm>
          <a:prstGeom prst="rect">
            <a:avLst/>
          </a:prstGeom>
        </p:spPr>
        <p:txBody>
          <a:bodyPr anchor="ctr"/>
          <a:lstStyle>
            <a:lvl1pPr marL="0" indent="0">
              <a:buNone/>
              <a:defRPr sz="4400">
                <a:solidFill>
                  <a:schemeClr val="bg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8" name="Text Placeholder 6"/>
          <p:cNvSpPr>
            <a:spLocks noGrp="1"/>
          </p:cNvSpPr>
          <p:nvPr>
            <p:ph type="body" sz="quarter" idx="12"/>
          </p:nvPr>
        </p:nvSpPr>
        <p:spPr>
          <a:xfrm>
            <a:off x="3789535" y="3578845"/>
            <a:ext cx="6953250" cy="1325563"/>
          </a:xfrm>
          <a:prstGeom prst="rect">
            <a:avLst/>
          </a:prstGeom>
        </p:spPr>
        <p:txBody>
          <a:bodyPr anchor="ctr"/>
          <a:lstStyle>
            <a:lvl1pPr marL="0" indent="0">
              <a:buNone/>
              <a:defRPr sz="4400">
                <a:solidFill>
                  <a:schemeClr val="bg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itle Placeholder 1"/>
          <p:cNvSpPr txBox="1">
            <a:spLocks/>
          </p:cNvSpPr>
          <p:nvPr/>
        </p:nvSpPr>
        <p:spPr>
          <a:xfrm>
            <a:off x="782465" y="802695"/>
            <a:ext cx="28688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23939"/>
                </a:solidFill>
                <a:latin typeface="Arial Black" panose="020B0A04020102020204" pitchFamily="34" charset="0"/>
              </a:rPr>
              <a:t>Teacher:</a:t>
            </a:r>
            <a:endParaRPr lang="en-GB" dirty="0">
              <a:solidFill>
                <a:srgbClr val="C23939"/>
              </a:solidFill>
              <a:latin typeface="Arial Black" panose="020B0A04020102020204" pitchFamily="34" charset="0"/>
            </a:endParaRPr>
          </a:p>
        </p:txBody>
      </p:sp>
    </p:spTree>
    <p:extLst>
      <p:ext uri="{BB962C8B-B14F-4D97-AF65-F5344CB8AC3E}">
        <p14:creationId xmlns:p14="http://schemas.microsoft.com/office/powerpoint/2010/main" val="175490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nalysing">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Analysing</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4947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valuatio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Evaluating</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529349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annin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Scanning</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338781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mmin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Skimming</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92500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omewor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Homework</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129141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tch up">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Catch</a:t>
            </a:r>
            <a:r>
              <a:rPr lang="en-GB" sz="3200" b="1" baseline="0" dirty="0">
                <a:solidFill>
                  <a:schemeClr val="bg1"/>
                </a:solidFill>
                <a:latin typeface="Arial Black" panose="020B0A04020102020204" pitchFamily="34" charset="0"/>
              </a:rPr>
              <a:t> Up Time</a:t>
            </a:r>
            <a:endParaRPr lang="en-GB" sz="3200" b="1" dirty="0">
              <a:solidFill>
                <a:schemeClr val="bg1"/>
              </a:solidFill>
              <a:latin typeface="Arial Black" panose="020B0A04020102020204" pitchFamily="34" charset="0"/>
            </a:endParaRP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
        <p:nvSpPr>
          <p:cNvPr id="7" name="TextBox 6"/>
          <p:cNvSpPr txBox="1"/>
          <p:nvPr/>
        </p:nvSpPr>
        <p:spPr>
          <a:xfrm>
            <a:off x="670838" y="1943100"/>
            <a:ext cx="10553700" cy="3539430"/>
          </a:xfrm>
          <a:prstGeom prst="rect">
            <a:avLst/>
          </a:prstGeom>
          <a:noFill/>
        </p:spPr>
        <p:txBody>
          <a:bodyPr wrap="square" rtlCol="0">
            <a:spAutoFit/>
          </a:bodyPr>
          <a:lstStyle/>
          <a:p>
            <a:pPr algn="ctr"/>
            <a:r>
              <a:rPr lang="en-US" sz="3200" dirty="0">
                <a:solidFill>
                  <a:srgbClr val="2B3135"/>
                </a:solidFill>
                <a:latin typeface="Arial" panose="020B0604020202020204" pitchFamily="34" charset="0"/>
                <a:cs typeface="Arial" panose="020B0604020202020204" pitchFamily="34" charset="0"/>
              </a:rPr>
              <a:t>Have you run out of time in a lesson,</a:t>
            </a:r>
            <a:r>
              <a:rPr lang="en-US" sz="3200" baseline="0" dirty="0">
                <a:solidFill>
                  <a:srgbClr val="2B3135"/>
                </a:solidFill>
                <a:latin typeface="Arial" panose="020B0604020202020204" pitchFamily="34" charset="0"/>
                <a:cs typeface="Arial" panose="020B0604020202020204" pitchFamily="34" charset="0"/>
              </a:rPr>
              <a:t> been off ill or maybe you just forgot to write results down during a practical?</a:t>
            </a:r>
          </a:p>
          <a:p>
            <a:pPr algn="ctr"/>
            <a:endParaRPr lang="en-US" sz="3200" baseline="0" dirty="0">
              <a:solidFill>
                <a:srgbClr val="C23939"/>
              </a:solidFill>
              <a:latin typeface="Arial" panose="020B0604020202020204" pitchFamily="34" charset="0"/>
              <a:cs typeface="Arial" panose="020B0604020202020204" pitchFamily="34" charset="0"/>
            </a:endParaRPr>
          </a:p>
          <a:p>
            <a:pPr algn="ctr"/>
            <a:r>
              <a:rPr lang="en-US" sz="3200" baseline="0" dirty="0">
                <a:solidFill>
                  <a:srgbClr val="C23939"/>
                </a:solidFill>
                <a:latin typeface="Arial" panose="020B0604020202020204" pitchFamily="34" charset="0"/>
                <a:cs typeface="Arial" panose="020B0604020202020204" pitchFamily="34" charset="0"/>
              </a:rPr>
              <a:t>Or maybe you need to improve some </a:t>
            </a:r>
            <a:r>
              <a:rPr lang="en-US" sz="3200" baseline="0" dirty="0" err="1">
                <a:solidFill>
                  <a:srgbClr val="C23939"/>
                </a:solidFill>
                <a:latin typeface="Arial" panose="020B0604020202020204" pitchFamily="34" charset="0"/>
                <a:cs typeface="Arial" panose="020B0604020202020204" pitchFamily="34" charset="0"/>
              </a:rPr>
              <a:t>gwaith</a:t>
            </a:r>
            <a:r>
              <a:rPr lang="en-US" sz="3200" baseline="0" dirty="0">
                <a:solidFill>
                  <a:srgbClr val="C23939"/>
                </a:solidFill>
                <a:latin typeface="Arial" panose="020B0604020202020204" pitchFamily="34" charset="0"/>
                <a:cs typeface="Arial" panose="020B0604020202020204" pitchFamily="34" charset="0"/>
              </a:rPr>
              <a:t> </a:t>
            </a:r>
            <a:r>
              <a:rPr lang="en-US" sz="3200" baseline="0" dirty="0" err="1">
                <a:solidFill>
                  <a:srgbClr val="C23939"/>
                </a:solidFill>
                <a:latin typeface="Arial" panose="020B0604020202020204" pitchFamily="34" charset="0"/>
                <a:cs typeface="Arial" panose="020B0604020202020204" pitchFamily="34" charset="0"/>
              </a:rPr>
              <a:t>dosbarth</a:t>
            </a:r>
            <a:r>
              <a:rPr lang="en-US" sz="3200" baseline="0" dirty="0">
                <a:solidFill>
                  <a:srgbClr val="C23939"/>
                </a:solidFill>
                <a:latin typeface="Arial" panose="020B0604020202020204" pitchFamily="34" charset="0"/>
                <a:cs typeface="Arial" panose="020B0604020202020204" pitchFamily="34" charset="0"/>
              </a:rPr>
              <a:t> or </a:t>
            </a:r>
            <a:r>
              <a:rPr lang="en-US" sz="3200" baseline="0" dirty="0" err="1">
                <a:solidFill>
                  <a:srgbClr val="C23939"/>
                </a:solidFill>
                <a:latin typeface="Arial" panose="020B0604020202020204" pitchFamily="34" charset="0"/>
                <a:cs typeface="Arial" panose="020B0604020202020204" pitchFamily="34" charset="0"/>
              </a:rPr>
              <a:t>gwaith</a:t>
            </a:r>
            <a:r>
              <a:rPr lang="en-US" sz="3200" baseline="0" dirty="0">
                <a:solidFill>
                  <a:srgbClr val="C23939"/>
                </a:solidFill>
                <a:latin typeface="Arial" panose="020B0604020202020204" pitchFamily="34" charset="0"/>
                <a:cs typeface="Arial" panose="020B0604020202020204" pitchFamily="34" charset="0"/>
              </a:rPr>
              <a:t> </a:t>
            </a:r>
            <a:r>
              <a:rPr lang="en-US" sz="3200" baseline="0" dirty="0" err="1">
                <a:solidFill>
                  <a:srgbClr val="C23939"/>
                </a:solidFill>
                <a:latin typeface="Arial" panose="020B0604020202020204" pitchFamily="34" charset="0"/>
                <a:cs typeface="Arial" panose="020B0604020202020204" pitchFamily="34" charset="0"/>
              </a:rPr>
              <a:t>cartref</a:t>
            </a:r>
            <a:r>
              <a:rPr lang="en-US" sz="3200" baseline="0" dirty="0">
                <a:solidFill>
                  <a:srgbClr val="C23939"/>
                </a:solidFill>
                <a:latin typeface="Arial" panose="020B0604020202020204" pitchFamily="34" charset="0"/>
                <a:cs typeface="Arial" panose="020B0604020202020204" pitchFamily="34" charset="0"/>
              </a:rPr>
              <a:t> using your feedback?</a:t>
            </a:r>
          </a:p>
          <a:p>
            <a:pPr algn="ctr"/>
            <a:endParaRPr lang="en-US" sz="2400" baseline="0" dirty="0">
              <a:solidFill>
                <a:srgbClr val="2B3135"/>
              </a:solidFill>
              <a:latin typeface="Arial" panose="020B0604020202020204" pitchFamily="34" charset="0"/>
              <a:cs typeface="Arial" panose="020B0604020202020204" pitchFamily="34" charset="0"/>
            </a:endParaRPr>
          </a:p>
          <a:p>
            <a:pPr algn="ctr"/>
            <a:r>
              <a:rPr lang="en-US" sz="4000" baseline="0" dirty="0">
                <a:solidFill>
                  <a:srgbClr val="2B3135"/>
                </a:solidFill>
                <a:latin typeface="Arial" panose="020B0604020202020204" pitchFamily="34" charset="0"/>
                <a:cs typeface="Arial" panose="020B0604020202020204" pitchFamily="34" charset="0"/>
              </a:rPr>
              <a:t>Well </a:t>
            </a:r>
            <a:r>
              <a:rPr lang="en-US" sz="4000" b="1" baseline="0" dirty="0">
                <a:solidFill>
                  <a:srgbClr val="2B3135"/>
                </a:solidFill>
                <a:latin typeface="Arial" panose="020B0604020202020204" pitchFamily="34" charset="0"/>
                <a:cs typeface="Arial" panose="020B0604020202020204" pitchFamily="34" charset="0"/>
              </a:rPr>
              <a:t>now</a:t>
            </a:r>
            <a:r>
              <a:rPr lang="en-US" sz="4000" baseline="0" dirty="0">
                <a:solidFill>
                  <a:srgbClr val="2B3135"/>
                </a:solidFill>
                <a:latin typeface="Arial" panose="020B0604020202020204" pitchFamily="34" charset="0"/>
                <a:cs typeface="Arial" panose="020B0604020202020204" pitchFamily="34" charset="0"/>
              </a:rPr>
              <a:t> is your time to catch up!</a:t>
            </a:r>
            <a:endParaRPr lang="en-US" sz="4000" dirty="0">
              <a:solidFill>
                <a:srgbClr val="2B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124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thing new lets review">
    <p:spTree>
      <p:nvGrpSpPr>
        <p:cNvPr id="1" name=""/>
        <p:cNvGrpSpPr/>
        <p:nvPr/>
      </p:nvGrpSpPr>
      <p:grpSpPr>
        <a:xfrm>
          <a:off x="0" y="0"/>
          <a:ext cx="0" cy="0"/>
          <a:chOff x="0" y="0"/>
          <a:chExt cx="0" cy="0"/>
        </a:xfrm>
      </p:grpSpPr>
      <p:sp>
        <p:nvSpPr>
          <p:cNvPr id="8" name="TextBox 7"/>
          <p:cNvSpPr txBox="1"/>
          <p:nvPr/>
        </p:nvSpPr>
        <p:spPr>
          <a:xfrm>
            <a:off x="268751" y="305979"/>
            <a:ext cx="11537301" cy="584775"/>
          </a:xfrm>
          <a:prstGeom prst="rect">
            <a:avLst/>
          </a:prstGeom>
          <a:solidFill>
            <a:srgbClr val="C23939"/>
          </a:solidFill>
        </p:spPr>
        <p:txBody>
          <a:bodyPr wrap="square" rtlCol="0">
            <a:spAutoFit/>
          </a:bodyPr>
          <a:lstStyle/>
          <a:p>
            <a:pPr algn="ctr"/>
            <a:r>
              <a:rPr lang="en-GB" sz="3200" b="1" dirty="0">
                <a:solidFill>
                  <a:schemeClr val="bg1"/>
                </a:solidFill>
                <a:latin typeface="Arial Black" panose="020B0A04020102020204" pitchFamily="34" charset="0"/>
              </a:rPr>
              <a:t>Nothing new</a:t>
            </a:r>
            <a:r>
              <a:rPr lang="en-GB" sz="3200" b="1" baseline="0" dirty="0">
                <a:solidFill>
                  <a:schemeClr val="bg1"/>
                </a:solidFill>
                <a:latin typeface="Arial Black" panose="020B0A04020102020204" pitchFamily="34" charset="0"/>
              </a:rPr>
              <a:t> lets review</a:t>
            </a:r>
            <a:endParaRPr lang="en-GB" sz="3200" b="1" dirty="0">
              <a:solidFill>
                <a:schemeClr val="bg1"/>
              </a:solidFill>
              <a:latin typeface="Arial Black" panose="020B0A04020102020204" pitchFamily="34" charset="0"/>
            </a:endParaRPr>
          </a:p>
        </p:txBody>
      </p:sp>
      <p:sp>
        <p:nvSpPr>
          <p:cNvPr id="9" name="Rectangle 8"/>
          <p:cNvSpPr/>
          <p:nvPr/>
        </p:nvSpPr>
        <p:spPr>
          <a:xfrm>
            <a:off x="8477250" y="6278359"/>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9650958" y="6277735"/>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5905500" y="6267986"/>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7079208" y="6267362"/>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
        <p:nvSpPr>
          <p:cNvPr id="2" name="TextBox 1"/>
          <p:cNvSpPr txBox="1"/>
          <p:nvPr/>
        </p:nvSpPr>
        <p:spPr>
          <a:xfrm>
            <a:off x="285922" y="890754"/>
            <a:ext cx="11467927" cy="954107"/>
          </a:xfrm>
          <a:prstGeom prst="rect">
            <a:avLst/>
          </a:prstGeom>
          <a:solidFill>
            <a:srgbClr val="2B3135"/>
          </a:solidFill>
          <a:ln>
            <a:solidFill>
              <a:schemeClr val="tx1"/>
            </a:solidFill>
          </a:ln>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Have you struggled with any words this term?</a:t>
            </a:r>
          </a:p>
          <a:p>
            <a:pPr algn="ctr"/>
            <a:r>
              <a:rPr lang="en-US" sz="2800" dirty="0">
                <a:solidFill>
                  <a:srgbClr val="C23939"/>
                </a:solidFill>
                <a:latin typeface="Arial" panose="020B0604020202020204" pitchFamily="34" charset="0"/>
                <a:cs typeface="Arial" panose="020B0604020202020204" pitchFamily="34" charset="0"/>
              </a:rPr>
              <a:t>Now is your time</a:t>
            </a:r>
            <a:r>
              <a:rPr lang="en-US" sz="2800" baseline="0" dirty="0">
                <a:solidFill>
                  <a:srgbClr val="C23939"/>
                </a:solidFill>
                <a:latin typeface="Arial" panose="020B0604020202020204" pitchFamily="34" charset="0"/>
                <a:cs typeface="Arial" panose="020B0604020202020204" pitchFamily="34" charset="0"/>
              </a:rPr>
              <a:t> to fix them.</a:t>
            </a:r>
            <a:endParaRPr lang="en-US" sz="2800" dirty="0">
              <a:solidFill>
                <a:srgbClr val="C23939"/>
              </a:solidFill>
              <a:latin typeface="Arial" panose="020B0604020202020204" pitchFamily="34" charset="0"/>
              <a:cs typeface="Arial" panose="020B0604020202020204" pitchFamily="34" charset="0"/>
            </a:endParaRPr>
          </a:p>
        </p:txBody>
      </p:sp>
      <p:sp>
        <p:nvSpPr>
          <p:cNvPr id="7" name="Rectangle 6"/>
          <p:cNvSpPr/>
          <p:nvPr/>
        </p:nvSpPr>
        <p:spPr>
          <a:xfrm>
            <a:off x="285923" y="2054667"/>
            <a:ext cx="8006444" cy="830997"/>
          </a:xfrm>
          <a:prstGeom prst="rect">
            <a:avLst/>
          </a:prstGeom>
          <a:solidFill>
            <a:srgbClr val="C23939"/>
          </a:solidFill>
          <a:ln w="28575">
            <a:noFill/>
          </a:ln>
        </p:spPr>
        <p:txBody>
          <a:bodyPr wrap="square">
            <a:spAutoFit/>
          </a:bodyPr>
          <a:lstStyle/>
          <a:p>
            <a:pPr marL="0" marR="0" lvl="0" indent="0" algn="ctr" rtl="0">
              <a:spcBef>
                <a:spcPts val="0"/>
              </a:spcBef>
              <a:spcAft>
                <a:spcPts val="0"/>
              </a:spcAft>
              <a:buClr>
                <a:schemeClr val="dk1"/>
              </a:buClr>
              <a:buFont typeface="Calibri"/>
              <a:buNone/>
            </a:pPr>
            <a:r>
              <a:rPr lang="en-GB" sz="2400" b="1" dirty="0">
                <a:solidFill>
                  <a:schemeClr val="bg1"/>
                </a:solidFill>
                <a:latin typeface="+mn-lt"/>
                <a:ea typeface="Calibri"/>
                <a:cs typeface="Calibri"/>
                <a:sym typeface="Calibri"/>
              </a:rPr>
              <a:t>Go through your book and write all of your spelling mistakes on your sheet.</a:t>
            </a:r>
            <a:endParaRPr lang="en-GB" sz="1400" b="1" dirty="0">
              <a:solidFill>
                <a:schemeClr val="bg1"/>
              </a:solidFill>
            </a:endParaRPr>
          </a:p>
        </p:txBody>
      </p:sp>
      <p:sp>
        <p:nvSpPr>
          <p:cNvPr id="14" name="Rectangle 13"/>
          <p:cNvSpPr/>
          <p:nvPr/>
        </p:nvSpPr>
        <p:spPr>
          <a:xfrm>
            <a:off x="285923" y="3195831"/>
            <a:ext cx="8006444" cy="830997"/>
          </a:xfrm>
          <a:prstGeom prst="rect">
            <a:avLst/>
          </a:prstGeom>
          <a:solidFill>
            <a:srgbClr val="C23939"/>
          </a:solidFill>
          <a:ln w="28575">
            <a:noFill/>
          </a:ln>
        </p:spPr>
        <p:txBody>
          <a:bodyPr wrap="square">
            <a:spAutoFit/>
          </a:bodyPr>
          <a:lstStyle/>
          <a:p>
            <a:pPr marL="0" marR="0" lvl="0" indent="0" algn="ctr" rtl="0">
              <a:spcBef>
                <a:spcPts val="0"/>
              </a:spcBef>
              <a:spcAft>
                <a:spcPts val="0"/>
              </a:spcAft>
              <a:buClr>
                <a:schemeClr val="dk1"/>
              </a:buClr>
              <a:buFont typeface="Calibri"/>
              <a:buNone/>
            </a:pPr>
            <a:r>
              <a:rPr lang="en-GB" sz="2400" b="1" dirty="0">
                <a:solidFill>
                  <a:schemeClr val="bg1"/>
                </a:solidFill>
                <a:latin typeface="+mn-lt"/>
                <a:ea typeface="Calibri"/>
                <a:cs typeface="Calibri"/>
                <a:sym typeface="Calibri"/>
              </a:rPr>
              <a:t>Now re-write them once to practise and choose three to write correctly in a sentence.</a:t>
            </a:r>
            <a:endParaRPr lang="en-GB" sz="1400" b="1" dirty="0">
              <a:solidFill>
                <a:schemeClr val="bg1"/>
              </a:solidFill>
            </a:endParaRPr>
          </a:p>
        </p:txBody>
      </p:sp>
      <p:sp>
        <p:nvSpPr>
          <p:cNvPr id="15" name="Rectangle 14"/>
          <p:cNvSpPr/>
          <p:nvPr/>
        </p:nvSpPr>
        <p:spPr>
          <a:xfrm>
            <a:off x="285923" y="4308924"/>
            <a:ext cx="8006444" cy="1200329"/>
          </a:xfrm>
          <a:prstGeom prst="rect">
            <a:avLst/>
          </a:prstGeom>
          <a:solidFill>
            <a:srgbClr val="C23939"/>
          </a:solidFill>
          <a:ln w="28575">
            <a:noFill/>
          </a:ln>
        </p:spPr>
        <p:txBody>
          <a:bodyPr wrap="square">
            <a:spAutoFit/>
          </a:bodyPr>
          <a:lstStyle/>
          <a:p>
            <a:pPr marL="0" marR="0" lvl="0" indent="0" algn="ctr" rtl="0">
              <a:spcBef>
                <a:spcPts val="0"/>
              </a:spcBef>
              <a:spcAft>
                <a:spcPts val="0"/>
              </a:spcAft>
              <a:buClr>
                <a:schemeClr val="dk1"/>
              </a:buClr>
              <a:buFont typeface="Calibri"/>
              <a:buNone/>
            </a:pPr>
            <a:r>
              <a:rPr lang="en-GB" sz="2400" dirty="0">
                <a:solidFill>
                  <a:schemeClr val="bg1"/>
                </a:solidFill>
                <a:latin typeface="Arial" panose="020B0604020202020204" pitchFamily="34" charset="0"/>
                <a:ea typeface="Calibri"/>
                <a:cs typeface="Arial" panose="020B0604020202020204" pitchFamily="34" charset="0"/>
                <a:sym typeface="Calibri"/>
              </a:rPr>
              <a:t>If you only have </a:t>
            </a:r>
            <a:r>
              <a:rPr lang="en-GB" sz="2400" b="1" dirty="0">
                <a:solidFill>
                  <a:schemeClr val="bg1"/>
                </a:solidFill>
                <a:latin typeface="Arial" panose="020B0604020202020204" pitchFamily="34" charset="0"/>
                <a:ea typeface="Calibri"/>
                <a:cs typeface="Arial" panose="020B0604020202020204" pitchFamily="34" charset="0"/>
                <a:sym typeface="Calibri"/>
              </a:rPr>
              <a:t>one or two spellings</a:t>
            </a:r>
            <a:r>
              <a:rPr lang="en-GB" sz="2400" dirty="0">
                <a:solidFill>
                  <a:schemeClr val="bg1"/>
                </a:solidFill>
                <a:latin typeface="Arial" panose="020B0604020202020204" pitchFamily="34" charset="0"/>
                <a:ea typeface="Calibri"/>
                <a:cs typeface="Arial" panose="020B0604020202020204" pitchFamily="34" charset="0"/>
                <a:sym typeface="Calibri"/>
              </a:rPr>
              <a:t> to practice use the other spaces to </a:t>
            </a:r>
            <a:r>
              <a:rPr lang="en-GB" sz="2400" b="1" dirty="0">
                <a:solidFill>
                  <a:schemeClr val="bg1"/>
                </a:solidFill>
                <a:latin typeface="Arial" panose="020B0604020202020204" pitchFamily="34" charset="0"/>
                <a:ea typeface="Calibri"/>
                <a:cs typeface="Arial" panose="020B0604020202020204" pitchFamily="34" charset="0"/>
                <a:sym typeface="Calibri"/>
              </a:rPr>
              <a:t>re-write a sentence</a:t>
            </a:r>
            <a:r>
              <a:rPr lang="en-GB" sz="2400" dirty="0">
                <a:solidFill>
                  <a:schemeClr val="bg1"/>
                </a:solidFill>
                <a:latin typeface="Arial" panose="020B0604020202020204" pitchFamily="34" charset="0"/>
                <a:ea typeface="Calibri"/>
                <a:cs typeface="Arial" panose="020B0604020202020204" pitchFamily="34" charset="0"/>
                <a:sym typeface="Calibri"/>
              </a:rPr>
              <a:t> where your </a:t>
            </a:r>
            <a:r>
              <a:rPr lang="en-GB" sz="2400" b="1" dirty="0">
                <a:solidFill>
                  <a:schemeClr val="bg1"/>
                </a:solidFill>
                <a:latin typeface="Arial" panose="020B0604020202020204" pitchFamily="34" charset="0"/>
                <a:ea typeface="Calibri"/>
                <a:cs typeface="Arial" panose="020B0604020202020204" pitchFamily="34" charset="0"/>
                <a:sym typeface="Calibri"/>
              </a:rPr>
              <a:t>punctuation</a:t>
            </a:r>
            <a:r>
              <a:rPr lang="en-GB" sz="2400" dirty="0">
                <a:solidFill>
                  <a:schemeClr val="bg1"/>
                </a:solidFill>
                <a:latin typeface="Arial" panose="020B0604020202020204" pitchFamily="34" charset="0"/>
                <a:ea typeface="Calibri"/>
                <a:cs typeface="Arial" panose="020B0604020202020204" pitchFamily="34" charset="0"/>
                <a:sym typeface="Calibri"/>
              </a:rPr>
              <a:t> has been </a:t>
            </a:r>
            <a:r>
              <a:rPr lang="en-GB" sz="2400" b="1" dirty="0">
                <a:solidFill>
                  <a:schemeClr val="bg1"/>
                </a:solidFill>
                <a:latin typeface="Arial" panose="020B0604020202020204" pitchFamily="34" charset="0"/>
                <a:ea typeface="Calibri"/>
                <a:cs typeface="Arial" panose="020B0604020202020204" pitchFamily="34" charset="0"/>
                <a:sym typeface="Calibri"/>
              </a:rPr>
              <a:t>corrected</a:t>
            </a:r>
            <a:r>
              <a:rPr lang="en-GB" sz="2400" dirty="0">
                <a:solidFill>
                  <a:srgbClr val="2B3135"/>
                </a:solidFill>
                <a:latin typeface="Arial" panose="020B0604020202020204" pitchFamily="34" charset="0"/>
                <a:ea typeface="Calibri"/>
                <a:cs typeface="Arial" panose="020B0604020202020204" pitchFamily="34" charset="0"/>
                <a:sym typeface="Calibri"/>
              </a:rPr>
              <a:t>.</a:t>
            </a:r>
          </a:p>
        </p:txBody>
      </p:sp>
      <p:sp>
        <p:nvSpPr>
          <p:cNvPr id="18" name="Picture Placeholder 17"/>
          <p:cNvSpPr>
            <a:spLocks noGrp="1"/>
          </p:cNvSpPr>
          <p:nvPr>
            <p:ph type="pic" sz="quarter" idx="15"/>
          </p:nvPr>
        </p:nvSpPr>
        <p:spPr>
          <a:xfrm>
            <a:off x="8477250" y="2054667"/>
            <a:ext cx="3194050" cy="3454400"/>
          </a:xfrm>
        </p:spPr>
        <p:txBody>
          <a:bodyPr/>
          <a:lstStyle/>
          <a:p>
            <a:r>
              <a:rPr lang="en-US"/>
              <a:t>Click icon to add picture</a:t>
            </a:r>
          </a:p>
        </p:txBody>
      </p:sp>
    </p:spTree>
    <p:extLst>
      <p:ext uri="{BB962C8B-B14F-4D97-AF65-F5344CB8AC3E}">
        <p14:creationId xmlns:p14="http://schemas.microsoft.com/office/powerpoint/2010/main" val="407229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t Focus: Summary in 60">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Literacy Focus:</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
        <p:nvSpPr>
          <p:cNvPr id="10" name="TextBox 9"/>
          <p:cNvSpPr txBox="1"/>
          <p:nvPr/>
        </p:nvSpPr>
        <p:spPr>
          <a:xfrm>
            <a:off x="4175760" y="307388"/>
            <a:ext cx="4210104" cy="584775"/>
          </a:xfrm>
          <a:prstGeom prst="rect">
            <a:avLst/>
          </a:prstGeom>
          <a:solidFill>
            <a:srgbClr val="2B3135"/>
          </a:solidFill>
        </p:spPr>
        <p:txBody>
          <a:bodyPr wrap="square" rtlCol="0">
            <a:spAutoFit/>
          </a:bodyPr>
          <a:lstStyle/>
          <a:p>
            <a:pPr algn="r"/>
            <a:r>
              <a:rPr lang="en-GB" sz="3200" b="1" dirty="0">
                <a:solidFill>
                  <a:schemeClr val="bg1"/>
                </a:solidFill>
                <a:latin typeface="Arial Black" panose="020B0A04020102020204" pitchFamily="34" charset="0"/>
              </a:rPr>
              <a:t>Summary</a:t>
            </a:r>
            <a:r>
              <a:rPr lang="en-GB" sz="3200" b="1" baseline="0" dirty="0">
                <a:solidFill>
                  <a:schemeClr val="bg1"/>
                </a:solidFill>
                <a:latin typeface="Arial Black" panose="020B0A04020102020204" pitchFamily="34" charset="0"/>
              </a:rPr>
              <a:t> in 60</a:t>
            </a:r>
            <a:endParaRPr lang="en-GB" sz="3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596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it focus: Reshape the text">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Literacy Focus:</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
        <p:nvSpPr>
          <p:cNvPr id="10" name="TextBox 9"/>
          <p:cNvSpPr txBox="1"/>
          <p:nvPr/>
        </p:nvSpPr>
        <p:spPr>
          <a:xfrm>
            <a:off x="4175760" y="307388"/>
            <a:ext cx="4210104" cy="584775"/>
          </a:xfrm>
          <a:prstGeom prst="rect">
            <a:avLst/>
          </a:prstGeom>
          <a:solidFill>
            <a:srgbClr val="2B3135"/>
          </a:solidFill>
        </p:spPr>
        <p:txBody>
          <a:bodyPr wrap="square" rtlCol="0">
            <a:spAutoFit/>
          </a:bodyPr>
          <a:lstStyle/>
          <a:p>
            <a:pPr algn="r"/>
            <a:r>
              <a:rPr lang="en-GB" sz="3200" b="1" dirty="0">
                <a:solidFill>
                  <a:schemeClr val="bg1"/>
                </a:solidFill>
                <a:latin typeface="Arial Black" panose="020B0A04020102020204" pitchFamily="34" charset="0"/>
              </a:rPr>
              <a:t>Reshape the text</a:t>
            </a:r>
          </a:p>
        </p:txBody>
      </p:sp>
    </p:spTree>
    <p:extLst>
      <p:ext uri="{BB962C8B-B14F-4D97-AF65-F5344CB8AC3E}">
        <p14:creationId xmlns:p14="http://schemas.microsoft.com/office/powerpoint/2010/main" val="3598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iteracy Focus: True or false">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Literacy Focus:</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
        <p:nvSpPr>
          <p:cNvPr id="10" name="TextBox 9"/>
          <p:cNvSpPr txBox="1"/>
          <p:nvPr/>
        </p:nvSpPr>
        <p:spPr>
          <a:xfrm>
            <a:off x="4175760" y="307388"/>
            <a:ext cx="4210104" cy="584775"/>
          </a:xfrm>
          <a:prstGeom prst="rect">
            <a:avLst/>
          </a:prstGeom>
          <a:solidFill>
            <a:srgbClr val="2B3135"/>
          </a:solidFill>
        </p:spPr>
        <p:txBody>
          <a:bodyPr wrap="square" rtlCol="0">
            <a:spAutoFit/>
          </a:bodyPr>
          <a:lstStyle/>
          <a:p>
            <a:pPr algn="r"/>
            <a:r>
              <a:rPr lang="en-GB" sz="3200" b="1" dirty="0">
                <a:solidFill>
                  <a:schemeClr val="bg1"/>
                </a:solidFill>
                <a:latin typeface="Arial Black" panose="020B0A04020102020204" pitchFamily="34" charset="0"/>
              </a:rPr>
              <a:t>True or false</a:t>
            </a:r>
          </a:p>
        </p:txBody>
      </p:sp>
    </p:spTree>
    <p:extLst>
      <p:ext uri="{BB962C8B-B14F-4D97-AF65-F5344CB8AC3E}">
        <p14:creationId xmlns:p14="http://schemas.microsoft.com/office/powerpoint/2010/main" val="185440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3037"/>
            <a:ext cx="10515600" cy="5043926"/>
          </a:xfrm>
        </p:spPr>
        <p:txBody>
          <a:bodyPr/>
          <a:lstStyle>
            <a:lvl1pPr marL="0" indent="0">
              <a:buNone/>
              <a:defRPr>
                <a:solidFill>
                  <a:srgbClr val="2B3135"/>
                </a:solidFill>
                <a:latin typeface="Arial" panose="020B0604020202020204" pitchFamily="34" charset="0"/>
                <a:cs typeface="Arial" panose="020B0604020202020204" pitchFamily="34" charset="0"/>
              </a:defRPr>
            </a:lvl1pPr>
            <a:lvl2pPr marL="457200" indent="0">
              <a:buNone/>
              <a:defRPr>
                <a:solidFill>
                  <a:srgbClr val="2B3135"/>
                </a:solidFill>
                <a:latin typeface="Arial" panose="020B0604020202020204" pitchFamily="34" charset="0"/>
                <a:cs typeface="Arial" panose="020B0604020202020204" pitchFamily="34" charset="0"/>
              </a:defRPr>
            </a:lvl2pPr>
            <a:lvl3pPr marL="914400" indent="0">
              <a:buNone/>
              <a:defRPr>
                <a:solidFill>
                  <a:srgbClr val="2B3135"/>
                </a:solidFill>
                <a:latin typeface="Arial" panose="020B0604020202020204" pitchFamily="34" charset="0"/>
                <a:cs typeface="Arial" panose="020B0604020202020204" pitchFamily="34" charset="0"/>
              </a:defRPr>
            </a:lvl3pPr>
            <a:lvl4pPr marL="1371600" indent="0">
              <a:buNone/>
              <a:defRPr>
                <a:solidFill>
                  <a:srgbClr val="2B3135"/>
                </a:solidFill>
                <a:latin typeface="Arial" panose="020B0604020202020204" pitchFamily="34" charset="0"/>
                <a:cs typeface="Arial" panose="020B0604020202020204" pitchFamily="34" charset="0"/>
              </a:defRPr>
            </a:lvl4pPr>
            <a:lvl5pPr marL="1828800" indent="0">
              <a:buNone/>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p:nvSpPr>
        <p:spPr>
          <a:xfrm>
            <a:off x="-34344" y="361664"/>
            <a:ext cx="4210104" cy="584775"/>
          </a:xfrm>
          <a:prstGeom prst="rect">
            <a:avLst/>
          </a:prstGeom>
          <a:solidFill>
            <a:srgbClr val="C23939"/>
          </a:solidFill>
        </p:spPr>
        <p:txBody>
          <a:bodyPr wrap="square" rtlCol="0">
            <a:spAutoFit/>
          </a:bodyPr>
          <a:lstStyle/>
          <a:p>
            <a:pPr algn="r"/>
            <a:endParaRPr lang="en-GB" sz="3200" b="1" dirty="0">
              <a:solidFill>
                <a:schemeClr val="bg1"/>
              </a:solidFill>
              <a:latin typeface="Arial Black" panose="020B0A04020102020204" pitchFamily="34" charset="0"/>
            </a:endParaRPr>
          </a:p>
        </p:txBody>
      </p:sp>
      <p:sp>
        <p:nvSpPr>
          <p:cNvPr id="11" name="Text Placeholder 10"/>
          <p:cNvSpPr>
            <a:spLocks noGrp="1"/>
          </p:cNvSpPr>
          <p:nvPr>
            <p:ph type="body" sz="quarter" idx="13"/>
          </p:nvPr>
        </p:nvSpPr>
        <p:spPr>
          <a:xfrm>
            <a:off x="635" y="439078"/>
            <a:ext cx="4175125" cy="493713"/>
          </a:xfrm>
        </p:spPr>
        <p:txBody>
          <a:bodyPr/>
          <a:lstStyle>
            <a:lvl1pPr marL="0" indent="0" algn="r">
              <a:buNone/>
              <a:defRPr>
                <a:solidFill>
                  <a:schemeClr val="bg1"/>
                </a:solidFill>
                <a:latin typeface="Arial Black" panose="020B0A04020102020204" pitchFamily="34" charset="0"/>
              </a:defRPr>
            </a:lvl1pPr>
          </a:lstStyle>
          <a:p>
            <a:pPr lvl="0"/>
            <a:r>
              <a:rPr lang="en-US"/>
              <a:t>Edit Master text styles</a:t>
            </a:r>
          </a:p>
        </p:txBody>
      </p:sp>
    </p:spTree>
    <p:extLst>
      <p:ext uri="{BB962C8B-B14F-4D97-AF65-F5344CB8AC3E}">
        <p14:creationId xmlns:p14="http://schemas.microsoft.com/office/powerpoint/2010/main" val="1937618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2338143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3639750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29835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743299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221018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813246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3331049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7697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40106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220997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mcan">
    <p:spTree>
      <p:nvGrpSpPr>
        <p:cNvPr id="1" name=""/>
        <p:cNvGrpSpPr/>
        <p:nvPr/>
      </p:nvGrpSpPr>
      <p:grpSpPr>
        <a:xfrm>
          <a:off x="0" y="0"/>
          <a:ext cx="0" cy="0"/>
          <a:chOff x="0" y="0"/>
          <a:chExt cx="0" cy="0"/>
        </a:xfrm>
      </p:grpSpPr>
      <p:sp>
        <p:nvSpPr>
          <p:cNvPr id="7" name="TextBox 6"/>
          <p:cNvSpPr txBox="1"/>
          <p:nvPr/>
        </p:nvSpPr>
        <p:spPr>
          <a:xfrm>
            <a:off x="3920304" y="283548"/>
            <a:ext cx="4210104" cy="584775"/>
          </a:xfrm>
          <a:prstGeom prst="rect">
            <a:avLst/>
          </a:prstGeom>
          <a:solidFill>
            <a:srgbClr val="C23939"/>
          </a:solidFill>
        </p:spPr>
        <p:txBody>
          <a:bodyPr wrap="square" rtlCol="0">
            <a:spAutoFit/>
          </a:bodyPr>
          <a:lstStyle/>
          <a:p>
            <a:pPr algn="ctr"/>
            <a:r>
              <a:rPr lang="en-GB" sz="3200" b="1" dirty="0">
                <a:solidFill>
                  <a:srgbClr val="2B3135"/>
                </a:solidFill>
                <a:latin typeface="Arial Black" panose="020B0A04020102020204" pitchFamily="34" charset="0"/>
              </a:rPr>
              <a:t>AMCAN</a:t>
            </a:r>
          </a:p>
        </p:txBody>
      </p:sp>
      <p:sp>
        <p:nvSpPr>
          <p:cNvPr id="10" name="Text Placeholder 9"/>
          <p:cNvSpPr>
            <a:spLocks noGrp="1"/>
          </p:cNvSpPr>
          <p:nvPr>
            <p:ph type="body" sz="quarter" idx="10"/>
          </p:nvPr>
        </p:nvSpPr>
        <p:spPr>
          <a:xfrm>
            <a:off x="314325" y="927807"/>
            <a:ext cx="11422063" cy="1365014"/>
          </a:xfrm>
        </p:spPr>
        <p:txBody>
          <a:bodyPr/>
          <a:lstStyle>
            <a:lvl1pPr marL="0" indent="0">
              <a:buNone/>
              <a:defRPr>
                <a:solidFill>
                  <a:srgbClr val="2B3135"/>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marL="1371600" indent="0">
              <a:buNone/>
              <a:defRPr/>
            </a:lvl4pPr>
            <a:lvl5pPr marL="1828800" indent="0">
              <a:buNone/>
              <a:defRPr/>
            </a:lvl5pPr>
          </a:lstStyle>
          <a:p>
            <a:pPr lvl="0"/>
            <a:r>
              <a:rPr lang="en-US"/>
              <a:t>Edit Master text styles</a:t>
            </a:r>
          </a:p>
        </p:txBody>
      </p:sp>
      <p:sp>
        <p:nvSpPr>
          <p:cNvPr id="13" name="TextBox 12"/>
          <p:cNvSpPr txBox="1"/>
          <p:nvPr/>
        </p:nvSpPr>
        <p:spPr>
          <a:xfrm>
            <a:off x="314325" y="2615389"/>
            <a:ext cx="1801078" cy="523220"/>
          </a:xfrm>
          <a:prstGeom prst="rect">
            <a:avLst/>
          </a:prstGeom>
          <a:solidFill>
            <a:srgbClr val="2B3135"/>
          </a:solidFill>
        </p:spPr>
        <p:txBody>
          <a:bodyPr wrap="square" rtlCol="0">
            <a:spAutoFit/>
          </a:bodyPr>
          <a:lstStyle/>
          <a:p>
            <a:pPr algn="ctr"/>
            <a:r>
              <a:rPr lang="en-GB" sz="2800" b="1" dirty="0">
                <a:solidFill>
                  <a:schemeClr val="bg1"/>
                </a:solidFill>
                <a:latin typeface="Arial Black" panose="020B0A04020102020204" pitchFamily="34" charset="0"/>
              </a:rPr>
              <a:t>Bronze:</a:t>
            </a:r>
          </a:p>
        </p:txBody>
      </p:sp>
      <p:sp>
        <p:nvSpPr>
          <p:cNvPr id="14" name="TextBox 13"/>
          <p:cNvSpPr txBox="1"/>
          <p:nvPr/>
        </p:nvSpPr>
        <p:spPr>
          <a:xfrm>
            <a:off x="314325" y="3720623"/>
            <a:ext cx="1801078" cy="523220"/>
          </a:xfrm>
          <a:prstGeom prst="rect">
            <a:avLst/>
          </a:prstGeom>
          <a:solidFill>
            <a:srgbClr val="2B3135"/>
          </a:solidFill>
        </p:spPr>
        <p:txBody>
          <a:bodyPr wrap="square" rtlCol="0">
            <a:spAutoFit/>
          </a:bodyPr>
          <a:lstStyle/>
          <a:p>
            <a:pPr algn="ctr"/>
            <a:r>
              <a:rPr lang="en-GB" sz="2800" b="1" dirty="0">
                <a:solidFill>
                  <a:schemeClr val="bg1"/>
                </a:solidFill>
                <a:latin typeface="Arial Black" panose="020B0A04020102020204" pitchFamily="34" charset="0"/>
              </a:rPr>
              <a:t>Silver:</a:t>
            </a:r>
          </a:p>
        </p:txBody>
      </p:sp>
      <p:sp>
        <p:nvSpPr>
          <p:cNvPr id="15" name="TextBox 14"/>
          <p:cNvSpPr txBox="1"/>
          <p:nvPr/>
        </p:nvSpPr>
        <p:spPr>
          <a:xfrm>
            <a:off x="314325" y="4825857"/>
            <a:ext cx="1801078" cy="523220"/>
          </a:xfrm>
          <a:prstGeom prst="rect">
            <a:avLst/>
          </a:prstGeom>
          <a:solidFill>
            <a:srgbClr val="2B3135"/>
          </a:solidFill>
        </p:spPr>
        <p:txBody>
          <a:bodyPr wrap="square" rtlCol="0">
            <a:spAutoFit/>
          </a:bodyPr>
          <a:lstStyle/>
          <a:p>
            <a:pPr algn="ctr"/>
            <a:r>
              <a:rPr lang="en-GB" sz="2800" b="1" dirty="0">
                <a:solidFill>
                  <a:schemeClr val="bg1"/>
                </a:solidFill>
                <a:latin typeface="Arial Black" panose="020B0A04020102020204" pitchFamily="34" charset="0"/>
              </a:rPr>
              <a:t>Gold:</a:t>
            </a:r>
          </a:p>
        </p:txBody>
      </p:sp>
      <p:sp>
        <p:nvSpPr>
          <p:cNvPr id="17" name="Text Placeholder 16"/>
          <p:cNvSpPr>
            <a:spLocks noGrp="1"/>
          </p:cNvSpPr>
          <p:nvPr>
            <p:ph type="body" sz="quarter" idx="11"/>
          </p:nvPr>
        </p:nvSpPr>
        <p:spPr>
          <a:xfrm>
            <a:off x="2211388" y="2614613"/>
            <a:ext cx="9525000" cy="989012"/>
          </a:xfrm>
        </p:spPr>
        <p:txBody>
          <a:bodyPr/>
          <a:lstStyle>
            <a:lvl1pPr marL="0" indent="0">
              <a:buNone/>
              <a:defRPr>
                <a:solidFill>
                  <a:srgbClr val="2B3135"/>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ext Placeholder 16"/>
          <p:cNvSpPr>
            <a:spLocks noGrp="1"/>
          </p:cNvSpPr>
          <p:nvPr>
            <p:ph type="body" sz="quarter" idx="12"/>
          </p:nvPr>
        </p:nvSpPr>
        <p:spPr>
          <a:xfrm>
            <a:off x="2211388" y="3722447"/>
            <a:ext cx="9525000" cy="989012"/>
          </a:xfrm>
        </p:spPr>
        <p:txBody>
          <a:bodyPr/>
          <a:lstStyle>
            <a:lvl1pPr marL="0" indent="0">
              <a:buNone/>
              <a:defRPr>
                <a:solidFill>
                  <a:srgbClr val="2B3135"/>
                </a:solidFill>
                <a:latin typeface="Arial" panose="020B0604020202020204" pitchFamily="34" charset="0"/>
                <a:cs typeface="Arial" panose="020B0604020202020204" pitchFamily="34" charset="0"/>
              </a:defRPr>
            </a:lvl1pPr>
          </a:lstStyle>
          <a:p>
            <a:pPr lvl="0"/>
            <a:r>
              <a:rPr lang="en-US"/>
              <a:t>Edit Master text styles</a:t>
            </a:r>
          </a:p>
        </p:txBody>
      </p:sp>
      <p:sp>
        <p:nvSpPr>
          <p:cNvPr id="19" name="Text Placeholder 16"/>
          <p:cNvSpPr>
            <a:spLocks noGrp="1"/>
          </p:cNvSpPr>
          <p:nvPr>
            <p:ph type="body" sz="quarter" idx="13"/>
          </p:nvPr>
        </p:nvSpPr>
        <p:spPr>
          <a:xfrm>
            <a:off x="2211388" y="4825857"/>
            <a:ext cx="9525000" cy="989012"/>
          </a:xfrm>
        </p:spPr>
        <p:txBody>
          <a:bodyPr/>
          <a:lstStyle>
            <a:lvl1pPr marL="0" indent="0">
              <a:buNone/>
              <a:defRPr>
                <a:solidFill>
                  <a:srgbClr val="2B3135"/>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290667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7E545-B521-432F-B9B5-3405DC30FD12}" type="datetimeFigureOut">
              <a:rPr lang="en-GB" smtClean="0"/>
              <a:t>08/02/2022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C5924F-B16C-4AD5-BDB1-AABB32B77169}" type="slidenum">
              <a:rPr lang="en-GB" smtClean="0"/>
              <a:t>‹#›</a:t>
            </a:fld>
            <a:endParaRPr lang="en-GB"/>
          </a:p>
        </p:txBody>
      </p:sp>
    </p:spTree>
    <p:extLst>
      <p:ext uri="{BB962C8B-B14F-4D97-AF65-F5344CB8AC3E}">
        <p14:creationId xmlns:p14="http://schemas.microsoft.com/office/powerpoint/2010/main" val="2663182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itle Placeholder 1"/>
          <p:cNvSpPr txBox="1">
            <a:spLocks/>
          </p:cNvSpPr>
          <p:nvPr/>
        </p:nvSpPr>
        <p:spPr>
          <a:xfrm>
            <a:off x="698158" y="2190771"/>
            <a:ext cx="28688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23939"/>
                </a:solidFill>
                <a:latin typeface="Arial Black" panose="020B0A04020102020204" pitchFamily="34" charset="0"/>
              </a:rPr>
              <a:t>Subject:</a:t>
            </a:r>
            <a:endParaRPr lang="en-GB" dirty="0">
              <a:solidFill>
                <a:srgbClr val="C23939"/>
              </a:solidFill>
              <a:latin typeface="Arial Black" panose="020B0A04020102020204" pitchFamily="34" charset="0"/>
            </a:endParaRPr>
          </a:p>
        </p:txBody>
      </p:sp>
      <p:sp>
        <p:nvSpPr>
          <p:cNvPr id="5" name="Title Placeholder 1"/>
          <p:cNvSpPr txBox="1">
            <a:spLocks/>
          </p:cNvSpPr>
          <p:nvPr/>
        </p:nvSpPr>
        <p:spPr>
          <a:xfrm>
            <a:off x="698158" y="3578845"/>
            <a:ext cx="28688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23939"/>
                </a:solidFill>
                <a:latin typeface="Arial Black" panose="020B0A04020102020204" pitchFamily="34" charset="0"/>
              </a:rPr>
              <a:t>Room:</a:t>
            </a:r>
            <a:endParaRPr lang="en-GB" dirty="0">
              <a:solidFill>
                <a:srgbClr val="C23939"/>
              </a:solidFill>
              <a:latin typeface="Arial Black" panose="020B0A04020102020204" pitchFamily="34" charset="0"/>
            </a:endParaRPr>
          </a:p>
        </p:txBody>
      </p:sp>
      <p:sp>
        <p:nvSpPr>
          <p:cNvPr id="7" name="Text Placeholder 6"/>
          <p:cNvSpPr>
            <a:spLocks noGrp="1"/>
          </p:cNvSpPr>
          <p:nvPr>
            <p:ph type="body" sz="quarter" idx="10"/>
          </p:nvPr>
        </p:nvSpPr>
        <p:spPr>
          <a:xfrm>
            <a:off x="3789535" y="802696"/>
            <a:ext cx="6953250" cy="1325563"/>
          </a:xfrm>
          <a:prstGeom prst="rect">
            <a:avLst/>
          </a:prstGeom>
        </p:spPr>
        <p:txBody>
          <a:bodyPr anchor="ctr"/>
          <a:lstStyle>
            <a:lvl1pPr marL="0" indent="0">
              <a:buNone/>
              <a:defRPr sz="4400">
                <a:solidFill>
                  <a:schemeClr val="bg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8" name="Text Placeholder 6"/>
          <p:cNvSpPr>
            <a:spLocks noGrp="1"/>
          </p:cNvSpPr>
          <p:nvPr>
            <p:ph type="body" sz="quarter" idx="11"/>
          </p:nvPr>
        </p:nvSpPr>
        <p:spPr>
          <a:xfrm>
            <a:off x="3789535" y="2190772"/>
            <a:ext cx="6953250" cy="1325563"/>
          </a:xfrm>
          <a:prstGeom prst="rect">
            <a:avLst/>
          </a:prstGeom>
        </p:spPr>
        <p:txBody>
          <a:bodyPr anchor="ctr"/>
          <a:lstStyle>
            <a:lvl1pPr marL="0" indent="0">
              <a:buNone/>
              <a:defRPr sz="4400">
                <a:solidFill>
                  <a:schemeClr val="bg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Text Placeholder 6"/>
          <p:cNvSpPr>
            <a:spLocks noGrp="1"/>
          </p:cNvSpPr>
          <p:nvPr>
            <p:ph type="body" sz="quarter" idx="12"/>
          </p:nvPr>
        </p:nvSpPr>
        <p:spPr>
          <a:xfrm>
            <a:off x="3789535" y="3578845"/>
            <a:ext cx="6953250" cy="1325563"/>
          </a:xfrm>
          <a:prstGeom prst="rect">
            <a:avLst/>
          </a:prstGeom>
        </p:spPr>
        <p:txBody>
          <a:bodyPr anchor="ctr"/>
          <a:lstStyle>
            <a:lvl1pPr marL="0" indent="0">
              <a:buNone/>
              <a:defRPr sz="4400">
                <a:solidFill>
                  <a:schemeClr val="bg1"/>
                </a:solidFill>
                <a:latin typeface="Arial Black" panose="020B0A04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itle Placeholder 1"/>
          <p:cNvSpPr txBox="1">
            <a:spLocks/>
          </p:cNvSpPr>
          <p:nvPr/>
        </p:nvSpPr>
        <p:spPr>
          <a:xfrm>
            <a:off x="698158" y="802695"/>
            <a:ext cx="28688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C23939"/>
                </a:solidFill>
                <a:latin typeface="Arial Black" panose="020B0A04020102020204" pitchFamily="34" charset="0"/>
              </a:rPr>
              <a:t>Teacher:</a:t>
            </a:r>
            <a:endParaRPr lang="en-GB" dirty="0">
              <a:solidFill>
                <a:srgbClr val="C23939"/>
              </a:solidFill>
              <a:latin typeface="Arial Black" panose="020B0A04020102020204" pitchFamily="34" charset="0"/>
            </a:endParaRPr>
          </a:p>
        </p:txBody>
      </p:sp>
    </p:spTree>
    <p:extLst>
      <p:ext uri="{BB962C8B-B14F-4D97-AF65-F5344CB8AC3E}">
        <p14:creationId xmlns:p14="http://schemas.microsoft.com/office/powerpoint/2010/main" val="115707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bg>
      <p:bgPr>
        <a:solidFill>
          <a:srgbClr val="2B3135"/>
        </a:solidFill>
        <a:effectLst/>
      </p:bgPr>
    </p:bg>
    <p:spTree>
      <p:nvGrpSpPr>
        <p:cNvPr id="1" name=""/>
        <p:cNvGrpSpPr/>
        <p:nvPr/>
      </p:nvGrpSpPr>
      <p:grpSpPr>
        <a:xfrm>
          <a:off x="0" y="0"/>
          <a:ext cx="0" cy="0"/>
          <a:chOff x="0" y="0"/>
          <a:chExt cx="0" cy="0"/>
        </a:xfrm>
      </p:grpSpPr>
      <p:sp>
        <p:nvSpPr>
          <p:cNvPr id="7" name="TextBox 6"/>
          <p:cNvSpPr txBox="1"/>
          <p:nvPr/>
        </p:nvSpPr>
        <p:spPr>
          <a:xfrm>
            <a:off x="-34344" y="361664"/>
            <a:ext cx="4210104" cy="584775"/>
          </a:xfrm>
          <a:prstGeom prst="rect">
            <a:avLst/>
          </a:prstGeom>
          <a:solidFill>
            <a:srgbClr val="C23939"/>
          </a:solidFill>
        </p:spPr>
        <p:txBody>
          <a:bodyPr wrap="square" rtlCol="0">
            <a:spAutoFit/>
          </a:bodyPr>
          <a:lstStyle/>
          <a:p>
            <a:pPr algn="r"/>
            <a:endParaRPr lang="en-GB" sz="3200" b="1" dirty="0">
              <a:solidFill>
                <a:schemeClr val="bg1"/>
              </a:solidFill>
              <a:latin typeface="Arial Black" panose="020B0A04020102020204" pitchFamily="34" charset="0"/>
            </a:endParaRPr>
          </a:p>
        </p:txBody>
      </p:sp>
      <p:sp>
        <p:nvSpPr>
          <p:cNvPr id="11" name="Text Placeholder 10"/>
          <p:cNvSpPr>
            <a:spLocks noGrp="1"/>
          </p:cNvSpPr>
          <p:nvPr>
            <p:ph type="body" sz="quarter" idx="13"/>
          </p:nvPr>
        </p:nvSpPr>
        <p:spPr>
          <a:xfrm>
            <a:off x="635" y="439078"/>
            <a:ext cx="4175125" cy="493713"/>
          </a:xfrm>
          <a:prstGeom prst="rect">
            <a:avLst/>
          </a:prstGeom>
        </p:spPr>
        <p:txBody>
          <a:bodyPr/>
          <a:lstStyle>
            <a:lvl1pPr marL="0" indent="0" algn="r">
              <a:buNone/>
              <a:defRPr>
                <a:solidFill>
                  <a:schemeClr val="bg1"/>
                </a:solidFill>
                <a:latin typeface="Arial Black" panose="020B0A04020102020204" pitchFamily="34" charset="0"/>
              </a:defRPr>
            </a:lvl1pPr>
          </a:lstStyle>
          <a:p>
            <a:pPr lvl="0"/>
            <a:r>
              <a:rPr lang="en-US"/>
              <a:t>Edit Master text styles</a:t>
            </a:r>
          </a:p>
        </p:txBody>
      </p:sp>
    </p:spTree>
    <p:extLst>
      <p:ext uri="{BB962C8B-B14F-4D97-AF65-F5344CB8AC3E}">
        <p14:creationId xmlns:p14="http://schemas.microsoft.com/office/powerpoint/2010/main" val="2499196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mcan">
    <p:bg>
      <p:bgPr>
        <a:solidFill>
          <a:srgbClr val="2B3135"/>
        </a:solidFill>
        <a:effectLst/>
      </p:bgPr>
    </p:bg>
    <p:spTree>
      <p:nvGrpSpPr>
        <p:cNvPr id="1" name=""/>
        <p:cNvGrpSpPr/>
        <p:nvPr/>
      </p:nvGrpSpPr>
      <p:grpSpPr>
        <a:xfrm>
          <a:off x="0" y="0"/>
          <a:ext cx="0" cy="0"/>
          <a:chOff x="0" y="0"/>
          <a:chExt cx="0" cy="0"/>
        </a:xfrm>
      </p:grpSpPr>
      <p:sp>
        <p:nvSpPr>
          <p:cNvPr id="7" name="TextBox 6"/>
          <p:cNvSpPr txBox="1"/>
          <p:nvPr/>
        </p:nvSpPr>
        <p:spPr>
          <a:xfrm>
            <a:off x="3920304" y="283548"/>
            <a:ext cx="4210104" cy="584775"/>
          </a:xfrm>
          <a:prstGeom prst="rect">
            <a:avLst/>
          </a:prstGeom>
          <a:solidFill>
            <a:srgbClr val="C23939"/>
          </a:solidFill>
        </p:spPr>
        <p:txBody>
          <a:bodyPr wrap="square" rtlCol="0">
            <a:spAutoFit/>
          </a:bodyPr>
          <a:lstStyle/>
          <a:p>
            <a:pPr algn="ctr"/>
            <a:r>
              <a:rPr lang="en-GB" sz="3200" b="1" dirty="0">
                <a:solidFill>
                  <a:srgbClr val="2B3135"/>
                </a:solidFill>
                <a:latin typeface="Arial Black" panose="020B0A04020102020204" pitchFamily="34" charset="0"/>
              </a:rPr>
              <a:t>AMCAN</a:t>
            </a:r>
          </a:p>
        </p:txBody>
      </p:sp>
      <p:sp>
        <p:nvSpPr>
          <p:cNvPr id="10" name="Text Placeholder 9"/>
          <p:cNvSpPr>
            <a:spLocks noGrp="1"/>
          </p:cNvSpPr>
          <p:nvPr>
            <p:ph type="body" sz="quarter" idx="10"/>
          </p:nvPr>
        </p:nvSpPr>
        <p:spPr>
          <a:xfrm>
            <a:off x="314325" y="927807"/>
            <a:ext cx="11422063" cy="1365014"/>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marL="1371600" indent="0">
              <a:buNone/>
              <a:defRPr/>
            </a:lvl4pPr>
            <a:lvl5pPr marL="1828800" indent="0">
              <a:buNone/>
              <a:defRPr/>
            </a:lvl5pPr>
          </a:lstStyle>
          <a:p>
            <a:pPr lvl="0"/>
            <a:r>
              <a:rPr lang="en-US"/>
              <a:t>Edit Master text styles</a:t>
            </a:r>
          </a:p>
        </p:txBody>
      </p:sp>
      <p:sp>
        <p:nvSpPr>
          <p:cNvPr id="13" name="TextBox 12"/>
          <p:cNvSpPr txBox="1"/>
          <p:nvPr/>
        </p:nvSpPr>
        <p:spPr>
          <a:xfrm>
            <a:off x="314325" y="2615389"/>
            <a:ext cx="1801078" cy="523220"/>
          </a:xfrm>
          <a:prstGeom prst="rect">
            <a:avLst/>
          </a:prstGeom>
          <a:solidFill>
            <a:srgbClr val="2B3135"/>
          </a:solidFill>
        </p:spPr>
        <p:txBody>
          <a:bodyPr wrap="square" rtlCol="0">
            <a:spAutoFit/>
          </a:bodyPr>
          <a:lstStyle/>
          <a:p>
            <a:pPr algn="ctr"/>
            <a:r>
              <a:rPr lang="en-GB" sz="2800" b="1" dirty="0">
                <a:solidFill>
                  <a:schemeClr val="bg1"/>
                </a:solidFill>
                <a:latin typeface="Arial Black" panose="020B0A04020102020204" pitchFamily="34" charset="0"/>
              </a:rPr>
              <a:t>Bronze:</a:t>
            </a:r>
          </a:p>
        </p:txBody>
      </p:sp>
      <p:sp>
        <p:nvSpPr>
          <p:cNvPr id="14" name="TextBox 13"/>
          <p:cNvSpPr txBox="1"/>
          <p:nvPr/>
        </p:nvSpPr>
        <p:spPr>
          <a:xfrm>
            <a:off x="314325" y="3720623"/>
            <a:ext cx="1801078" cy="523220"/>
          </a:xfrm>
          <a:prstGeom prst="rect">
            <a:avLst/>
          </a:prstGeom>
          <a:solidFill>
            <a:srgbClr val="2B3135"/>
          </a:solidFill>
        </p:spPr>
        <p:txBody>
          <a:bodyPr wrap="square" rtlCol="0">
            <a:spAutoFit/>
          </a:bodyPr>
          <a:lstStyle/>
          <a:p>
            <a:pPr algn="ctr"/>
            <a:r>
              <a:rPr lang="en-GB" sz="2800" b="1" dirty="0">
                <a:solidFill>
                  <a:schemeClr val="bg1"/>
                </a:solidFill>
                <a:latin typeface="Arial Black" panose="020B0A04020102020204" pitchFamily="34" charset="0"/>
              </a:rPr>
              <a:t>Silver:</a:t>
            </a:r>
          </a:p>
        </p:txBody>
      </p:sp>
      <p:sp>
        <p:nvSpPr>
          <p:cNvPr id="15" name="TextBox 14"/>
          <p:cNvSpPr txBox="1"/>
          <p:nvPr/>
        </p:nvSpPr>
        <p:spPr>
          <a:xfrm>
            <a:off x="314325" y="4825857"/>
            <a:ext cx="1801078" cy="523220"/>
          </a:xfrm>
          <a:prstGeom prst="rect">
            <a:avLst/>
          </a:prstGeom>
          <a:solidFill>
            <a:srgbClr val="2B3135"/>
          </a:solidFill>
        </p:spPr>
        <p:txBody>
          <a:bodyPr wrap="square" rtlCol="0">
            <a:spAutoFit/>
          </a:bodyPr>
          <a:lstStyle/>
          <a:p>
            <a:pPr algn="ctr"/>
            <a:r>
              <a:rPr lang="en-GB" sz="2800" b="1" dirty="0">
                <a:solidFill>
                  <a:schemeClr val="bg1"/>
                </a:solidFill>
                <a:latin typeface="Arial Black" panose="020B0A04020102020204" pitchFamily="34" charset="0"/>
              </a:rPr>
              <a:t>Gold:</a:t>
            </a:r>
          </a:p>
        </p:txBody>
      </p:sp>
      <p:sp>
        <p:nvSpPr>
          <p:cNvPr id="17" name="Text Placeholder 16"/>
          <p:cNvSpPr>
            <a:spLocks noGrp="1"/>
          </p:cNvSpPr>
          <p:nvPr>
            <p:ph type="body" sz="quarter" idx="11"/>
          </p:nvPr>
        </p:nvSpPr>
        <p:spPr>
          <a:xfrm>
            <a:off x="2211388" y="2614613"/>
            <a:ext cx="9525000" cy="98901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18" name="Text Placeholder 16"/>
          <p:cNvSpPr>
            <a:spLocks noGrp="1"/>
          </p:cNvSpPr>
          <p:nvPr>
            <p:ph type="body" sz="quarter" idx="12"/>
          </p:nvPr>
        </p:nvSpPr>
        <p:spPr>
          <a:xfrm>
            <a:off x="2211388" y="3722447"/>
            <a:ext cx="9525000" cy="98901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19" name="Text Placeholder 16"/>
          <p:cNvSpPr>
            <a:spLocks noGrp="1"/>
          </p:cNvSpPr>
          <p:nvPr>
            <p:ph type="body" sz="quarter" idx="13"/>
          </p:nvPr>
        </p:nvSpPr>
        <p:spPr>
          <a:xfrm>
            <a:off x="2211388" y="4825857"/>
            <a:ext cx="9525000" cy="98901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4682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arter">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Starter</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678814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sk 1">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Task 1:</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2124570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sk 2">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Task 2:</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1660605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sk 3">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Task 3:</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1076381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lenary">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Plenary</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1337794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WAGOLL">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2370" y="397450"/>
            <a:ext cx="4572000" cy="5779513"/>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endParaRPr lang="en-GB" sz="3200" b="1" dirty="0">
              <a:solidFill>
                <a:schemeClr val="bg1"/>
              </a:solidFill>
              <a:latin typeface="Arial Black" panose="020B0A04020102020204" pitchFamily="34" charset="0"/>
            </a:endParaRPr>
          </a:p>
        </p:txBody>
      </p:sp>
      <p:sp>
        <p:nvSpPr>
          <p:cNvPr id="2" name="TextBox 1"/>
          <p:cNvSpPr txBox="1"/>
          <p:nvPr/>
        </p:nvSpPr>
        <p:spPr>
          <a:xfrm>
            <a:off x="51408" y="397450"/>
            <a:ext cx="4038600" cy="400110"/>
          </a:xfrm>
          <a:prstGeom prst="rect">
            <a:avLst/>
          </a:prstGeom>
          <a:noFill/>
        </p:spPr>
        <p:txBody>
          <a:bodyPr wrap="square" rtlCol="0">
            <a:spAutoFit/>
          </a:bodyPr>
          <a:lstStyle/>
          <a:p>
            <a:r>
              <a:rPr lang="en-US" sz="2000" dirty="0">
                <a:solidFill>
                  <a:schemeClr val="bg1"/>
                </a:solidFill>
                <a:latin typeface="Arial Black" panose="020B0A04020102020204" pitchFamily="34" charset="0"/>
              </a:rPr>
              <a:t>What a good one looks like</a:t>
            </a:r>
          </a:p>
        </p:txBody>
      </p:sp>
    </p:spTree>
    <p:extLst>
      <p:ext uri="{BB962C8B-B14F-4D97-AF65-F5344CB8AC3E}">
        <p14:creationId xmlns:p14="http://schemas.microsoft.com/office/powerpoint/2010/main" val="253728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r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Starter</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12326247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nalysing">
    <p:bg>
      <p:bgPr>
        <a:solidFill>
          <a:srgbClr val="2B3135"/>
        </a:solidFill>
        <a:effectLst/>
      </p:bgPr>
    </p:bg>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Analysing</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2416814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Evaluating">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Evaluating</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2050993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canning">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Scanning</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4277864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kimming">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Skimming</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753495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Homework">
    <p:bg>
      <p:bgPr>
        <a:solidFill>
          <a:srgbClr val="2B313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Homework</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1266571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tch Up Time">
    <p:bg>
      <p:bgPr>
        <a:solidFill>
          <a:srgbClr val="2B3135"/>
        </a:solidFill>
        <a:effectLst/>
      </p:bgPr>
    </p:bg>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Catch</a:t>
            </a:r>
            <a:r>
              <a:rPr lang="en-GB" sz="3200" b="1" baseline="0" dirty="0">
                <a:solidFill>
                  <a:schemeClr val="bg1"/>
                </a:solidFill>
                <a:latin typeface="Arial Black" panose="020B0A04020102020204" pitchFamily="34" charset="0"/>
              </a:rPr>
              <a:t> Up Time</a:t>
            </a:r>
            <a:endParaRPr lang="en-GB" sz="3200" b="1" dirty="0">
              <a:solidFill>
                <a:schemeClr val="bg1"/>
              </a:solidFill>
              <a:latin typeface="Arial Black" panose="020B0A04020102020204" pitchFamily="34" charset="0"/>
            </a:endParaRP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
        <p:nvSpPr>
          <p:cNvPr id="7" name="TextBox 6"/>
          <p:cNvSpPr txBox="1"/>
          <p:nvPr/>
        </p:nvSpPr>
        <p:spPr>
          <a:xfrm>
            <a:off x="670838" y="1943100"/>
            <a:ext cx="10553700" cy="3539430"/>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Have you run out of time in a lesson,</a:t>
            </a:r>
            <a:r>
              <a:rPr lang="en-US" sz="3200" baseline="0" dirty="0">
                <a:solidFill>
                  <a:schemeClr val="bg1"/>
                </a:solidFill>
                <a:latin typeface="Arial" panose="020B0604020202020204" pitchFamily="34" charset="0"/>
                <a:cs typeface="Arial" panose="020B0604020202020204" pitchFamily="34" charset="0"/>
              </a:rPr>
              <a:t> been off ill or maybe you just forgot to write results down during a practical?</a:t>
            </a:r>
          </a:p>
          <a:p>
            <a:pPr algn="ctr"/>
            <a:endParaRPr lang="en-US" sz="3200" baseline="0" dirty="0">
              <a:solidFill>
                <a:srgbClr val="C23939"/>
              </a:solidFill>
              <a:latin typeface="Arial" panose="020B0604020202020204" pitchFamily="34" charset="0"/>
              <a:cs typeface="Arial" panose="020B0604020202020204" pitchFamily="34" charset="0"/>
            </a:endParaRPr>
          </a:p>
          <a:p>
            <a:pPr algn="ctr"/>
            <a:r>
              <a:rPr lang="en-US" sz="3200" baseline="0" dirty="0">
                <a:solidFill>
                  <a:srgbClr val="C23939"/>
                </a:solidFill>
                <a:latin typeface="Arial" panose="020B0604020202020204" pitchFamily="34" charset="0"/>
                <a:cs typeface="Arial" panose="020B0604020202020204" pitchFamily="34" charset="0"/>
              </a:rPr>
              <a:t>Or maybe you need to improve some </a:t>
            </a:r>
            <a:r>
              <a:rPr lang="en-US" sz="3200" baseline="0" dirty="0" err="1">
                <a:solidFill>
                  <a:srgbClr val="C23939"/>
                </a:solidFill>
                <a:latin typeface="Arial" panose="020B0604020202020204" pitchFamily="34" charset="0"/>
                <a:cs typeface="Arial" panose="020B0604020202020204" pitchFamily="34" charset="0"/>
              </a:rPr>
              <a:t>gwaith</a:t>
            </a:r>
            <a:r>
              <a:rPr lang="en-US" sz="3200" baseline="0" dirty="0">
                <a:solidFill>
                  <a:srgbClr val="C23939"/>
                </a:solidFill>
                <a:latin typeface="Arial" panose="020B0604020202020204" pitchFamily="34" charset="0"/>
                <a:cs typeface="Arial" panose="020B0604020202020204" pitchFamily="34" charset="0"/>
              </a:rPr>
              <a:t> </a:t>
            </a:r>
            <a:r>
              <a:rPr lang="en-US" sz="3200" baseline="0" dirty="0" err="1">
                <a:solidFill>
                  <a:srgbClr val="C23939"/>
                </a:solidFill>
                <a:latin typeface="Arial" panose="020B0604020202020204" pitchFamily="34" charset="0"/>
                <a:cs typeface="Arial" panose="020B0604020202020204" pitchFamily="34" charset="0"/>
              </a:rPr>
              <a:t>dosbarth</a:t>
            </a:r>
            <a:r>
              <a:rPr lang="en-US" sz="3200" baseline="0" dirty="0">
                <a:solidFill>
                  <a:srgbClr val="C23939"/>
                </a:solidFill>
                <a:latin typeface="Arial" panose="020B0604020202020204" pitchFamily="34" charset="0"/>
                <a:cs typeface="Arial" panose="020B0604020202020204" pitchFamily="34" charset="0"/>
              </a:rPr>
              <a:t> or </a:t>
            </a:r>
            <a:r>
              <a:rPr lang="en-US" sz="3200" baseline="0" dirty="0" err="1">
                <a:solidFill>
                  <a:srgbClr val="C23939"/>
                </a:solidFill>
                <a:latin typeface="Arial" panose="020B0604020202020204" pitchFamily="34" charset="0"/>
                <a:cs typeface="Arial" panose="020B0604020202020204" pitchFamily="34" charset="0"/>
              </a:rPr>
              <a:t>gwaith</a:t>
            </a:r>
            <a:r>
              <a:rPr lang="en-US" sz="3200" baseline="0" dirty="0">
                <a:solidFill>
                  <a:srgbClr val="C23939"/>
                </a:solidFill>
                <a:latin typeface="Arial" panose="020B0604020202020204" pitchFamily="34" charset="0"/>
                <a:cs typeface="Arial" panose="020B0604020202020204" pitchFamily="34" charset="0"/>
              </a:rPr>
              <a:t> </a:t>
            </a:r>
            <a:r>
              <a:rPr lang="en-US" sz="3200" baseline="0" dirty="0" err="1">
                <a:solidFill>
                  <a:srgbClr val="C23939"/>
                </a:solidFill>
                <a:latin typeface="Arial" panose="020B0604020202020204" pitchFamily="34" charset="0"/>
                <a:cs typeface="Arial" panose="020B0604020202020204" pitchFamily="34" charset="0"/>
              </a:rPr>
              <a:t>cartref</a:t>
            </a:r>
            <a:r>
              <a:rPr lang="en-US" sz="3200" baseline="0" dirty="0">
                <a:solidFill>
                  <a:srgbClr val="C23939"/>
                </a:solidFill>
                <a:latin typeface="Arial" panose="020B0604020202020204" pitchFamily="34" charset="0"/>
                <a:cs typeface="Arial" panose="020B0604020202020204" pitchFamily="34" charset="0"/>
              </a:rPr>
              <a:t> using your feedback?</a:t>
            </a:r>
          </a:p>
          <a:p>
            <a:pPr algn="ctr"/>
            <a:endParaRPr lang="en-US" sz="2400" baseline="0" dirty="0">
              <a:solidFill>
                <a:schemeClr val="bg1"/>
              </a:solidFill>
              <a:latin typeface="Arial" panose="020B0604020202020204" pitchFamily="34" charset="0"/>
              <a:cs typeface="Arial" panose="020B0604020202020204" pitchFamily="34" charset="0"/>
            </a:endParaRPr>
          </a:p>
          <a:p>
            <a:pPr algn="ctr"/>
            <a:r>
              <a:rPr lang="en-US" sz="4000" baseline="0" dirty="0">
                <a:solidFill>
                  <a:schemeClr val="bg1"/>
                </a:solidFill>
                <a:latin typeface="Arial" panose="020B0604020202020204" pitchFamily="34" charset="0"/>
                <a:cs typeface="Arial" panose="020B0604020202020204" pitchFamily="34" charset="0"/>
              </a:rPr>
              <a:t>Well now is your time to catch up!</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993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othing new lets review">
    <p:bg>
      <p:bgPr>
        <a:solidFill>
          <a:srgbClr val="2B3135"/>
        </a:solidFill>
        <a:effectLst/>
      </p:bgPr>
    </p:bg>
    <p:spTree>
      <p:nvGrpSpPr>
        <p:cNvPr id="1" name=""/>
        <p:cNvGrpSpPr/>
        <p:nvPr/>
      </p:nvGrpSpPr>
      <p:grpSpPr>
        <a:xfrm>
          <a:off x="0" y="0"/>
          <a:ext cx="0" cy="0"/>
          <a:chOff x="0" y="0"/>
          <a:chExt cx="0" cy="0"/>
        </a:xfrm>
      </p:grpSpPr>
      <p:sp>
        <p:nvSpPr>
          <p:cNvPr id="8" name="TextBox 7"/>
          <p:cNvSpPr txBox="1"/>
          <p:nvPr/>
        </p:nvSpPr>
        <p:spPr>
          <a:xfrm>
            <a:off x="268751" y="305979"/>
            <a:ext cx="11537301" cy="584775"/>
          </a:xfrm>
          <a:prstGeom prst="rect">
            <a:avLst/>
          </a:prstGeom>
          <a:solidFill>
            <a:srgbClr val="C23939"/>
          </a:solidFill>
        </p:spPr>
        <p:txBody>
          <a:bodyPr wrap="square" rtlCol="0">
            <a:spAutoFit/>
          </a:bodyPr>
          <a:lstStyle/>
          <a:p>
            <a:pPr algn="ctr"/>
            <a:r>
              <a:rPr lang="en-GB" sz="3200" b="1" dirty="0">
                <a:solidFill>
                  <a:schemeClr val="bg1"/>
                </a:solidFill>
                <a:latin typeface="Arial Black" panose="020B0A04020102020204" pitchFamily="34" charset="0"/>
              </a:rPr>
              <a:t>Nothing new</a:t>
            </a:r>
            <a:r>
              <a:rPr lang="en-GB" sz="3200" b="1" baseline="0" dirty="0">
                <a:solidFill>
                  <a:schemeClr val="bg1"/>
                </a:solidFill>
                <a:latin typeface="Arial Black" panose="020B0A04020102020204" pitchFamily="34" charset="0"/>
              </a:rPr>
              <a:t> lets review</a:t>
            </a:r>
            <a:endParaRPr lang="en-GB" sz="3200" b="1" dirty="0">
              <a:solidFill>
                <a:schemeClr val="bg1"/>
              </a:solidFill>
              <a:latin typeface="Arial Black" panose="020B0A04020102020204" pitchFamily="34" charset="0"/>
            </a:endParaRPr>
          </a:p>
        </p:txBody>
      </p:sp>
      <p:sp>
        <p:nvSpPr>
          <p:cNvPr id="9" name="Rectangle 8"/>
          <p:cNvSpPr/>
          <p:nvPr/>
        </p:nvSpPr>
        <p:spPr>
          <a:xfrm>
            <a:off x="8477250" y="6278359"/>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9650958" y="6277735"/>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5905500" y="6267986"/>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7079208" y="6267362"/>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
        <p:nvSpPr>
          <p:cNvPr id="2" name="TextBox 1"/>
          <p:cNvSpPr txBox="1"/>
          <p:nvPr/>
        </p:nvSpPr>
        <p:spPr>
          <a:xfrm>
            <a:off x="285922" y="890754"/>
            <a:ext cx="11467927" cy="954107"/>
          </a:xfrm>
          <a:prstGeom prst="rect">
            <a:avLst/>
          </a:prstGeom>
          <a:solidFill>
            <a:srgbClr val="2B3135"/>
          </a:solidFill>
          <a:ln>
            <a:noFill/>
          </a:ln>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Have you struggled with any words this term?</a:t>
            </a:r>
          </a:p>
          <a:p>
            <a:pPr algn="ctr"/>
            <a:r>
              <a:rPr lang="en-US" sz="2800" dirty="0">
                <a:solidFill>
                  <a:srgbClr val="C23939"/>
                </a:solidFill>
                <a:latin typeface="Arial" panose="020B0604020202020204" pitchFamily="34" charset="0"/>
                <a:cs typeface="Arial" panose="020B0604020202020204" pitchFamily="34" charset="0"/>
              </a:rPr>
              <a:t>Now is your time</a:t>
            </a:r>
            <a:r>
              <a:rPr lang="en-US" sz="2800" baseline="0" dirty="0">
                <a:solidFill>
                  <a:srgbClr val="C23939"/>
                </a:solidFill>
                <a:latin typeface="Arial" panose="020B0604020202020204" pitchFamily="34" charset="0"/>
                <a:cs typeface="Arial" panose="020B0604020202020204" pitchFamily="34" charset="0"/>
              </a:rPr>
              <a:t> to fix them.</a:t>
            </a:r>
            <a:endParaRPr lang="en-US" sz="2800" dirty="0">
              <a:solidFill>
                <a:srgbClr val="C23939"/>
              </a:solidFill>
              <a:latin typeface="Arial" panose="020B0604020202020204" pitchFamily="34" charset="0"/>
              <a:cs typeface="Arial" panose="020B0604020202020204" pitchFamily="34" charset="0"/>
            </a:endParaRPr>
          </a:p>
        </p:txBody>
      </p:sp>
      <p:sp>
        <p:nvSpPr>
          <p:cNvPr id="7" name="Rectangle 6"/>
          <p:cNvSpPr/>
          <p:nvPr/>
        </p:nvSpPr>
        <p:spPr>
          <a:xfrm>
            <a:off x="285923" y="2054667"/>
            <a:ext cx="8006444" cy="830997"/>
          </a:xfrm>
          <a:prstGeom prst="rect">
            <a:avLst/>
          </a:prstGeom>
          <a:solidFill>
            <a:srgbClr val="C23939"/>
          </a:solidFill>
          <a:ln w="28575">
            <a:noFill/>
          </a:ln>
        </p:spPr>
        <p:txBody>
          <a:bodyPr wrap="square">
            <a:spAutoFit/>
          </a:bodyPr>
          <a:lstStyle/>
          <a:p>
            <a:pPr marL="0" marR="0" lvl="0" indent="0" algn="ctr" rtl="0">
              <a:spcBef>
                <a:spcPts val="0"/>
              </a:spcBef>
              <a:spcAft>
                <a:spcPts val="0"/>
              </a:spcAft>
              <a:buClr>
                <a:schemeClr val="dk1"/>
              </a:buClr>
              <a:buFont typeface="Calibri"/>
              <a:buNone/>
            </a:pPr>
            <a:r>
              <a:rPr lang="en-GB" sz="2400" dirty="0">
                <a:solidFill>
                  <a:schemeClr val="bg1"/>
                </a:solidFill>
                <a:latin typeface="Arial" panose="020B0604020202020204" pitchFamily="34" charset="0"/>
                <a:ea typeface="Calibri"/>
                <a:cs typeface="Arial" panose="020B0604020202020204" pitchFamily="34" charset="0"/>
                <a:sym typeface="Calibri"/>
              </a:rPr>
              <a:t>Go through </a:t>
            </a:r>
            <a:r>
              <a:rPr lang="en-GB" sz="2400" b="1" dirty="0">
                <a:solidFill>
                  <a:schemeClr val="bg1"/>
                </a:solidFill>
                <a:latin typeface="Arial" panose="020B0604020202020204" pitchFamily="34" charset="0"/>
                <a:ea typeface="Calibri"/>
                <a:cs typeface="Arial" panose="020B0604020202020204" pitchFamily="34" charset="0"/>
                <a:sym typeface="Calibri"/>
              </a:rPr>
              <a:t>your book </a:t>
            </a:r>
            <a:r>
              <a:rPr lang="en-GB" sz="2400" dirty="0">
                <a:solidFill>
                  <a:schemeClr val="bg1"/>
                </a:solidFill>
                <a:latin typeface="Arial" panose="020B0604020202020204" pitchFamily="34" charset="0"/>
                <a:ea typeface="Calibri"/>
                <a:cs typeface="Arial" panose="020B0604020202020204" pitchFamily="34" charset="0"/>
                <a:sym typeface="Calibri"/>
              </a:rPr>
              <a:t>and </a:t>
            </a:r>
            <a:r>
              <a:rPr lang="en-GB" sz="2400" b="1" dirty="0">
                <a:solidFill>
                  <a:schemeClr val="bg1"/>
                </a:solidFill>
                <a:latin typeface="Arial" panose="020B0604020202020204" pitchFamily="34" charset="0"/>
                <a:ea typeface="Calibri"/>
                <a:cs typeface="Arial" panose="020B0604020202020204" pitchFamily="34" charset="0"/>
                <a:sym typeface="Calibri"/>
              </a:rPr>
              <a:t>write</a:t>
            </a:r>
            <a:r>
              <a:rPr lang="en-GB" sz="2400" dirty="0">
                <a:solidFill>
                  <a:schemeClr val="bg1"/>
                </a:solidFill>
                <a:latin typeface="Arial" panose="020B0604020202020204" pitchFamily="34" charset="0"/>
                <a:ea typeface="Calibri"/>
                <a:cs typeface="Arial" panose="020B0604020202020204" pitchFamily="34" charset="0"/>
                <a:sym typeface="Calibri"/>
              </a:rPr>
              <a:t> all of your </a:t>
            </a:r>
            <a:r>
              <a:rPr lang="en-GB" sz="2400" b="1" dirty="0">
                <a:solidFill>
                  <a:schemeClr val="bg1"/>
                </a:solidFill>
                <a:latin typeface="Arial" panose="020B0604020202020204" pitchFamily="34" charset="0"/>
                <a:ea typeface="Calibri"/>
                <a:cs typeface="Arial" panose="020B0604020202020204" pitchFamily="34" charset="0"/>
                <a:sym typeface="Calibri"/>
              </a:rPr>
              <a:t>spelling mistakes </a:t>
            </a:r>
            <a:r>
              <a:rPr lang="en-GB" sz="2400" dirty="0">
                <a:solidFill>
                  <a:schemeClr val="bg1"/>
                </a:solidFill>
                <a:latin typeface="Arial" panose="020B0604020202020204" pitchFamily="34" charset="0"/>
                <a:ea typeface="Calibri"/>
                <a:cs typeface="Arial" panose="020B0604020202020204" pitchFamily="34" charset="0"/>
                <a:sym typeface="Calibri"/>
              </a:rPr>
              <a:t>on your </a:t>
            </a:r>
            <a:r>
              <a:rPr lang="en-GB" sz="2400" b="1" dirty="0">
                <a:solidFill>
                  <a:schemeClr val="bg1"/>
                </a:solidFill>
                <a:latin typeface="Arial" panose="020B0604020202020204" pitchFamily="34" charset="0"/>
                <a:ea typeface="Calibri"/>
                <a:cs typeface="Arial" panose="020B0604020202020204" pitchFamily="34" charset="0"/>
                <a:sym typeface="Calibri"/>
              </a:rPr>
              <a:t>sheet</a:t>
            </a:r>
            <a:r>
              <a:rPr lang="en-GB" sz="2400" dirty="0">
                <a:solidFill>
                  <a:schemeClr val="bg1"/>
                </a:solidFill>
                <a:latin typeface="Arial" panose="020B0604020202020204" pitchFamily="34" charset="0"/>
                <a:ea typeface="Calibri"/>
                <a:cs typeface="Arial" panose="020B0604020202020204" pitchFamily="34" charset="0"/>
                <a:sym typeface="Calibri"/>
              </a:rPr>
              <a:t>.</a:t>
            </a:r>
            <a:endParaRPr lang="en-GB" sz="1400"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285923" y="3195831"/>
            <a:ext cx="8006444" cy="830997"/>
          </a:xfrm>
          <a:prstGeom prst="rect">
            <a:avLst/>
          </a:prstGeom>
          <a:solidFill>
            <a:srgbClr val="C23939"/>
          </a:solidFill>
          <a:ln w="28575">
            <a:noFill/>
          </a:ln>
        </p:spPr>
        <p:txBody>
          <a:bodyPr wrap="square">
            <a:spAutoFit/>
          </a:bodyPr>
          <a:lstStyle/>
          <a:p>
            <a:pPr marL="0" marR="0" lvl="0" indent="0" algn="ctr" rtl="0">
              <a:spcBef>
                <a:spcPts val="0"/>
              </a:spcBef>
              <a:spcAft>
                <a:spcPts val="0"/>
              </a:spcAft>
              <a:buClr>
                <a:schemeClr val="dk1"/>
              </a:buClr>
              <a:buFont typeface="Calibri"/>
              <a:buNone/>
            </a:pPr>
            <a:r>
              <a:rPr lang="en-GB" sz="2400" dirty="0">
                <a:solidFill>
                  <a:schemeClr val="bg1"/>
                </a:solidFill>
                <a:latin typeface="Arial" panose="020B0604020202020204" pitchFamily="34" charset="0"/>
                <a:ea typeface="Calibri"/>
                <a:cs typeface="Arial" panose="020B0604020202020204" pitchFamily="34" charset="0"/>
                <a:sym typeface="Calibri"/>
              </a:rPr>
              <a:t>Now </a:t>
            </a:r>
            <a:r>
              <a:rPr lang="en-GB" sz="2400" b="1" dirty="0">
                <a:solidFill>
                  <a:schemeClr val="bg1"/>
                </a:solidFill>
                <a:latin typeface="Arial" panose="020B0604020202020204" pitchFamily="34" charset="0"/>
                <a:ea typeface="Calibri"/>
                <a:cs typeface="Arial" panose="020B0604020202020204" pitchFamily="34" charset="0"/>
                <a:sym typeface="Calibri"/>
              </a:rPr>
              <a:t>re-write</a:t>
            </a:r>
            <a:r>
              <a:rPr lang="en-GB" sz="2400" dirty="0">
                <a:solidFill>
                  <a:schemeClr val="bg1"/>
                </a:solidFill>
                <a:latin typeface="Arial" panose="020B0604020202020204" pitchFamily="34" charset="0"/>
                <a:ea typeface="Calibri"/>
                <a:cs typeface="Arial" panose="020B0604020202020204" pitchFamily="34" charset="0"/>
                <a:sym typeface="Calibri"/>
              </a:rPr>
              <a:t> them </a:t>
            </a:r>
            <a:r>
              <a:rPr lang="en-GB" sz="2400" b="1" dirty="0">
                <a:solidFill>
                  <a:schemeClr val="bg1"/>
                </a:solidFill>
                <a:latin typeface="Arial" panose="020B0604020202020204" pitchFamily="34" charset="0"/>
                <a:ea typeface="Calibri"/>
                <a:cs typeface="Arial" panose="020B0604020202020204" pitchFamily="34" charset="0"/>
                <a:sym typeface="Calibri"/>
              </a:rPr>
              <a:t>once </a:t>
            </a:r>
            <a:r>
              <a:rPr lang="en-GB" sz="2400" dirty="0">
                <a:solidFill>
                  <a:schemeClr val="bg1"/>
                </a:solidFill>
                <a:latin typeface="Arial" panose="020B0604020202020204" pitchFamily="34" charset="0"/>
                <a:ea typeface="Calibri"/>
                <a:cs typeface="Arial" panose="020B0604020202020204" pitchFamily="34" charset="0"/>
                <a:sym typeface="Calibri"/>
              </a:rPr>
              <a:t>to practise and </a:t>
            </a:r>
            <a:r>
              <a:rPr lang="en-GB" sz="2400" b="1" dirty="0">
                <a:solidFill>
                  <a:schemeClr val="bg1"/>
                </a:solidFill>
                <a:latin typeface="Arial" panose="020B0604020202020204" pitchFamily="34" charset="0"/>
                <a:ea typeface="Calibri"/>
                <a:cs typeface="Arial" panose="020B0604020202020204" pitchFamily="34" charset="0"/>
                <a:sym typeface="Calibri"/>
              </a:rPr>
              <a:t>choose three </a:t>
            </a:r>
            <a:r>
              <a:rPr lang="en-GB" sz="2400" dirty="0">
                <a:solidFill>
                  <a:schemeClr val="bg1"/>
                </a:solidFill>
                <a:latin typeface="Arial" panose="020B0604020202020204" pitchFamily="34" charset="0"/>
                <a:ea typeface="Calibri"/>
                <a:cs typeface="Arial" panose="020B0604020202020204" pitchFamily="34" charset="0"/>
                <a:sym typeface="Calibri"/>
              </a:rPr>
              <a:t>to write correctly </a:t>
            </a:r>
            <a:r>
              <a:rPr lang="en-GB" sz="2400" b="1" dirty="0">
                <a:solidFill>
                  <a:schemeClr val="bg1"/>
                </a:solidFill>
                <a:latin typeface="Arial" panose="020B0604020202020204" pitchFamily="34" charset="0"/>
                <a:ea typeface="Calibri"/>
                <a:cs typeface="Arial" panose="020B0604020202020204" pitchFamily="34" charset="0"/>
                <a:sym typeface="Calibri"/>
              </a:rPr>
              <a:t>in a sentence</a:t>
            </a:r>
            <a:r>
              <a:rPr lang="en-GB" sz="2400" dirty="0">
                <a:solidFill>
                  <a:schemeClr val="bg1"/>
                </a:solidFill>
                <a:latin typeface="Arial" panose="020B0604020202020204" pitchFamily="34" charset="0"/>
                <a:ea typeface="Calibri"/>
                <a:cs typeface="Arial" panose="020B0604020202020204" pitchFamily="34" charset="0"/>
                <a:sym typeface="Calibri"/>
              </a:rPr>
              <a:t>.</a:t>
            </a:r>
            <a:endParaRPr lang="en-GB" sz="1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285923" y="4308924"/>
            <a:ext cx="8006444" cy="1200329"/>
          </a:xfrm>
          <a:prstGeom prst="rect">
            <a:avLst/>
          </a:prstGeom>
          <a:solidFill>
            <a:srgbClr val="C23939"/>
          </a:solidFill>
          <a:ln w="28575">
            <a:noFill/>
          </a:ln>
        </p:spPr>
        <p:txBody>
          <a:bodyPr wrap="square">
            <a:spAutoFit/>
          </a:bodyPr>
          <a:lstStyle/>
          <a:p>
            <a:pPr marL="0" marR="0" lvl="0" indent="0" algn="ctr" rtl="0">
              <a:spcBef>
                <a:spcPts val="0"/>
              </a:spcBef>
              <a:spcAft>
                <a:spcPts val="0"/>
              </a:spcAft>
              <a:buClr>
                <a:schemeClr val="dk1"/>
              </a:buClr>
              <a:buFont typeface="Calibri"/>
              <a:buNone/>
            </a:pPr>
            <a:r>
              <a:rPr lang="en-GB" sz="2400" dirty="0">
                <a:solidFill>
                  <a:schemeClr val="bg1"/>
                </a:solidFill>
                <a:latin typeface="Arial" panose="020B0604020202020204" pitchFamily="34" charset="0"/>
                <a:ea typeface="Calibri"/>
                <a:cs typeface="Arial" panose="020B0604020202020204" pitchFamily="34" charset="0"/>
                <a:sym typeface="Calibri"/>
              </a:rPr>
              <a:t>If you only have </a:t>
            </a:r>
            <a:r>
              <a:rPr lang="en-GB" sz="2400" b="1" dirty="0">
                <a:solidFill>
                  <a:schemeClr val="bg1"/>
                </a:solidFill>
                <a:latin typeface="Arial" panose="020B0604020202020204" pitchFamily="34" charset="0"/>
                <a:ea typeface="Calibri"/>
                <a:cs typeface="Arial" panose="020B0604020202020204" pitchFamily="34" charset="0"/>
                <a:sym typeface="Calibri"/>
              </a:rPr>
              <a:t>one or two spellings</a:t>
            </a:r>
            <a:r>
              <a:rPr lang="en-GB" sz="2400" dirty="0">
                <a:solidFill>
                  <a:schemeClr val="bg1"/>
                </a:solidFill>
                <a:latin typeface="Arial" panose="020B0604020202020204" pitchFamily="34" charset="0"/>
                <a:ea typeface="Calibri"/>
                <a:cs typeface="Arial" panose="020B0604020202020204" pitchFamily="34" charset="0"/>
                <a:sym typeface="Calibri"/>
              </a:rPr>
              <a:t> to practice use the other spaces to </a:t>
            </a:r>
            <a:r>
              <a:rPr lang="en-GB" sz="2400" b="1" dirty="0">
                <a:solidFill>
                  <a:schemeClr val="bg1"/>
                </a:solidFill>
                <a:latin typeface="Arial" panose="020B0604020202020204" pitchFamily="34" charset="0"/>
                <a:ea typeface="Calibri"/>
                <a:cs typeface="Arial" panose="020B0604020202020204" pitchFamily="34" charset="0"/>
                <a:sym typeface="Calibri"/>
              </a:rPr>
              <a:t>re-write a sentence</a:t>
            </a:r>
            <a:r>
              <a:rPr lang="en-GB" sz="2400" dirty="0">
                <a:solidFill>
                  <a:schemeClr val="bg1"/>
                </a:solidFill>
                <a:latin typeface="Arial" panose="020B0604020202020204" pitchFamily="34" charset="0"/>
                <a:ea typeface="Calibri"/>
                <a:cs typeface="Arial" panose="020B0604020202020204" pitchFamily="34" charset="0"/>
                <a:sym typeface="Calibri"/>
              </a:rPr>
              <a:t> where your </a:t>
            </a:r>
            <a:r>
              <a:rPr lang="en-GB" sz="2400" b="1" dirty="0">
                <a:solidFill>
                  <a:schemeClr val="bg1"/>
                </a:solidFill>
                <a:latin typeface="Arial" panose="020B0604020202020204" pitchFamily="34" charset="0"/>
                <a:ea typeface="Calibri"/>
                <a:cs typeface="Arial" panose="020B0604020202020204" pitchFamily="34" charset="0"/>
                <a:sym typeface="Calibri"/>
              </a:rPr>
              <a:t>punctuation</a:t>
            </a:r>
            <a:r>
              <a:rPr lang="en-GB" sz="2400" dirty="0">
                <a:solidFill>
                  <a:schemeClr val="bg1"/>
                </a:solidFill>
                <a:latin typeface="Arial" panose="020B0604020202020204" pitchFamily="34" charset="0"/>
                <a:ea typeface="Calibri"/>
                <a:cs typeface="Arial" panose="020B0604020202020204" pitchFamily="34" charset="0"/>
                <a:sym typeface="Calibri"/>
              </a:rPr>
              <a:t> has been </a:t>
            </a:r>
            <a:r>
              <a:rPr lang="en-GB" sz="2400" b="1" dirty="0">
                <a:solidFill>
                  <a:schemeClr val="bg1"/>
                </a:solidFill>
                <a:latin typeface="Arial" panose="020B0604020202020204" pitchFamily="34" charset="0"/>
                <a:ea typeface="Calibri"/>
                <a:cs typeface="Arial" panose="020B0604020202020204" pitchFamily="34" charset="0"/>
                <a:sym typeface="Calibri"/>
              </a:rPr>
              <a:t>corrected</a:t>
            </a:r>
            <a:r>
              <a:rPr lang="en-GB" sz="2400" dirty="0">
                <a:solidFill>
                  <a:srgbClr val="2B3135"/>
                </a:solidFill>
                <a:latin typeface="Arial" panose="020B0604020202020204" pitchFamily="34" charset="0"/>
                <a:ea typeface="Calibri"/>
                <a:cs typeface="Arial" panose="020B0604020202020204" pitchFamily="34" charset="0"/>
                <a:sym typeface="Calibri"/>
              </a:rPr>
              <a:t>.</a:t>
            </a:r>
          </a:p>
        </p:txBody>
      </p:sp>
      <p:sp>
        <p:nvSpPr>
          <p:cNvPr id="18" name="Picture Placeholder 17"/>
          <p:cNvSpPr>
            <a:spLocks noGrp="1"/>
          </p:cNvSpPr>
          <p:nvPr>
            <p:ph type="pic" sz="quarter" idx="15"/>
          </p:nvPr>
        </p:nvSpPr>
        <p:spPr>
          <a:xfrm>
            <a:off x="8477250" y="2054667"/>
            <a:ext cx="3194050" cy="3454400"/>
          </a:xfrm>
          <a:prstGeom prst="rect">
            <a:avLst/>
          </a:prstGeom>
        </p:spPr>
        <p:txBody>
          <a:bodyPr/>
          <a:lstStyle/>
          <a:p>
            <a:r>
              <a:rPr lang="en-US"/>
              <a:t>Click icon to add picture</a:t>
            </a:r>
          </a:p>
        </p:txBody>
      </p:sp>
    </p:spTree>
    <p:extLst>
      <p:ext uri="{BB962C8B-B14F-4D97-AF65-F5344CB8AC3E}">
        <p14:creationId xmlns:p14="http://schemas.microsoft.com/office/powerpoint/2010/main" val="3616885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iteracy Focus: Summary in 60">
    <p:bg>
      <p:bgPr>
        <a:solidFill>
          <a:srgbClr val="2B3135"/>
        </a:solidFill>
        <a:effectLst/>
      </p:bgPr>
    </p:bg>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Literacy Focus:</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
        <p:nvSpPr>
          <p:cNvPr id="10" name="TextBox 9"/>
          <p:cNvSpPr txBox="1"/>
          <p:nvPr/>
        </p:nvSpPr>
        <p:spPr>
          <a:xfrm>
            <a:off x="4175760" y="307388"/>
            <a:ext cx="4210104" cy="584775"/>
          </a:xfrm>
          <a:prstGeom prst="rect">
            <a:avLst/>
          </a:prstGeom>
          <a:solidFill>
            <a:srgbClr val="2B3135"/>
          </a:solidFill>
        </p:spPr>
        <p:txBody>
          <a:bodyPr wrap="square" rtlCol="0">
            <a:spAutoFit/>
          </a:bodyPr>
          <a:lstStyle/>
          <a:p>
            <a:pPr algn="r"/>
            <a:r>
              <a:rPr lang="en-GB" sz="3200" b="1" dirty="0">
                <a:solidFill>
                  <a:schemeClr val="bg1"/>
                </a:solidFill>
                <a:latin typeface="Arial Black" panose="020B0A04020102020204" pitchFamily="34" charset="0"/>
              </a:rPr>
              <a:t>Summary</a:t>
            </a:r>
            <a:r>
              <a:rPr lang="en-GB" sz="3200" b="1" baseline="0" dirty="0">
                <a:solidFill>
                  <a:schemeClr val="bg1"/>
                </a:solidFill>
                <a:latin typeface="Arial Black" panose="020B0A04020102020204" pitchFamily="34" charset="0"/>
              </a:rPr>
              <a:t> in 60</a:t>
            </a:r>
            <a:endParaRPr lang="en-GB" sz="32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628003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iteracy Focus: Reshape the text">
    <p:bg>
      <p:bgPr>
        <a:solidFill>
          <a:srgbClr val="2B3135"/>
        </a:solidFill>
        <a:effectLst/>
      </p:bgPr>
    </p:bg>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Literacy Focus:</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
        <p:nvSpPr>
          <p:cNvPr id="10" name="TextBox 9"/>
          <p:cNvSpPr txBox="1"/>
          <p:nvPr/>
        </p:nvSpPr>
        <p:spPr>
          <a:xfrm>
            <a:off x="4175760" y="307388"/>
            <a:ext cx="4210104" cy="584775"/>
          </a:xfrm>
          <a:prstGeom prst="rect">
            <a:avLst/>
          </a:prstGeom>
          <a:solidFill>
            <a:srgbClr val="2B3135"/>
          </a:solidFill>
        </p:spPr>
        <p:txBody>
          <a:bodyPr wrap="square" rtlCol="0">
            <a:spAutoFit/>
          </a:bodyPr>
          <a:lstStyle/>
          <a:p>
            <a:pPr algn="r"/>
            <a:r>
              <a:rPr lang="en-GB" sz="3200" b="1" dirty="0">
                <a:solidFill>
                  <a:schemeClr val="bg1"/>
                </a:solidFill>
                <a:latin typeface="Arial Black" panose="020B0A04020102020204" pitchFamily="34" charset="0"/>
              </a:rPr>
              <a:t>Reshape the text</a:t>
            </a:r>
          </a:p>
        </p:txBody>
      </p:sp>
    </p:spTree>
    <p:extLst>
      <p:ext uri="{BB962C8B-B14F-4D97-AF65-F5344CB8AC3E}">
        <p14:creationId xmlns:p14="http://schemas.microsoft.com/office/powerpoint/2010/main" val="2971033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iteracy Focus: True or False">
    <p:bg>
      <p:bgPr>
        <a:solidFill>
          <a:srgbClr val="2B3135"/>
        </a:solidFill>
        <a:effectLst/>
      </p:bgPr>
    </p:bg>
    <p:spTree>
      <p:nvGrpSpPr>
        <p:cNvPr id="1" name=""/>
        <p:cNvGrpSpPr/>
        <p:nvPr/>
      </p:nvGrpSpPr>
      <p:grpSpPr>
        <a:xfrm>
          <a:off x="0" y="0"/>
          <a:ext cx="0" cy="0"/>
          <a:chOff x="0" y="0"/>
          <a:chExt cx="0" cy="0"/>
        </a:xfrm>
      </p:grpSpPr>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Literacy Focus:</a:t>
            </a:r>
          </a:p>
        </p:txBody>
      </p:sp>
      <p:sp>
        <p:nvSpPr>
          <p:cNvPr id="9" name="Rectangle 8"/>
          <p:cNvSpPr/>
          <p:nvPr/>
        </p:nvSpPr>
        <p:spPr>
          <a:xfrm>
            <a:off x="9444251" y="298775"/>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prstGeom prst="rect">
            <a:avLst/>
          </a:prstGeom>
          <a:noFill/>
        </p:spPr>
        <p:txBody>
          <a:bodyPr>
            <a:noAutofit/>
          </a:bodyPr>
          <a:lstStyle>
            <a:lvl1pPr marL="0" indent="0">
              <a:buNone/>
              <a:defRPr sz="1800" baseline="0">
                <a:solidFill>
                  <a:schemeClr val="bg1"/>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C2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prstGeom prst="rect">
            <a:avLst/>
          </a:prstGeom>
          <a:noFill/>
        </p:spPr>
        <p:txBody>
          <a:bodyPr>
            <a:noAutofit/>
          </a:bodyPr>
          <a:lstStyle>
            <a:lvl1pPr marL="0" indent="0">
              <a:buNone/>
              <a:defRPr sz="1800" baseline="0">
                <a:solidFill>
                  <a:schemeClr val="bg1"/>
                </a:solidFill>
              </a:defRPr>
            </a:lvl1pPr>
          </a:lstStyle>
          <a:p>
            <a:pPr lvl="0"/>
            <a:r>
              <a:rPr lang="en-US"/>
              <a:t>Edit Master text styles</a:t>
            </a:r>
          </a:p>
        </p:txBody>
      </p:sp>
      <p:sp>
        <p:nvSpPr>
          <p:cNvPr id="10" name="TextBox 9"/>
          <p:cNvSpPr txBox="1"/>
          <p:nvPr/>
        </p:nvSpPr>
        <p:spPr>
          <a:xfrm>
            <a:off x="4175760" y="307388"/>
            <a:ext cx="4210104" cy="584775"/>
          </a:xfrm>
          <a:prstGeom prst="rect">
            <a:avLst/>
          </a:prstGeom>
          <a:solidFill>
            <a:srgbClr val="2B3135"/>
          </a:solidFill>
        </p:spPr>
        <p:txBody>
          <a:bodyPr wrap="square" rtlCol="0">
            <a:spAutoFit/>
          </a:bodyPr>
          <a:lstStyle/>
          <a:p>
            <a:pPr algn="r"/>
            <a:r>
              <a:rPr lang="en-GB" sz="3200" b="1" dirty="0">
                <a:solidFill>
                  <a:schemeClr val="bg1"/>
                </a:solidFill>
                <a:latin typeface="Arial Black" panose="020B0A04020102020204" pitchFamily="34" charset="0"/>
              </a:rPr>
              <a:t>True or false</a:t>
            </a:r>
          </a:p>
        </p:txBody>
      </p:sp>
    </p:spTree>
    <p:extLst>
      <p:ext uri="{BB962C8B-B14F-4D97-AF65-F5344CB8AC3E}">
        <p14:creationId xmlns:p14="http://schemas.microsoft.com/office/powerpoint/2010/main" val="3194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sk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Task 1:</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535397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2B31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2905830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2B31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57" y="513153"/>
            <a:ext cx="31242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446017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2B31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3329447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2B31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57" y="513153"/>
            <a:ext cx="31242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2964409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2B31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2732734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2B31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3346458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2B31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57" y="513153"/>
            <a:ext cx="31242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4165336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2B3135"/>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BF750B-A5E2-4B25-BA27-22D891D523C0}"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3CD4D8E-6AAB-49EF-A837-02A2AD984EED}" type="slidenum">
              <a:rPr lang="en-GB" smtClean="0"/>
              <a:t>‹#›</a:t>
            </a:fld>
            <a:endParaRPr lang="en-GB"/>
          </a:p>
        </p:txBody>
      </p:sp>
    </p:spTree>
    <p:extLst>
      <p:ext uri="{BB962C8B-B14F-4D97-AF65-F5344CB8AC3E}">
        <p14:creationId xmlns:p14="http://schemas.microsoft.com/office/powerpoint/2010/main" val="105961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sk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Task 2:</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96171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sk 3">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Task 3:</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180680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lenar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B3135"/>
                </a:solidFill>
                <a:latin typeface="Arial" panose="020B0604020202020204" pitchFamily="34" charset="0"/>
                <a:cs typeface="Arial" panose="020B0604020202020204" pitchFamily="34" charset="0"/>
              </a:defRPr>
            </a:lvl1pPr>
            <a:lvl2pPr>
              <a:defRPr>
                <a:solidFill>
                  <a:srgbClr val="2B3135"/>
                </a:solidFill>
                <a:latin typeface="Arial" panose="020B0604020202020204" pitchFamily="34" charset="0"/>
                <a:cs typeface="Arial" panose="020B0604020202020204" pitchFamily="34" charset="0"/>
              </a:defRPr>
            </a:lvl2pPr>
            <a:lvl3pPr>
              <a:defRPr>
                <a:solidFill>
                  <a:srgbClr val="2B3135"/>
                </a:solidFill>
                <a:latin typeface="Arial" panose="020B0604020202020204" pitchFamily="34" charset="0"/>
                <a:cs typeface="Arial" panose="020B0604020202020204" pitchFamily="34" charset="0"/>
              </a:defRPr>
            </a:lvl3pPr>
            <a:lvl4pPr>
              <a:defRPr>
                <a:solidFill>
                  <a:srgbClr val="2B3135"/>
                </a:solidFill>
                <a:latin typeface="Arial" panose="020B0604020202020204" pitchFamily="34" charset="0"/>
                <a:cs typeface="Arial" panose="020B0604020202020204" pitchFamily="34" charset="0"/>
              </a:defRPr>
            </a:lvl4pPr>
            <a:lvl5pPr>
              <a:defRPr>
                <a:solidFill>
                  <a:srgbClr val="2B3135"/>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r>
              <a:rPr lang="en-GB" sz="3200" b="1" dirty="0">
                <a:solidFill>
                  <a:schemeClr val="bg1"/>
                </a:solidFill>
                <a:latin typeface="Arial Black" panose="020B0A04020102020204" pitchFamily="34" charset="0"/>
              </a:rPr>
              <a:t>Plenary</a:t>
            </a:r>
          </a:p>
        </p:txBody>
      </p:sp>
      <p:sp>
        <p:nvSpPr>
          <p:cNvPr id="9" name="Rectangle 8"/>
          <p:cNvSpPr/>
          <p:nvPr/>
        </p:nvSpPr>
        <p:spPr>
          <a:xfrm>
            <a:off x="9444251" y="298775"/>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a:t>
            </a:r>
          </a:p>
        </p:txBody>
      </p:sp>
      <p:sp>
        <p:nvSpPr>
          <p:cNvPr id="11" name="Text Placeholder 10"/>
          <p:cNvSpPr>
            <a:spLocks noGrp="1"/>
          </p:cNvSpPr>
          <p:nvPr>
            <p:ph type="body" sz="quarter" idx="13" hasCustomPrompt="1"/>
          </p:nvPr>
        </p:nvSpPr>
        <p:spPr>
          <a:xfrm>
            <a:off x="10617959" y="298151"/>
            <a:ext cx="1213158" cy="320675"/>
          </a:xfrm>
          <a:noFill/>
        </p:spPr>
        <p:txBody>
          <a:bodyPr>
            <a:noAutofit/>
          </a:bodyPr>
          <a:lstStyle>
            <a:lvl1pPr marL="0" indent="0">
              <a:buNone/>
              <a:defRPr sz="1800" baseline="0">
                <a:solidFill>
                  <a:srgbClr val="2B3135"/>
                </a:solidFill>
              </a:defRPr>
            </a:lvl1pPr>
          </a:lstStyle>
          <a:p>
            <a:pPr lvl="0"/>
            <a:r>
              <a:rPr lang="en-US" dirty="0"/>
              <a:t>5 Minutes</a:t>
            </a:r>
          </a:p>
        </p:txBody>
      </p:sp>
      <p:sp>
        <p:nvSpPr>
          <p:cNvPr id="12" name="Rectangle 11"/>
          <p:cNvSpPr/>
          <p:nvPr/>
        </p:nvSpPr>
        <p:spPr>
          <a:xfrm>
            <a:off x="9444251" y="637847"/>
            <a:ext cx="1173708" cy="320731"/>
          </a:xfrm>
          <a:prstGeom prst="rect">
            <a:avLst/>
          </a:prstGeom>
          <a:solidFill>
            <a:srgbClr val="2B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Noise Level</a:t>
            </a:r>
          </a:p>
        </p:txBody>
      </p:sp>
      <p:sp>
        <p:nvSpPr>
          <p:cNvPr id="13" name="Text Placeholder 10"/>
          <p:cNvSpPr>
            <a:spLocks noGrp="1"/>
          </p:cNvSpPr>
          <p:nvPr>
            <p:ph type="body" sz="quarter" idx="14"/>
          </p:nvPr>
        </p:nvSpPr>
        <p:spPr>
          <a:xfrm>
            <a:off x="10617959" y="637223"/>
            <a:ext cx="1213158" cy="320675"/>
          </a:xfrm>
          <a:noFill/>
        </p:spPr>
        <p:txBody>
          <a:bodyPr>
            <a:noAutofit/>
          </a:bodyPr>
          <a:lstStyle>
            <a:lvl1pPr marL="0" indent="0">
              <a:buNone/>
              <a:defRPr sz="1800" baseline="0">
                <a:solidFill>
                  <a:srgbClr val="2B3135"/>
                </a:solidFill>
              </a:defRPr>
            </a:lvl1pPr>
          </a:lstStyle>
          <a:p>
            <a:pPr lvl="0"/>
            <a:r>
              <a:rPr lang="en-US"/>
              <a:t>Edit Master text styles</a:t>
            </a:r>
          </a:p>
        </p:txBody>
      </p:sp>
    </p:spTree>
    <p:extLst>
      <p:ext uri="{BB962C8B-B14F-4D97-AF65-F5344CB8AC3E}">
        <p14:creationId xmlns:p14="http://schemas.microsoft.com/office/powerpoint/2010/main" val="124476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AGO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92370" y="397450"/>
            <a:ext cx="4572000" cy="5779513"/>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6C7E545-B521-432F-B9B5-3405DC30FD12}" type="datetimeFigureOut">
              <a:rPr lang="en-GB" smtClean="0"/>
              <a:t>08/02/2022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1C5924F-B16C-4AD5-BDB1-AABB32B77169}" type="slidenum">
              <a:rPr lang="en-GB" smtClean="0"/>
              <a:t>‹#›</a:t>
            </a:fld>
            <a:endParaRPr lang="en-GB"/>
          </a:p>
        </p:txBody>
      </p:sp>
      <p:sp>
        <p:nvSpPr>
          <p:cNvPr id="8" name="TextBox 7"/>
          <p:cNvSpPr txBox="1"/>
          <p:nvPr/>
        </p:nvSpPr>
        <p:spPr>
          <a:xfrm>
            <a:off x="-34344" y="307064"/>
            <a:ext cx="4210104" cy="584775"/>
          </a:xfrm>
          <a:prstGeom prst="rect">
            <a:avLst/>
          </a:prstGeom>
          <a:solidFill>
            <a:srgbClr val="C23939"/>
          </a:solidFill>
        </p:spPr>
        <p:txBody>
          <a:bodyPr wrap="square" rtlCol="0">
            <a:spAutoFit/>
          </a:bodyPr>
          <a:lstStyle/>
          <a:p>
            <a:pPr algn="r"/>
            <a:endParaRPr lang="en-GB" sz="3200" b="1" dirty="0">
              <a:solidFill>
                <a:schemeClr val="bg1"/>
              </a:solidFill>
              <a:latin typeface="Arial Black" panose="020B0A04020102020204" pitchFamily="34" charset="0"/>
            </a:endParaRPr>
          </a:p>
        </p:txBody>
      </p:sp>
      <p:sp>
        <p:nvSpPr>
          <p:cNvPr id="2" name="TextBox 1"/>
          <p:cNvSpPr txBox="1"/>
          <p:nvPr/>
        </p:nvSpPr>
        <p:spPr>
          <a:xfrm>
            <a:off x="51408" y="397450"/>
            <a:ext cx="4038600" cy="400110"/>
          </a:xfrm>
          <a:prstGeom prst="rect">
            <a:avLst/>
          </a:prstGeom>
          <a:noFill/>
        </p:spPr>
        <p:txBody>
          <a:bodyPr wrap="square" rtlCol="0">
            <a:spAutoFit/>
          </a:bodyPr>
          <a:lstStyle/>
          <a:p>
            <a:r>
              <a:rPr lang="en-US" sz="2000" dirty="0">
                <a:solidFill>
                  <a:schemeClr val="bg1"/>
                </a:solidFill>
                <a:latin typeface="Arial Black" panose="020B0A04020102020204" pitchFamily="34" charset="0"/>
              </a:rPr>
              <a:t>What a good one looks like</a:t>
            </a:r>
          </a:p>
        </p:txBody>
      </p:sp>
    </p:spTree>
    <p:extLst>
      <p:ext uri="{BB962C8B-B14F-4D97-AF65-F5344CB8AC3E}">
        <p14:creationId xmlns:p14="http://schemas.microsoft.com/office/powerpoint/2010/main" val="353123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2.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p:nvSpPr>
        <p:spPr>
          <a:xfrm>
            <a:off x="165100" y="190166"/>
            <a:ext cx="11780195" cy="6488348"/>
          </a:xfrm>
          <a:prstGeom prst="rect">
            <a:avLst/>
          </a:prstGeom>
          <a:noFill/>
          <a:ln w="57150">
            <a:solidFill>
              <a:srgbClr val="C23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740" y="6484141"/>
            <a:ext cx="5291209" cy="369332"/>
          </a:xfrm>
          <a:prstGeom prst="rect">
            <a:avLst/>
          </a:prstGeom>
          <a:solidFill>
            <a:schemeClr val="bg1"/>
          </a:solidFill>
        </p:spPr>
        <p:txBody>
          <a:bodyPr wrap="square" rtlCol="0">
            <a:spAutoFit/>
          </a:bodyPr>
          <a:lstStyle/>
          <a:p>
            <a:r>
              <a:rPr lang="en-GB" b="1" dirty="0">
                <a:solidFill>
                  <a:srgbClr val="C23939"/>
                </a:solidFill>
                <a:latin typeface="Arial Black" panose="020B0A04020102020204" pitchFamily="34" charset="0"/>
              </a:rPr>
              <a:t>Advanced</a:t>
            </a:r>
            <a:r>
              <a:rPr lang="en-GB" b="1" baseline="0" dirty="0">
                <a:solidFill>
                  <a:srgbClr val="C23939"/>
                </a:solidFill>
                <a:latin typeface="Arial Black" panose="020B0A04020102020204" pitchFamily="34" charset="0"/>
              </a:rPr>
              <a:t> Skills Certificate</a:t>
            </a:r>
            <a:endParaRPr lang="en-GB" b="1" dirty="0">
              <a:solidFill>
                <a:srgbClr val="C23939"/>
              </a:solidFill>
              <a:latin typeface="Arial Black" panose="020B0A04020102020204" pitchFamily="34" charset="0"/>
            </a:endParaRPr>
          </a:p>
        </p:txBody>
      </p:sp>
      <p:pic>
        <p:nvPicPr>
          <p:cNvPr id="11" name="Picture 10"/>
          <p:cNvPicPr>
            <a:picLocks noChangeAspect="1"/>
          </p:cNvPicPr>
          <p:nvPr/>
        </p:nvPicPr>
        <p:blipFill rotWithShape="1">
          <a:blip r:embed="rId32"/>
          <a:srcRect l="14851" t="10381" r="66454" b="47333"/>
          <a:stretch/>
        </p:blipFill>
        <p:spPr>
          <a:xfrm>
            <a:off x="10944082" y="5964645"/>
            <a:ext cx="1276637" cy="926188"/>
          </a:xfrm>
          <a:prstGeom prst="rect">
            <a:avLst/>
          </a:prstGeom>
        </p:spPr>
      </p:pic>
    </p:spTree>
    <p:extLst>
      <p:ext uri="{BB962C8B-B14F-4D97-AF65-F5344CB8AC3E}">
        <p14:creationId xmlns:p14="http://schemas.microsoft.com/office/powerpoint/2010/main" val="399368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B3135"/>
        </a:solidFill>
        <a:effectLst/>
      </p:bgPr>
    </p:bg>
    <p:spTree>
      <p:nvGrpSpPr>
        <p:cNvPr id="1" name=""/>
        <p:cNvGrpSpPr/>
        <p:nvPr/>
      </p:nvGrpSpPr>
      <p:grpSpPr>
        <a:xfrm>
          <a:off x="0" y="0"/>
          <a:ext cx="0" cy="0"/>
          <a:chOff x="0" y="0"/>
          <a:chExt cx="0" cy="0"/>
        </a:xfrm>
      </p:grpSpPr>
      <p:sp>
        <p:nvSpPr>
          <p:cNvPr id="8" name="Rectangle 7"/>
          <p:cNvSpPr/>
          <p:nvPr/>
        </p:nvSpPr>
        <p:spPr>
          <a:xfrm>
            <a:off x="165100" y="190166"/>
            <a:ext cx="11780195" cy="6488348"/>
          </a:xfrm>
          <a:prstGeom prst="rect">
            <a:avLst/>
          </a:prstGeom>
          <a:noFill/>
          <a:ln w="57150">
            <a:solidFill>
              <a:srgbClr val="C23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741" y="6484141"/>
            <a:ext cx="3873500" cy="369332"/>
          </a:xfrm>
          <a:prstGeom prst="rect">
            <a:avLst/>
          </a:prstGeom>
          <a:solidFill>
            <a:srgbClr val="2B3135"/>
          </a:solidFill>
        </p:spPr>
        <p:txBody>
          <a:bodyPr wrap="square" rtlCol="0">
            <a:spAutoFit/>
          </a:bodyPr>
          <a:lstStyle/>
          <a:p>
            <a:r>
              <a:rPr lang="en-GB" b="1" dirty="0">
                <a:solidFill>
                  <a:srgbClr val="C23939"/>
                </a:solidFill>
              </a:rPr>
              <a:t>Design</a:t>
            </a:r>
            <a:r>
              <a:rPr lang="en-GB" b="1" baseline="0" dirty="0">
                <a:solidFill>
                  <a:srgbClr val="C23939"/>
                </a:solidFill>
              </a:rPr>
              <a:t> and Technology Product Design</a:t>
            </a:r>
            <a:endParaRPr lang="en-GB" b="1" dirty="0">
              <a:solidFill>
                <a:srgbClr val="C23939"/>
              </a:solidFill>
            </a:endParaRPr>
          </a:p>
        </p:txBody>
      </p:sp>
      <p:pic>
        <p:nvPicPr>
          <p:cNvPr id="7" name="Picture 6"/>
          <p:cNvPicPr>
            <a:picLocks noChangeAspect="1"/>
          </p:cNvPicPr>
          <p:nvPr/>
        </p:nvPicPr>
        <p:blipFill rotWithShape="1">
          <a:blip r:embed="rId29"/>
          <a:srcRect l="14789" t="36666" r="66608" b="20667"/>
          <a:stretch/>
        </p:blipFill>
        <p:spPr>
          <a:xfrm>
            <a:off x="10884944" y="5878416"/>
            <a:ext cx="1296960" cy="954085"/>
          </a:xfrm>
          <a:prstGeom prst="rect">
            <a:avLst/>
          </a:prstGeom>
        </p:spPr>
      </p:pic>
    </p:spTree>
    <p:extLst>
      <p:ext uri="{BB962C8B-B14F-4D97-AF65-F5344CB8AC3E}">
        <p14:creationId xmlns:p14="http://schemas.microsoft.com/office/powerpoint/2010/main" val="127578283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Lst>
  <p:txStyles>
    <p:titleStyle>
      <a:lvl1pPr algn="l" defTabSz="914400" rtl="0" eaLnBrk="1" latinLnBrk="0" hangingPunct="1">
        <a:lnSpc>
          <a:spcPct val="90000"/>
        </a:lnSpc>
        <a:spcBef>
          <a:spcPct val="0"/>
        </a:spcBef>
        <a:buNone/>
        <a:defRPr sz="4400" kern="1200">
          <a:solidFill>
            <a:srgbClr val="C23939"/>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9.gi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9.gif"/><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mentalstarters.co.uk/Website%20KS4%20Foundation%20Screenshots/Number%20Scales.jpg"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treehugger.com/ranking-order-of-3rs.JPG" TargetMode="Externa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anti-socialbehaviour.co.uk/15108_brass_scales_of_justice_off_balance_symbolizing_injustice_over_white%20(2).jpg" TargetMode="External"/><Relationship Id="rId1" Type="http://schemas.openxmlformats.org/officeDocument/2006/relationships/slideLayout" Target="../slideLayouts/slideLayout29.xml"/><Relationship Id="rId4" Type="http://schemas.openxmlformats.org/officeDocument/2006/relationships/image" Target="../media/image3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gadgetbestbuy.com/shop/images/LED%2092L-a.jpg" TargetMode="Externa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hyperlink" Target="http://www.wjec.co.uk/qualifications/welsh-baccalaureate/welsh-bacc-from-2015/Advanced/" TargetMode="External"/><Relationship Id="rId2" Type="http://schemas.openxmlformats.org/officeDocument/2006/relationships/image" Target="../media/image10.jpeg"/><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9.gif"/></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hyperlink" Target="https://www.ons.gov.uk/" TargetMode="Externa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8.xml"/><Relationship Id="rId4" Type="http://schemas.openxmlformats.org/officeDocument/2006/relationships/image" Target="../media/image1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hyperlink" Target="https://www.ons.gov.uk/" TargetMode="Externa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hyperlink" Target="http://en.wikipedia.org/wiki/Barack_Obama" TargetMode="External"/><Relationship Id="rId2" Type="http://schemas.openxmlformats.org/officeDocument/2006/relationships/hyperlink" Target="http://en.wikipedia.org/wiki/Inauguration_of_Barack_Obama" TargetMode="Externa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image" Target="http://www.clker.com/cliparts/F/P/m/v/c/F/internet-md.png" TargetMode="External"/><Relationship Id="rId2" Type="http://schemas.openxmlformats.org/officeDocument/2006/relationships/image" Target="../media/image61.png"/><Relationship Id="rId1" Type="http://schemas.openxmlformats.org/officeDocument/2006/relationships/slideLayout" Target="../slideLayouts/slideLayout29.xml"/><Relationship Id="rId4" Type="http://schemas.openxmlformats.org/officeDocument/2006/relationships/hyperlink" Target="http://www.guardian.co.uk/world/2012/feb/15/us-congress-payroll-tax-cu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ons.gov.uk/" TargetMode="Externa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hyperlink" Target="https://www.ons.gov.uk/" TargetMode="Externa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neilstoolbox.com/bibliography-creator/" TargetMode="External"/><Relationship Id="rId1" Type="http://schemas.openxmlformats.org/officeDocument/2006/relationships/slideLayout" Target="../slideLayouts/slideLayout29.xml"/><Relationship Id="rId6" Type="http://schemas.openxmlformats.org/officeDocument/2006/relationships/hyperlink" Target="https://xerte.cardiff.ac.uk/play_4191" TargetMode="External"/><Relationship Id="rId5" Type="http://schemas.openxmlformats.org/officeDocument/2006/relationships/image" Target="../media/image63.png"/><Relationship Id="rId4" Type="http://schemas.openxmlformats.org/officeDocument/2006/relationships/image" Target="http://schol.files.wordpress.com/2008/09/bibliography.jpg"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wjec.co.uk/" TargetMode="External"/><Relationship Id="rId2" Type="http://schemas.openxmlformats.org/officeDocument/2006/relationships/hyperlink" Target="http://www.google.co.uk/" TargetMode="External"/><Relationship Id="rId1" Type="http://schemas.openxmlformats.org/officeDocument/2006/relationships/slideLayout" Target="../slideLayouts/slideLayout22.xml"/><Relationship Id="rId4" Type="http://schemas.openxmlformats.org/officeDocument/2006/relationships/hyperlink" Target="http://www.thetelegraph.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0315" y="419611"/>
            <a:ext cx="9144000" cy="1121513"/>
          </a:xfrm>
        </p:spPr>
        <p:txBody>
          <a:bodyPr/>
          <a:lstStyle/>
          <a:p>
            <a:r>
              <a:rPr lang="en-GB" u="sng" dirty="0"/>
              <a:t>Individual</a:t>
            </a:r>
            <a:r>
              <a:rPr lang="en-GB" dirty="0"/>
              <a:t> Investigation</a:t>
            </a:r>
          </a:p>
        </p:txBody>
      </p:sp>
      <p:sp>
        <p:nvSpPr>
          <p:cNvPr id="4" name="Subtitle 2"/>
          <p:cNvSpPr>
            <a:spLocks noGrp="1"/>
          </p:cNvSpPr>
          <p:nvPr>
            <p:ph type="subTitle" idx="1"/>
          </p:nvPr>
        </p:nvSpPr>
        <p:spPr>
          <a:xfrm>
            <a:off x="366713" y="1562100"/>
            <a:ext cx="10644621" cy="647700"/>
          </a:xfrm>
        </p:spPr>
        <p:txBody>
          <a:bodyPr>
            <a:normAutofit/>
          </a:bodyPr>
          <a:lstStyle/>
          <a:p>
            <a:pPr eaLnBrk="1" hangingPunct="1">
              <a:lnSpc>
                <a:spcPct val="80000"/>
              </a:lnSpc>
            </a:pPr>
            <a:r>
              <a:rPr lang="en-GB" dirty="0" err="1">
                <a:latin typeface="Arial" charset="0"/>
              </a:rPr>
              <a:t>Amcan</a:t>
            </a:r>
            <a:r>
              <a:rPr lang="en-GB" dirty="0">
                <a:latin typeface="Arial" charset="0"/>
              </a:rPr>
              <a:t>: to have collated several possible titles for your project.</a:t>
            </a:r>
          </a:p>
        </p:txBody>
      </p:sp>
      <p:grpSp>
        <p:nvGrpSpPr>
          <p:cNvPr id="5" name="Group 4"/>
          <p:cNvGrpSpPr>
            <a:grpSpLocks/>
          </p:cNvGrpSpPr>
          <p:nvPr/>
        </p:nvGrpSpPr>
        <p:grpSpPr bwMode="auto">
          <a:xfrm>
            <a:off x="1388248" y="2402733"/>
            <a:ext cx="9121844" cy="2808461"/>
            <a:chOff x="189849" y="2867295"/>
            <a:chExt cx="6075294" cy="2809307"/>
          </a:xfrm>
        </p:grpSpPr>
        <p:sp>
          <p:nvSpPr>
            <p:cNvPr id="6" name="TextBox 5"/>
            <p:cNvSpPr txBox="1"/>
            <p:nvPr/>
          </p:nvSpPr>
          <p:spPr>
            <a:xfrm>
              <a:off x="189849" y="2867295"/>
              <a:ext cx="6075294" cy="2809307"/>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r>
                <a:rPr lang="en-GB" sz="2000" dirty="0">
                  <a:solidFill>
                    <a:srgbClr val="FF0000"/>
                  </a:solidFill>
                </a:rPr>
                <a:t>Understand what the individual project is about.</a:t>
              </a:r>
            </a:p>
            <a:p>
              <a:pPr eaLnBrk="1" hangingPunct="1"/>
              <a:endParaRPr lang="en-GB" sz="2000" dirty="0">
                <a:solidFill>
                  <a:srgbClr val="FF0000"/>
                </a:solidFill>
              </a:endParaRPr>
            </a:p>
            <a:p>
              <a:pPr eaLnBrk="1" hangingPunct="1"/>
              <a:endParaRPr lang="en-GB" sz="2000" dirty="0">
                <a:solidFill>
                  <a:srgbClr val="FF0000"/>
                </a:solidFill>
              </a:endParaRPr>
            </a:p>
            <a:p>
              <a:pPr eaLnBrk="1" hangingPunct="1"/>
              <a:r>
                <a:rPr lang="en-GB" sz="2000" dirty="0">
                  <a:solidFill>
                    <a:srgbClr val="FF0000"/>
                  </a:solidFill>
                  <a:cs typeface="Calibri" charset="0"/>
                </a:rPr>
                <a:t>	</a:t>
              </a:r>
              <a:r>
                <a:rPr lang="en-GB" sz="2100" dirty="0">
                  <a:solidFill>
                    <a:schemeClr val="accent2">
                      <a:lumMod val="60000"/>
                      <a:lumOff val="40000"/>
                    </a:schemeClr>
                  </a:solidFill>
                  <a:cs typeface="Calibri" charset="0"/>
                </a:rPr>
                <a:t>List all the possible topics you could use for your project.</a:t>
              </a:r>
            </a:p>
            <a:p>
              <a:pPr eaLnBrk="1" hangingPunct="1"/>
              <a:r>
                <a:rPr lang="en-GB" sz="2100" dirty="0">
                  <a:solidFill>
                    <a:srgbClr val="FF6600"/>
                  </a:solidFill>
                  <a:cs typeface="Calibri" charset="0"/>
                </a:rPr>
                <a:t>	 </a:t>
              </a:r>
            </a:p>
            <a:p>
              <a:pPr eaLnBrk="1" hangingPunct="1"/>
              <a:endParaRPr lang="en-GB" sz="2100" dirty="0">
                <a:solidFill>
                  <a:srgbClr val="FF6600"/>
                </a:solidFill>
                <a:cs typeface="Calibri" charset="0"/>
              </a:endParaRPr>
            </a:p>
            <a:p>
              <a:pPr eaLnBrk="1" hangingPunct="1"/>
              <a:r>
                <a:rPr lang="en-GB" sz="2100" dirty="0">
                  <a:solidFill>
                    <a:srgbClr val="FF6600"/>
                  </a:solidFill>
                  <a:cs typeface="Calibri" charset="0"/>
                </a:rPr>
                <a:t>	</a:t>
              </a:r>
              <a:r>
                <a:rPr lang="en-GB" sz="2100" dirty="0">
                  <a:solidFill>
                    <a:srgbClr val="00B050"/>
                  </a:solidFill>
                  <a:cs typeface="Calibri" charset="0"/>
                </a:rPr>
                <a:t>Finalise a possible title.</a:t>
              </a: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411" y="4100600"/>
              <a:ext cx="411386" cy="724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749" y="3292797"/>
              <a:ext cx="432048" cy="7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749" y="4945394"/>
              <a:ext cx="412431" cy="72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4169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570" y="239478"/>
            <a:ext cx="4895924" cy="5764740"/>
          </a:xfrm>
        </p:spPr>
        <p:txBody>
          <a:bodyPr>
            <a:normAutofit/>
          </a:bodyPr>
          <a:lstStyle/>
          <a:p>
            <a:pPr marL="0" indent="0">
              <a:buNone/>
            </a:pPr>
            <a:r>
              <a:rPr lang="en-GB" dirty="0"/>
              <a:t>A clear structure to the Individual Project is essential for its success. It ensures that there is evidence for all the required learning outcomes that contribute to the assessment. Clearly labelled sections should be evident.</a:t>
            </a:r>
          </a:p>
          <a:p>
            <a:pPr marL="0" indent="0">
              <a:buNone/>
            </a:pPr>
            <a:endParaRPr lang="en-GB" dirty="0"/>
          </a:p>
          <a:p>
            <a:pPr marL="0" indent="0">
              <a:buNone/>
            </a:pPr>
            <a:r>
              <a:rPr lang="en-GB" dirty="0"/>
              <a:t>Each of you will be given 1 to 1 sessions throughout with your Skills teachers to track progress.  The first will be to finalise your title, aims and objectives.</a:t>
            </a:r>
          </a:p>
        </p:txBody>
      </p:sp>
      <p:pic>
        <p:nvPicPr>
          <p:cNvPr id="9" name="Picture 8"/>
          <p:cNvPicPr>
            <a:picLocks noChangeAspect="1"/>
          </p:cNvPicPr>
          <p:nvPr/>
        </p:nvPicPr>
        <p:blipFill>
          <a:blip r:embed="rId2"/>
          <a:stretch>
            <a:fillRect/>
          </a:stretch>
        </p:blipFill>
        <p:spPr>
          <a:xfrm>
            <a:off x="5908583" y="0"/>
            <a:ext cx="5249577" cy="6858000"/>
          </a:xfrm>
          <a:prstGeom prst="rect">
            <a:avLst/>
          </a:prstGeom>
        </p:spPr>
      </p:pic>
    </p:spTree>
    <p:extLst>
      <p:ext uri="{BB962C8B-B14F-4D97-AF65-F5344CB8AC3E}">
        <p14:creationId xmlns:p14="http://schemas.microsoft.com/office/powerpoint/2010/main" val="510591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Appendix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The appendix should include information that supports the project. </a:t>
            </a:r>
          </a:p>
          <a:p>
            <a:r>
              <a:rPr lang="en-GB" dirty="0"/>
              <a:t>One </a:t>
            </a:r>
            <a:r>
              <a:rPr lang="en-GB" b="1" dirty="0"/>
              <a:t>clean copy </a:t>
            </a:r>
            <a:r>
              <a:rPr lang="en-GB" dirty="0"/>
              <a:t>of any questionnaire that has been used (not completed questionnaires)</a:t>
            </a:r>
          </a:p>
          <a:p>
            <a:r>
              <a:rPr lang="en-GB" dirty="0"/>
              <a:t>the transcript of any interview carried out</a:t>
            </a:r>
          </a:p>
          <a:p>
            <a:r>
              <a:rPr lang="en-GB" dirty="0"/>
              <a:t>record sheet of any observations</a:t>
            </a:r>
          </a:p>
          <a:p>
            <a:r>
              <a:rPr lang="en-GB" dirty="0"/>
              <a:t>any calculations carried out</a:t>
            </a:r>
          </a:p>
          <a:p>
            <a:r>
              <a:rPr lang="en-GB" dirty="0"/>
              <a:t>Results of questionnaire etc.</a:t>
            </a:r>
          </a:p>
          <a:p>
            <a:pPr marL="0" indent="0">
              <a:buNone/>
            </a:pPr>
            <a:endParaRPr lang="en-GB" dirty="0"/>
          </a:p>
          <a:p>
            <a:pPr marL="0" indent="0">
              <a:buNone/>
            </a:pPr>
            <a:r>
              <a:rPr lang="en-GB" dirty="0"/>
              <a:t>The analysis and interpretation of any information and numerical data must fall in the main body of the project.</a:t>
            </a:r>
          </a:p>
          <a:p>
            <a:pPr marL="0" indent="0">
              <a:buNone/>
            </a:pPr>
            <a:endParaRPr lang="en-US" dirty="0"/>
          </a:p>
          <a:p>
            <a:endParaRPr lang="en-US" dirty="0"/>
          </a:p>
        </p:txBody>
      </p:sp>
      <p:sp>
        <p:nvSpPr>
          <p:cNvPr id="4" name="TextBox 3"/>
          <p:cNvSpPr txBox="1"/>
          <p:nvPr/>
        </p:nvSpPr>
        <p:spPr>
          <a:xfrm>
            <a:off x="8241632" y="230188"/>
            <a:ext cx="3112168" cy="1298377"/>
          </a:xfrm>
          <a:prstGeom prst="ellipse">
            <a:avLst/>
          </a:prstGeom>
          <a:solidFill>
            <a:schemeClr val="accent5">
              <a:lumMod val="20000"/>
              <a:lumOff val="80000"/>
            </a:schemeClr>
          </a:solidFill>
          <a:ln>
            <a:solidFill>
              <a:schemeClr val="accent1"/>
            </a:solidFill>
          </a:ln>
        </p:spPr>
        <p:txBody>
          <a:bodyPr wrap="square" rtlCol="0">
            <a:spAutoFit/>
          </a:bodyPr>
          <a:lstStyle/>
          <a:p>
            <a:r>
              <a:rPr lang="en-GB" dirty="0"/>
              <a:t>Pictures of artefact</a:t>
            </a:r>
          </a:p>
          <a:p>
            <a:r>
              <a:rPr lang="en-GB" dirty="0"/>
              <a:t>Log book of artefact</a:t>
            </a:r>
          </a:p>
          <a:p>
            <a:r>
              <a:rPr lang="en-GB" dirty="0"/>
              <a:t>Notes on artefact</a:t>
            </a:r>
          </a:p>
        </p:txBody>
      </p:sp>
    </p:spTree>
    <p:extLst>
      <p:ext uri="{BB962C8B-B14F-4D97-AF65-F5344CB8AC3E}">
        <p14:creationId xmlns:p14="http://schemas.microsoft.com/office/powerpoint/2010/main" val="28451136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 - no more than 200 words</a:t>
            </a:r>
          </a:p>
        </p:txBody>
      </p:sp>
      <p:sp>
        <p:nvSpPr>
          <p:cNvPr id="3" name="Content Placeholder 2"/>
          <p:cNvSpPr>
            <a:spLocks noGrp="1"/>
          </p:cNvSpPr>
          <p:nvPr>
            <p:ph idx="1"/>
          </p:nvPr>
        </p:nvSpPr>
        <p:spPr/>
        <p:txBody>
          <a:bodyPr/>
          <a:lstStyle/>
          <a:p>
            <a:pPr marL="0" indent="0">
              <a:buNone/>
            </a:pPr>
            <a:r>
              <a:rPr lang="en-GB" dirty="0"/>
              <a:t>To be written after you’ve completed your investigation HOWEVER to be placed before your introduction. </a:t>
            </a:r>
          </a:p>
          <a:p>
            <a:pPr marL="0" indent="0">
              <a:buNone/>
            </a:pPr>
            <a:endParaRPr lang="en-GB" dirty="0"/>
          </a:p>
          <a:p>
            <a:pPr marL="0" indent="0">
              <a:buNone/>
            </a:pPr>
            <a:r>
              <a:rPr lang="en-GB" dirty="0"/>
              <a:t>An abstract is to outline the aims of your investigation.</a:t>
            </a:r>
          </a:p>
          <a:p>
            <a:r>
              <a:rPr lang="en-GB" dirty="0"/>
              <a:t>Why you’re doing it</a:t>
            </a:r>
          </a:p>
          <a:p>
            <a:r>
              <a:rPr lang="en-GB" dirty="0"/>
              <a:t>How you will find your information</a:t>
            </a:r>
          </a:p>
          <a:p>
            <a:r>
              <a:rPr lang="en-GB" dirty="0"/>
              <a:t>Your overall conclusion. </a:t>
            </a:r>
          </a:p>
        </p:txBody>
      </p:sp>
    </p:spTree>
    <p:extLst>
      <p:ext uri="{BB962C8B-B14F-4D97-AF65-F5344CB8AC3E}">
        <p14:creationId xmlns:p14="http://schemas.microsoft.com/office/powerpoint/2010/main" val="231481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527120629"/>
              </p:ext>
            </p:extLst>
          </p:nvPr>
        </p:nvGraphicFramePr>
        <p:xfrm>
          <a:off x="1495205" y="1075091"/>
          <a:ext cx="9004300" cy="5422900"/>
        </p:xfrm>
        <a:graphic>
          <a:graphicData uri="http://schemas.openxmlformats.org/presentationml/2006/ole">
            <mc:AlternateContent xmlns:mc="http://schemas.openxmlformats.org/markup-compatibility/2006">
              <mc:Choice xmlns:v="urn:schemas-microsoft-com:vml" Requires="v">
                <p:oleObj spid="_x0000_s7238" name="Document" r:id="rId3" imgW="9004300" imgH="5422900" progId="Word.Document.12">
                  <p:embed/>
                </p:oleObj>
              </mc:Choice>
              <mc:Fallback>
                <p:oleObj name="Document" r:id="rId3" imgW="9004300" imgH="5422900" progId="Word.Document.12">
                  <p:embed/>
                  <p:pic>
                    <p:nvPicPr>
                      <p:cNvPr id="0" name=""/>
                      <p:cNvPicPr/>
                      <p:nvPr/>
                    </p:nvPicPr>
                    <p:blipFill>
                      <a:blip r:embed="rId4"/>
                      <a:stretch>
                        <a:fillRect/>
                      </a:stretch>
                    </p:blipFill>
                    <p:spPr>
                      <a:xfrm>
                        <a:off x="1495205" y="1075091"/>
                        <a:ext cx="9004300" cy="5422900"/>
                      </a:xfrm>
                      <a:prstGeom prst="rect">
                        <a:avLst/>
                      </a:prstGeom>
                    </p:spPr>
                  </p:pic>
                </p:oleObj>
              </mc:Fallback>
            </mc:AlternateContent>
          </a:graphicData>
        </a:graphic>
      </p:graphicFrame>
      <p:sp>
        <p:nvSpPr>
          <p:cNvPr id="6" name="TextBox 5"/>
          <p:cNvSpPr txBox="1"/>
          <p:nvPr/>
        </p:nvSpPr>
        <p:spPr>
          <a:xfrm>
            <a:off x="542552" y="234251"/>
            <a:ext cx="7965645" cy="707886"/>
          </a:xfrm>
          <a:prstGeom prst="rect">
            <a:avLst/>
          </a:prstGeom>
          <a:noFill/>
        </p:spPr>
        <p:txBody>
          <a:bodyPr wrap="square" rtlCol="0">
            <a:spAutoFit/>
          </a:bodyPr>
          <a:lstStyle/>
          <a:p>
            <a:r>
              <a:rPr lang="en-US" sz="4000" dirty="0"/>
              <a:t>Grade Descriptors</a:t>
            </a:r>
          </a:p>
        </p:txBody>
      </p:sp>
    </p:spTree>
    <p:extLst>
      <p:ext uri="{BB962C8B-B14F-4D97-AF65-F5344CB8AC3E}">
        <p14:creationId xmlns:p14="http://schemas.microsoft.com/office/powerpoint/2010/main" val="265325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Blue question mark.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4809" y="-24657"/>
            <a:ext cx="1527948" cy="1527948"/>
          </a:xfrm>
          <a:prstGeom prst="rect">
            <a:avLst/>
          </a:prstGeom>
        </p:spPr>
      </p:pic>
      <p:pic>
        <p:nvPicPr>
          <p:cNvPr id="5" name="Picture 4" descr="question-mark-red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419" y="0"/>
            <a:ext cx="842348" cy="1408406"/>
          </a:xfrm>
          <a:prstGeom prst="rect">
            <a:avLst/>
          </a:prstGeom>
        </p:spPr>
      </p:pic>
      <p:sp>
        <p:nvSpPr>
          <p:cNvPr id="2" name="Title 1"/>
          <p:cNvSpPr>
            <a:spLocks noGrp="1"/>
          </p:cNvSpPr>
          <p:nvPr>
            <p:ph type="title"/>
          </p:nvPr>
        </p:nvSpPr>
        <p:spPr>
          <a:xfrm>
            <a:off x="299357" y="235289"/>
            <a:ext cx="10515600" cy="1325563"/>
          </a:xfrm>
        </p:spPr>
        <p:txBody>
          <a:bodyPr>
            <a:normAutofit/>
          </a:bodyPr>
          <a:lstStyle/>
          <a:p>
            <a:r>
              <a:rPr lang="en-GB" sz="4000" dirty="0">
                <a:solidFill>
                  <a:srgbClr val="FF0000"/>
                </a:solidFill>
              </a:rPr>
              <a:t>Title – best ones are questions or hypothesis</a:t>
            </a:r>
            <a:r>
              <a:rPr lang="en-GB" sz="4000" dirty="0"/>
              <a:t> </a:t>
            </a:r>
          </a:p>
        </p:txBody>
      </p:sp>
      <p:sp>
        <p:nvSpPr>
          <p:cNvPr id="3" name="Content Placeholder 2"/>
          <p:cNvSpPr>
            <a:spLocks noGrp="1"/>
          </p:cNvSpPr>
          <p:nvPr>
            <p:ph idx="1"/>
          </p:nvPr>
        </p:nvSpPr>
        <p:spPr>
          <a:xfrm>
            <a:off x="299357" y="1325563"/>
            <a:ext cx="11593286" cy="4984977"/>
          </a:xfrm>
        </p:spPr>
        <p:txBody>
          <a:bodyPr>
            <a:normAutofit fontScale="62500" lnSpcReduction="20000"/>
          </a:bodyPr>
          <a:lstStyle/>
          <a:p>
            <a:pPr marL="0" indent="0">
              <a:buNone/>
            </a:pPr>
            <a:r>
              <a:rPr lang="en-GB" sz="3800" dirty="0"/>
              <a:t>The title should lead to an Individual Project having clear intent, being manageable and focused. </a:t>
            </a:r>
          </a:p>
          <a:p>
            <a:pPr marL="0" indent="0">
              <a:buNone/>
            </a:pPr>
            <a:endParaRPr lang="en-GB" sz="3800" dirty="0"/>
          </a:p>
          <a:p>
            <a:pPr marL="0" indent="0">
              <a:buNone/>
            </a:pPr>
            <a:r>
              <a:rPr lang="en-GB" sz="3800" dirty="0"/>
              <a:t>You could be creative in how you title your project. The introduction, aims and objectives would address the clear intent and focus of the project, for example: </a:t>
            </a:r>
          </a:p>
          <a:p>
            <a:pPr marL="0" indent="0" algn="ctr">
              <a:buNone/>
            </a:pPr>
            <a:endParaRPr lang="en-GB" sz="3800" b="1" dirty="0"/>
          </a:p>
          <a:p>
            <a:pPr marL="0" indent="0" algn="ctr">
              <a:buNone/>
            </a:pPr>
            <a:r>
              <a:rPr lang="en-GB" sz="3800" b="1" dirty="0"/>
              <a:t>1) Energy or Green energy? </a:t>
            </a:r>
            <a:endParaRPr lang="en-GB" sz="3800" dirty="0"/>
          </a:p>
          <a:p>
            <a:pPr marL="0" indent="0">
              <a:buNone/>
            </a:pPr>
            <a:r>
              <a:rPr lang="en-GB" sz="3800" dirty="0"/>
              <a:t> This would be a project which researches the pros and cons of future energy in Wales - should we be considering non-renewable energy (nuclear) or sustainable energy (tidal). </a:t>
            </a:r>
          </a:p>
          <a:p>
            <a:pPr marL="0" indent="0">
              <a:buNone/>
            </a:pPr>
            <a:endParaRPr lang="en-GB" sz="3800" b="1" dirty="0"/>
          </a:p>
          <a:p>
            <a:pPr marL="0" indent="0" algn="ctr">
              <a:buNone/>
            </a:pPr>
            <a:r>
              <a:rPr lang="en-GB" sz="3800" b="1" dirty="0"/>
              <a:t>2) Is being social making us more antisocial? </a:t>
            </a:r>
            <a:endParaRPr lang="en-GB" sz="3800" dirty="0"/>
          </a:p>
          <a:p>
            <a:pPr marL="0" indent="0">
              <a:buNone/>
            </a:pPr>
            <a:r>
              <a:rPr lang="en-GB" sz="3800" dirty="0"/>
              <a:t>This could be a project on the use of social media for cyber-bullying, comparing the problems faced in Wales and another region. Alternatively, it could be a project on how teenager's social skills are being affected as a result of the age of social media. </a:t>
            </a:r>
          </a:p>
          <a:p>
            <a:endParaRPr lang="en-GB" dirty="0"/>
          </a:p>
        </p:txBody>
      </p:sp>
    </p:spTree>
    <p:extLst>
      <p:ext uri="{BB962C8B-B14F-4D97-AF65-F5344CB8AC3E}">
        <p14:creationId xmlns:p14="http://schemas.microsoft.com/office/powerpoint/2010/main" val="25015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220"/>
          <a:stretch/>
        </p:blipFill>
        <p:spPr>
          <a:xfrm>
            <a:off x="424542" y="328669"/>
            <a:ext cx="11266713" cy="6219088"/>
          </a:xfrm>
          <a:prstGeom prst="rect">
            <a:avLst/>
          </a:prstGeom>
        </p:spPr>
      </p:pic>
      <p:sp>
        <p:nvSpPr>
          <p:cNvPr id="6" name="Rectangle 5"/>
          <p:cNvSpPr/>
          <p:nvPr/>
        </p:nvSpPr>
        <p:spPr>
          <a:xfrm>
            <a:off x="7939707" y="4003204"/>
            <a:ext cx="3453612"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Possible title</a:t>
            </a:r>
          </a:p>
        </p:txBody>
      </p:sp>
      <p:sp>
        <p:nvSpPr>
          <p:cNvPr id="2" name="Rectangle 1"/>
          <p:cNvSpPr/>
          <p:nvPr/>
        </p:nvSpPr>
        <p:spPr>
          <a:xfrm>
            <a:off x="6923314" y="5082491"/>
            <a:ext cx="5094514" cy="16818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021286" y="5208814"/>
            <a:ext cx="4882243" cy="1323439"/>
          </a:xfrm>
          <a:prstGeom prst="rect">
            <a:avLst/>
          </a:prstGeom>
          <a:noFill/>
        </p:spPr>
        <p:txBody>
          <a:bodyPr wrap="square" rtlCol="0">
            <a:spAutoFit/>
          </a:bodyPr>
          <a:lstStyle/>
          <a:p>
            <a:r>
              <a:rPr lang="en-GB" sz="2000" dirty="0">
                <a:latin typeface="Comic Sans MS" panose="030F0702030302020204" pitchFamily="66" charset="0"/>
              </a:rPr>
              <a:t>Remember to hand your questions in to your teachers to make sure if they are suitable. </a:t>
            </a:r>
          </a:p>
          <a:p>
            <a:r>
              <a:rPr lang="en-GB" sz="2000" dirty="0">
                <a:latin typeface="Comic Sans MS" panose="030F0702030302020204" pitchFamily="66" charset="0"/>
              </a:rPr>
              <a:t>*highlight your possible final choice. </a:t>
            </a:r>
          </a:p>
        </p:txBody>
      </p:sp>
      <p:sp>
        <p:nvSpPr>
          <p:cNvPr id="7" name="TextBox 6"/>
          <p:cNvSpPr txBox="1"/>
          <p:nvPr/>
        </p:nvSpPr>
        <p:spPr>
          <a:xfrm>
            <a:off x="160299" y="98632"/>
            <a:ext cx="8325975" cy="646331"/>
          </a:xfrm>
          <a:prstGeom prst="rect">
            <a:avLst/>
          </a:prstGeom>
          <a:noFill/>
        </p:spPr>
        <p:txBody>
          <a:bodyPr wrap="square" rtlCol="0">
            <a:spAutoFit/>
          </a:bodyPr>
          <a:lstStyle/>
          <a:p>
            <a:r>
              <a:rPr lang="en-US" dirty="0"/>
              <a:t>Using all your possible topics of interest.  Now try to focus on an area and come up with possible titles. These titles need to be a question that you want answered.</a:t>
            </a:r>
          </a:p>
        </p:txBody>
      </p:sp>
      <p:sp>
        <p:nvSpPr>
          <p:cNvPr id="8" name="Rectangle 7"/>
          <p:cNvSpPr/>
          <p:nvPr/>
        </p:nvSpPr>
        <p:spPr>
          <a:xfrm>
            <a:off x="4404064" y="2565102"/>
            <a:ext cx="3453612" cy="1077218"/>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Future career/aspiration</a:t>
            </a:r>
          </a:p>
        </p:txBody>
      </p:sp>
    </p:spTree>
    <p:extLst>
      <p:ext uri="{BB962C8B-B14F-4D97-AF65-F5344CB8AC3E}">
        <p14:creationId xmlns:p14="http://schemas.microsoft.com/office/powerpoint/2010/main" val="55288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0315" y="419611"/>
            <a:ext cx="9144000" cy="1121513"/>
          </a:xfrm>
        </p:spPr>
        <p:txBody>
          <a:bodyPr/>
          <a:lstStyle/>
          <a:p>
            <a:r>
              <a:rPr lang="en-GB" u="sng" dirty="0"/>
              <a:t>Individual</a:t>
            </a:r>
            <a:r>
              <a:rPr lang="en-GB" dirty="0"/>
              <a:t> Investigation</a:t>
            </a:r>
          </a:p>
        </p:txBody>
      </p:sp>
      <p:sp>
        <p:nvSpPr>
          <p:cNvPr id="4" name="Subtitle 2"/>
          <p:cNvSpPr>
            <a:spLocks noGrp="1"/>
          </p:cNvSpPr>
          <p:nvPr>
            <p:ph type="subTitle" idx="1"/>
          </p:nvPr>
        </p:nvSpPr>
        <p:spPr>
          <a:xfrm>
            <a:off x="366713" y="1562100"/>
            <a:ext cx="10644621" cy="647700"/>
          </a:xfrm>
        </p:spPr>
        <p:txBody>
          <a:bodyPr>
            <a:normAutofit/>
          </a:bodyPr>
          <a:lstStyle/>
          <a:p>
            <a:pPr eaLnBrk="1" hangingPunct="1">
              <a:lnSpc>
                <a:spcPct val="80000"/>
              </a:lnSpc>
            </a:pPr>
            <a:r>
              <a:rPr lang="en-GB" dirty="0" err="1">
                <a:latin typeface="Arial" charset="0"/>
              </a:rPr>
              <a:t>Amcan</a:t>
            </a:r>
            <a:r>
              <a:rPr lang="en-GB" dirty="0">
                <a:latin typeface="Arial" charset="0"/>
              </a:rPr>
              <a:t>: to have collated several possible titles for your project.</a:t>
            </a:r>
          </a:p>
        </p:txBody>
      </p:sp>
      <p:grpSp>
        <p:nvGrpSpPr>
          <p:cNvPr id="5" name="Group 4"/>
          <p:cNvGrpSpPr>
            <a:grpSpLocks/>
          </p:cNvGrpSpPr>
          <p:nvPr/>
        </p:nvGrpSpPr>
        <p:grpSpPr bwMode="auto">
          <a:xfrm>
            <a:off x="1388248" y="2402733"/>
            <a:ext cx="5841744" cy="3093151"/>
            <a:chOff x="189849" y="2867295"/>
            <a:chExt cx="6075294" cy="3094083"/>
          </a:xfrm>
        </p:grpSpPr>
        <p:sp>
          <p:nvSpPr>
            <p:cNvPr id="6" name="TextBox 5"/>
            <p:cNvSpPr txBox="1"/>
            <p:nvPr/>
          </p:nvSpPr>
          <p:spPr>
            <a:xfrm>
              <a:off x="189849" y="2867295"/>
              <a:ext cx="6075294" cy="2809308"/>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r>
                <a:rPr lang="en-GB" sz="2000" dirty="0">
                  <a:solidFill>
                    <a:srgbClr val="FF0000"/>
                  </a:solidFill>
                </a:rPr>
                <a:t>Understand what the individual project is 	about.</a:t>
              </a:r>
            </a:p>
            <a:p>
              <a:pPr eaLnBrk="1" hangingPunct="1"/>
              <a:endParaRPr lang="en-GB" sz="2000" dirty="0">
                <a:solidFill>
                  <a:srgbClr val="FF0000"/>
                </a:solidFill>
              </a:endParaRPr>
            </a:p>
            <a:p>
              <a:pPr eaLnBrk="1" hangingPunct="1"/>
              <a:r>
                <a:rPr lang="en-GB" sz="2000" dirty="0">
                  <a:solidFill>
                    <a:srgbClr val="FF0000"/>
                  </a:solidFill>
                  <a:cs typeface="Calibri" charset="0"/>
                </a:rPr>
                <a:t>	</a:t>
              </a:r>
              <a:r>
                <a:rPr lang="en-GB" sz="2100" dirty="0">
                  <a:solidFill>
                    <a:schemeClr val="accent2">
                      <a:lumMod val="60000"/>
                      <a:lumOff val="40000"/>
                    </a:schemeClr>
                  </a:solidFill>
                  <a:cs typeface="Calibri" charset="0"/>
                </a:rPr>
                <a:t>List all the possible topics you could use 	for your project.</a:t>
              </a:r>
            </a:p>
            <a:p>
              <a:pPr eaLnBrk="1" hangingPunct="1"/>
              <a:r>
                <a:rPr lang="en-GB" sz="2100" dirty="0">
                  <a:solidFill>
                    <a:srgbClr val="FF6600"/>
                  </a:solidFill>
                  <a:cs typeface="Calibri" charset="0"/>
                </a:rPr>
                <a:t>	 </a:t>
              </a:r>
            </a:p>
            <a:p>
              <a:pPr eaLnBrk="1" hangingPunct="1"/>
              <a:r>
                <a:rPr lang="en-GB" sz="2100" dirty="0">
                  <a:solidFill>
                    <a:srgbClr val="FF6600"/>
                  </a:solidFill>
                  <a:cs typeface="Calibri" charset="0"/>
                </a:rPr>
                <a:t>	</a:t>
              </a:r>
              <a:r>
                <a:rPr lang="en-GB" sz="2100" dirty="0">
                  <a:solidFill>
                    <a:srgbClr val="00B050"/>
                  </a:solidFill>
                  <a:cs typeface="Calibri" charset="0"/>
                </a:rPr>
                <a:t>Finalise a possible title.</a:t>
              </a: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040" y="4290769"/>
              <a:ext cx="411386" cy="72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683" y="3257885"/>
              <a:ext cx="432048" cy="75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63" y="5239290"/>
              <a:ext cx="412431" cy="72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8440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 sticky no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66" y="887918"/>
            <a:ext cx="4677096" cy="4519244"/>
          </a:xfrm>
          <a:prstGeom prst="rect">
            <a:avLst/>
          </a:prstGeom>
        </p:spPr>
      </p:pic>
      <p:sp>
        <p:nvSpPr>
          <p:cNvPr id="5" name="TextBox 4"/>
          <p:cNvSpPr txBox="1"/>
          <p:nvPr/>
        </p:nvSpPr>
        <p:spPr>
          <a:xfrm>
            <a:off x="1583872" y="1747157"/>
            <a:ext cx="3347358" cy="2800767"/>
          </a:xfrm>
          <a:prstGeom prst="rect">
            <a:avLst/>
          </a:prstGeom>
          <a:noFill/>
        </p:spPr>
        <p:txBody>
          <a:bodyPr wrap="square" rtlCol="0">
            <a:spAutoFit/>
          </a:bodyPr>
          <a:lstStyle/>
          <a:p>
            <a:r>
              <a:rPr lang="en-GB" sz="4400" dirty="0"/>
              <a:t>Introduce yourself in less than 30 words. </a:t>
            </a:r>
          </a:p>
        </p:txBody>
      </p:sp>
      <p:pic>
        <p:nvPicPr>
          <p:cNvPr id="6" name="Picture 5" descr="Blank sticky note"/>
          <p:cNvPicPr>
            <a:picLocks noChangeAspect="1"/>
          </p:cNvPicPr>
          <p:nvPr/>
        </p:nvPicPr>
        <p:blipFill>
          <a:blip r:embed="rId3" cstate="print">
            <a:duotone>
              <a:prstClr val="black"/>
              <a:srgbClr val="1DC800">
                <a:tint val="45000"/>
                <a:satMod val="400000"/>
              </a:srgbClr>
            </a:duotone>
            <a:extLst>
              <a:ext uri="{28A0092B-C50C-407E-A947-70E740481C1C}">
                <a14:useLocalDpi xmlns:a14="http://schemas.microsoft.com/office/drawing/2010/main" val="0"/>
              </a:ext>
            </a:extLst>
          </a:blip>
          <a:stretch>
            <a:fillRect/>
          </a:stretch>
        </p:blipFill>
        <p:spPr>
          <a:xfrm rot="21359686">
            <a:off x="6583135" y="1524976"/>
            <a:ext cx="4980213" cy="5024532"/>
          </a:xfrm>
          <a:prstGeom prst="rect">
            <a:avLst/>
          </a:prstGeom>
        </p:spPr>
      </p:pic>
      <p:sp>
        <p:nvSpPr>
          <p:cNvPr id="7" name="TextBox 6"/>
          <p:cNvSpPr txBox="1"/>
          <p:nvPr/>
        </p:nvSpPr>
        <p:spPr>
          <a:xfrm>
            <a:off x="7399563" y="1959750"/>
            <a:ext cx="3347358" cy="4154984"/>
          </a:xfrm>
          <a:prstGeom prst="rect">
            <a:avLst/>
          </a:prstGeom>
          <a:noFill/>
        </p:spPr>
        <p:txBody>
          <a:bodyPr wrap="square" rtlCol="0">
            <a:spAutoFit/>
          </a:bodyPr>
          <a:lstStyle/>
          <a:p>
            <a:r>
              <a:rPr lang="en-GB" sz="4400" dirty="0"/>
              <a:t>What do you think should be included in your investigation introduction?</a:t>
            </a:r>
          </a:p>
        </p:txBody>
      </p:sp>
    </p:spTree>
    <p:extLst>
      <p:ext uri="{BB962C8B-B14F-4D97-AF65-F5344CB8AC3E}">
        <p14:creationId xmlns:p14="http://schemas.microsoft.com/office/powerpoint/2010/main" val="31705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645" y="99057"/>
            <a:ext cx="9144000" cy="1121513"/>
          </a:xfrm>
        </p:spPr>
        <p:txBody>
          <a:bodyPr/>
          <a:lstStyle/>
          <a:p>
            <a:r>
              <a:rPr lang="en-GB" u="sng" dirty="0"/>
              <a:t>Introduction Writing</a:t>
            </a:r>
            <a:endParaRPr lang="en-GB" dirty="0"/>
          </a:p>
        </p:txBody>
      </p:sp>
      <p:sp>
        <p:nvSpPr>
          <p:cNvPr id="4" name="Subtitle 2"/>
          <p:cNvSpPr>
            <a:spLocks noGrp="1"/>
          </p:cNvSpPr>
          <p:nvPr>
            <p:ph type="subTitle" idx="1"/>
          </p:nvPr>
        </p:nvSpPr>
        <p:spPr>
          <a:xfrm>
            <a:off x="366713" y="1562100"/>
            <a:ext cx="10644621" cy="647700"/>
          </a:xfrm>
        </p:spPr>
        <p:txBody>
          <a:bodyPr>
            <a:normAutofit/>
          </a:bodyPr>
          <a:lstStyle/>
          <a:p>
            <a:pPr eaLnBrk="1" hangingPunct="1">
              <a:lnSpc>
                <a:spcPct val="80000"/>
              </a:lnSpc>
            </a:pPr>
            <a:r>
              <a:rPr lang="en-GB" dirty="0" err="1">
                <a:latin typeface="Arial" charset="0"/>
              </a:rPr>
              <a:t>Amcan</a:t>
            </a:r>
            <a:r>
              <a:rPr lang="en-GB" dirty="0">
                <a:latin typeface="Arial" charset="0"/>
              </a:rPr>
              <a:t>: write a draft introduction to your project.</a:t>
            </a:r>
          </a:p>
        </p:txBody>
      </p:sp>
      <p:grpSp>
        <p:nvGrpSpPr>
          <p:cNvPr id="5" name="Group 4"/>
          <p:cNvGrpSpPr>
            <a:grpSpLocks/>
          </p:cNvGrpSpPr>
          <p:nvPr/>
        </p:nvGrpSpPr>
        <p:grpSpPr bwMode="auto">
          <a:xfrm>
            <a:off x="1388248" y="2402733"/>
            <a:ext cx="5841744" cy="3093152"/>
            <a:chOff x="189849" y="2867295"/>
            <a:chExt cx="6075294" cy="3094083"/>
          </a:xfrm>
        </p:grpSpPr>
        <p:sp>
          <p:nvSpPr>
            <p:cNvPr id="6" name="TextBox 5"/>
            <p:cNvSpPr txBox="1"/>
            <p:nvPr/>
          </p:nvSpPr>
          <p:spPr>
            <a:xfrm>
              <a:off x="189849" y="2867295"/>
              <a:ext cx="6075294" cy="2978634"/>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r>
                <a:rPr lang="en-GB" sz="2000" dirty="0">
                  <a:solidFill>
                    <a:srgbClr val="FF0000"/>
                  </a:solidFill>
                </a:rPr>
                <a:t>Write about yourself in 30 words.</a:t>
              </a:r>
            </a:p>
            <a:p>
              <a:pPr eaLnBrk="1" hangingPunct="1">
                <a:spcBef>
                  <a:spcPct val="50000"/>
                </a:spcBef>
              </a:pPr>
              <a:endParaRPr lang="en-GB" sz="2000" dirty="0">
                <a:solidFill>
                  <a:srgbClr val="FF0000"/>
                </a:solidFill>
              </a:endParaRPr>
            </a:p>
            <a:p>
              <a:pPr eaLnBrk="1" hangingPunct="1"/>
              <a:r>
                <a:rPr lang="en-GB" sz="2000" dirty="0">
                  <a:solidFill>
                    <a:srgbClr val="FF0000"/>
                  </a:solidFill>
                </a:rPr>
                <a:t>	</a:t>
              </a:r>
              <a:r>
                <a:rPr lang="en-GB" sz="2100" dirty="0">
                  <a:solidFill>
                    <a:schemeClr val="accent2">
                      <a:lumMod val="60000"/>
                      <a:lumOff val="40000"/>
                    </a:schemeClr>
                  </a:solidFill>
                  <a:cs typeface="Calibri" charset="0"/>
                </a:rPr>
                <a:t>List what you should include in your 	introduction.</a:t>
              </a:r>
            </a:p>
            <a:p>
              <a:pPr eaLnBrk="1" hangingPunct="1"/>
              <a:r>
                <a:rPr lang="en-GB" sz="2100" dirty="0">
                  <a:solidFill>
                    <a:srgbClr val="FF6600"/>
                  </a:solidFill>
                  <a:cs typeface="Calibri" charset="0"/>
                </a:rPr>
                <a:t>	 </a:t>
              </a:r>
            </a:p>
            <a:p>
              <a:pPr eaLnBrk="1" hangingPunct="1"/>
              <a:r>
                <a:rPr lang="en-GB" sz="2100" dirty="0">
                  <a:solidFill>
                    <a:srgbClr val="FF6600"/>
                  </a:solidFill>
                  <a:cs typeface="Calibri" charset="0"/>
                </a:rPr>
                <a:t>	</a:t>
              </a:r>
            </a:p>
            <a:p>
              <a:pPr eaLnBrk="1" hangingPunct="1"/>
              <a:r>
                <a:rPr lang="en-GB" sz="2100" dirty="0">
                  <a:solidFill>
                    <a:srgbClr val="FF6600"/>
                  </a:solidFill>
                  <a:cs typeface="Calibri" charset="0"/>
                </a:rPr>
                <a:t>	</a:t>
              </a:r>
              <a:r>
                <a:rPr lang="en-GB" sz="2100" dirty="0">
                  <a:solidFill>
                    <a:srgbClr val="00B050"/>
                  </a:solidFill>
                  <a:cs typeface="Calibri" charset="0"/>
                </a:rPr>
                <a:t>Draft the introduction to your project.</a:t>
              </a: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040" y="4290769"/>
              <a:ext cx="411386" cy="72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683" y="3257885"/>
              <a:ext cx="432048" cy="75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63" y="5239290"/>
              <a:ext cx="412431" cy="72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575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p:txBody>
          <a:bodyPr/>
          <a:lstStyle/>
          <a:p>
            <a:pPr marL="0" indent="0">
              <a:buNone/>
            </a:pPr>
            <a:r>
              <a:rPr lang="en-GB" dirty="0"/>
              <a:t>Your introduction for your project should set the background and purpose of your work. </a:t>
            </a:r>
          </a:p>
          <a:p>
            <a:pPr marL="0" indent="0">
              <a:buNone/>
            </a:pPr>
            <a:r>
              <a:rPr lang="en-GB" dirty="0"/>
              <a:t>There should be a personal explanation as to why you have chosen your title; that it is an area of interest following previous learning, a topic related to future ambition, or could be very relevant to today's society. </a:t>
            </a:r>
          </a:p>
          <a:p>
            <a:pPr marL="0" indent="0">
              <a:buNone/>
            </a:pPr>
            <a:r>
              <a:rPr lang="en-GB" dirty="0"/>
              <a:t>You should put the project title into context, with an overview to the topic you will be researching and any conclusions they expect to make. </a:t>
            </a:r>
          </a:p>
          <a:p>
            <a:pPr marL="0" indent="0">
              <a:buNone/>
            </a:pPr>
            <a:endParaRPr lang="en-GB" dirty="0"/>
          </a:p>
        </p:txBody>
      </p:sp>
    </p:spTree>
    <p:extLst>
      <p:ext uri="{BB962C8B-B14F-4D97-AF65-F5344CB8AC3E}">
        <p14:creationId xmlns:p14="http://schemas.microsoft.com/office/powerpoint/2010/main" val="420237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p:txBody>
      </p:sp>
      <p:graphicFrame>
        <p:nvGraphicFramePr>
          <p:cNvPr id="4" name="Diagram 3"/>
          <p:cNvGraphicFramePr/>
          <p:nvPr>
            <p:extLst>
              <p:ext uri="{D42A27DB-BD31-4B8C-83A1-F6EECF244321}">
                <p14:modId xmlns:p14="http://schemas.microsoft.com/office/powerpoint/2010/main" val="168944668"/>
              </p:ext>
            </p:extLst>
          </p:nvPr>
        </p:nvGraphicFramePr>
        <p:xfrm>
          <a:off x="959757" y="158131"/>
          <a:ext cx="103940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458029" y="1503311"/>
            <a:ext cx="8017328" cy="2811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883642" y="733061"/>
            <a:ext cx="368729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Introduction</a:t>
            </a:r>
          </a:p>
        </p:txBody>
      </p:sp>
      <p:sp>
        <p:nvSpPr>
          <p:cNvPr id="2" name="TextBox 1"/>
          <p:cNvSpPr txBox="1"/>
          <p:nvPr/>
        </p:nvSpPr>
        <p:spPr>
          <a:xfrm>
            <a:off x="838200" y="4734949"/>
            <a:ext cx="10818564" cy="1477328"/>
          </a:xfrm>
          <a:prstGeom prst="rect">
            <a:avLst/>
          </a:prstGeom>
          <a:noFill/>
        </p:spPr>
        <p:txBody>
          <a:bodyPr wrap="square" rtlCol="0">
            <a:spAutoFit/>
          </a:bodyPr>
          <a:lstStyle/>
          <a:p>
            <a:r>
              <a:rPr lang="en-GB" dirty="0"/>
              <a:t>** you will need a hypothesis – </a:t>
            </a:r>
            <a:r>
              <a:rPr lang="en-GB" b="1" dirty="0"/>
              <a:t>statements that can be tested</a:t>
            </a:r>
          </a:p>
          <a:p>
            <a:r>
              <a:rPr lang="en-GB" dirty="0"/>
              <a:t>e.g. Title question – </a:t>
            </a:r>
            <a:r>
              <a:rPr lang="en-GB" b="1" dirty="0"/>
              <a:t>Why do differences in GCSE results exist between the sexes?</a:t>
            </a:r>
          </a:p>
          <a:p>
            <a:r>
              <a:rPr lang="en-GB" dirty="0"/>
              <a:t>We answer the research question using hypothesis e.g. for varying education ability at GCSE between the sexes</a:t>
            </a:r>
          </a:p>
          <a:p>
            <a:r>
              <a:rPr lang="en-GB" dirty="0"/>
              <a:t>H1) Males do worse than females at GCSE English</a:t>
            </a:r>
          </a:p>
          <a:p>
            <a:r>
              <a:rPr lang="en-GB" dirty="0"/>
              <a:t>H2) Females revise for longer than males  </a:t>
            </a:r>
          </a:p>
        </p:txBody>
      </p:sp>
      <p:sp>
        <p:nvSpPr>
          <p:cNvPr id="8" name="Cloud Callout 7"/>
          <p:cNvSpPr/>
          <p:nvPr/>
        </p:nvSpPr>
        <p:spPr>
          <a:xfrm>
            <a:off x="959757" y="158131"/>
            <a:ext cx="4146997" cy="1187578"/>
          </a:xfrm>
          <a:prstGeom prst="cloudCallout">
            <a:avLst>
              <a:gd name="adj1" fmla="val 43763"/>
              <a:gd name="adj2" fmla="val 8093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Please write about the following questions </a:t>
            </a:r>
          </a:p>
        </p:txBody>
      </p:sp>
    </p:spTree>
    <p:extLst>
      <p:ext uri="{BB962C8B-B14F-4D97-AF65-F5344CB8AC3E}">
        <p14:creationId xmlns:p14="http://schemas.microsoft.com/office/powerpoint/2010/main" val="424064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 sticky no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40" y="887918"/>
            <a:ext cx="4677096" cy="4519244"/>
          </a:xfrm>
          <a:prstGeom prst="rect">
            <a:avLst/>
          </a:prstGeom>
        </p:spPr>
      </p:pic>
      <p:sp>
        <p:nvSpPr>
          <p:cNvPr id="5" name="TextBox 4"/>
          <p:cNvSpPr txBox="1"/>
          <p:nvPr/>
        </p:nvSpPr>
        <p:spPr>
          <a:xfrm rot="21141271">
            <a:off x="484231" y="1070048"/>
            <a:ext cx="4307430" cy="4154984"/>
          </a:xfrm>
          <a:prstGeom prst="rect">
            <a:avLst/>
          </a:prstGeom>
          <a:noFill/>
        </p:spPr>
        <p:txBody>
          <a:bodyPr wrap="square" rtlCol="0">
            <a:spAutoFit/>
          </a:bodyPr>
          <a:lstStyle/>
          <a:p>
            <a:r>
              <a:rPr lang="en-GB" sz="4400" dirty="0"/>
              <a:t>Draft your introduction. Note the </a:t>
            </a:r>
            <a:r>
              <a:rPr lang="en-GB" sz="4400" b="1" dirty="0"/>
              <a:t>focus</a:t>
            </a:r>
            <a:r>
              <a:rPr lang="en-GB" sz="4400" dirty="0"/>
              <a:t> and </a:t>
            </a:r>
            <a:r>
              <a:rPr lang="en-GB" sz="4400" b="1" dirty="0"/>
              <a:t>scope</a:t>
            </a:r>
            <a:r>
              <a:rPr lang="en-GB" sz="4400" dirty="0"/>
              <a:t>.</a:t>
            </a:r>
          </a:p>
          <a:p>
            <a:r>
              <a:rPr lang="en-GB" sz="4400" dirty="0"/>
              <a:t>Remember your </a:t>
            </a:r>
            <a:r>
              <a:rPr lang="en-GB" sz="4400" dirty="0" err="1"/>
              <a:t>SPaG</a:t>
            </a:r>
            <a:r>
              <a:rPr lang="en-GB" sz="4400" dirty="0"/>
              <a:t>!</a:t>
            </a:r>
          </a:p>
        </p:txBody>
      </p:sp>
      <p:pic>
        <p:nvPicPr>
          <p:cNvPr id="6" name="Picture 5" descr="Blank sticky note"/>
          <p:cNvPicPr>
            <a:picLocks noChangeAspect="1"/>
          </p:cNvPicPr>
          <p:nvPr/>
        </p:nvPicPr>
        <p:blipFill>
          <a:blip r:embed="rId3" cstate="print">
            <a:duotone>
              <a:prstClr val="black"/>
              <a:srgbClr val="1DC800">
                <a:tint val="45000"/>
                <a:satMod val="400000"/>
              </a:srgbClr>
            </a:duotone>
            <a:extLst>
              <a:ext uri="{28A0092B-C50C-407E-A947-70E740481C1C}">
                <a14:useLocalDpi xmlns:a14="http://schemas.microsoft.com/office/drawing/2010/main" val="0"/>
              </a:ext>
            </a:extLst>
          </a:blip>
          <a:stretch>
            <a:fillRect/>
          </a:stretch>
        </p:blipFill>
        <p:spPr>
          <a:xfrm rot="21359686">
            <a:off x="6583137" y="735967"/>
            <a:ext cx="4978865" cy="5024532"/>
          </a:xfrm>
          <a:prstGeom prst="rect">
            <a:avLst/>
          </a:prstGeom>
        </p:spPr>
      </p:pic>
      <p:sp>
        <p:nvSpPr>
          <p:cNvPr id="7" name="TextBox 6"/>
          <p:cNvSpPr txBox="1"/>
          <p:nvPr/>
        </p:nvSpPr>
        <p:spPr>
          <a:xfrm rot="20993775">
            <a:off x="6854299" y="1178314"/>
            <a:ext cx="4269161" cy="4524316"/>
          </a:xfrm>
          <a:prstGeom prst="rect">
            <a:avLst/>
          </a:prstGeom>
          <a:noFill/>
        </p:spPr>
        <p:txBody>
          <a:bodyPr wrap="square" rtlCol="0">
            <a:spAutoFit/>
          </a:bodyPr>
          <a:lstStyle/>
          <a:p>
            <a:r>
              <a:rPr lang="en-GB" sz="3600" dirty="0"/>
              <a:t>PURPLE PENS:</a:t>
            </a:r>
          </a:p>
          <a:p>
            <a:r>
              <a:rPr lang="en-GB" sz="3600" dirty="0"/>
              <a:t>Swap your work with a partner, so they can peer assess.</a:t>
            </a:r>
          </a:p>
          <a:p>
            <a:r>
              <a:rPr lang="en-GB" sz="3600" dirty="0"/>
              <a:t>WWW:</a:t>
            </a:r>
          </a:p>
          <a:p>
            <a:r>
              <a:rPr lang="en-GB" sz="3600" dirty="0"/>
              <a:t>EBI:</a:t>
            </a:r>
          </a:p>
          <a:p>
            <a:r>
              <a:rPr lang="en-GB" sz="3600" dirty="0"/>
              <a:t>Check </a:t>
            </a:r>
            <a:r>
              <a:rPr lang="en-GB" sz="3600" dirty="0" err="1"/>
              <a:t>SPaG</a:t>
            </a:r>
            <a:endParaRPr lang="en-GB" sz="3600" dirty="0"/>
          </a:p>
          <a:p>
            <a:endParaRPr lang="en-GB" sz="3600" dirty="0"/>
          </a:p>
        </p:txBody>
      </p:sp>
      <p:sp>
        <p:nvSpPr>
          <p:cNvPr id="2" name="TextBox 1"/>
          <p:cNvSpPr txBox="1"/>
          <p:nvPr/>
        </p:nvSpPr>
        <p:spPr>
          <a:xfrm>
            <a:off x="5610478" y="5868599"/>
            <a:ext cx="5955738" cy="707886"/>
          </a:xfrm>
          <a:prstGeom prst="rect">
            <a:avLst/>
          </a:prstGeom>
          <a:noFill/>
        </p:spPr>
        <p:txBody>
          <a:bodyPr wrap="square" rtlCol="0">
            <a:spAutoFit/>
          </a:bodyPr>
          <a:lstStyle/>
          <a:p>
            <a:r>
              <a:rPr lang="en-US" sz="4000" dirty="0"/>
              <a:t>Now make corrections!</a:t>
            </a:r>
          </a:p>
        </p:txBody>
      </p:sp>
    </p:spTree>
    <p:extLst>
      <p:ext uri="{BB962C8B-B14F-4D97-AF65-F5344CB8AC3E}">
        <p14:creationId xmlns:p14="http://schemas.microsoft.com/office/powerpoint/2010/main" val="86416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lank sticky note"/>
          <p:cNvPicPr>
            <a:picLocks noChangeAspect="1"/>
          </p:cNvPicPr>
          <p:nvPr/>
        </p:nvPicPr>
        <p:blipFill>
          <a:blip r:embed="rId2" cstate="print">
            <a:duotone>
              <a:prstClr val="black"/>
              <a:srgbClr val="F884D1">
                <a:tint val="45000"/>
                <a:satMod val="400000"/>
              </a:srgbClr>
            </a:duotone>
            <a:extLst>
              <a:ext uri="{28A0092B-C50C-407E-A947-70E740481C1C}">
                <a14:useLocalDpi xmlns:a14="http://schemas.microsoft.com/office/drawing/2010/main" val="0"/>
              </a:ext>
            </a:extLst>
          </a:blip>
          <a:stretch>
            <a:fillRect/>
          </a:stretch>
        </p:blipFill>
        <p:spPr>
          <a:xfrm>
            <a:off x="125386" y="2202794"/>
            <a:ext cx="4547105" cy="4519244"/>
          </a:xfrm>
          <a:prstGeom prst="rect">
            <a:avLst/>
          </a:prstGeom>
        </p:spPr>
      </p:pic>
      <p:pic>
        <p:nvPicPr>
          <p:cNvPr id="10" name="Picture 9" descr="Blank sticky note"/>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00982" y="2202794"/>
            <a:ext cx="4641348" cy="4519244"/>
          </a:xfrm>
          <a:prstGeom prst="rect">
            <a:avLst/>
          </a:prstGeom>
        </p:spPr>
      </p:pic>
      <p:pic>
        <p:nvPicPr>
          <p:cNvPr id="8" name="Picture 7" descr="Blank sticky no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075" y="0"/>
            <a:ext cx="5343006" cy="4598761"/>
          </a:xfrm>
          <a:prstGeom prst="rect">
            <a:avLst/>
          </a:prstGeom>
        </p:spPr>
      </p:pic>
      <p:sp>
        <p:nvSpPr>
          <p:cNvPr id="2" name="Title 1"/>
          <p:cNvSpPr>
            <a:spLocks noGrp="1"/>
          </p:cNvSpPr>
          <p:nvPr>
            <p:ph type="title"/>
          </p:nvPr>
        </p:nvSpPr>
        <p:spPr>
          <a:xfrm>
            <a:off x="377035" y="512338"/>
            <a:ext cx="10515600" cy="1325563"/>
          </a:xfrm>
        </p:spPr>
        <p:txBody>
          <a:bodyPr>
            <a:normAutofit fontScale="90000"/>
          </a:bodyPr>
          <a:lstStyle/>
          <a:p>
            <a:pPr>
              <a:lnSpc>
                <a:spcPct val="107000"/>
              </a:lnSpc>
              <a:spcAft>
                <a:spcPts val="0"/>
              </a:spcAft>
            </a:pPr>
            <a:r>
              <a:rPr lang="en-GB" sz="3100" dirty="0">
                <a:solidFill>
                  <a:srgbClr val="000000"/>
                </a:solidFill>
                <a:latin typeface="Arial" panose="020B0604020202020204" pitchFamily="34" charset="0"/>
                <a:ea typeface="Calibri" panose="020F0502020204030204" pitchFamily="34" charset="0"/>
                <a:cs typeface="Times New Roman" panose="02020603050405020304" pitchFamily="18" charset="0"/>
              </a:rPr>
              <a:t>Teaching and learning </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GB" sz="3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(40 hours)</a:t>
            </a:r>
            <a:r>
              <a:rPr lang="en-GB" sz="2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GB" sz="2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2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Assessment </a:t>
            </a:r>
            <a:r>
              <a:rPr lang="en-GB" sz="2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hours in class and out)</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7" name="Rectangle 6"/>
          <p:cNvSpPr/>
          <p:nvPr/>
        </p:nvSpPr>
        <p:spPr>
          <a:xfrm rot="21125266">
            <a:off x="316132" y="2639315"/>
            <a:ext cx="3782568" cy="2677656"/>
          </a:xfrm>
          <a:prstGeom prst="rect">
            <a:avLst/>
          </a:prstGeom>
        </p:spPr>
        <p:txBody>
          <a:bodyPr wrap="square">
            <a:spAutoFit/>
          </a:bodyPr>
          <a:lstStyle/>
          <a:p>
            <a:r>
              <a:rPr lang="en-GB" sz="2400" dirty="0">
                <a:latin typeface="Arial"/>
                <a:ea typeface="Calibri" panose="020F0502020204030204" pitchFamily="34" charset="0"/>
                <a:cs typeface="Arial"/>
              </a:rPr>
              <a:t>Artefact will need a written report and a production record (e.g. log book and scrap book/mood board etc.). It needs to show how you go from idea to getting the product made. </a:t>
            </a:r>
          </a:p>
        </p:txBody>
      </p:sp>
      <p:sp>
        <p:nvSpPr>
          <p:cNvPr id="9" name="Rectangle 8"/>
          <p:cNvSpPr/>
          <p:nvPr/>
        </p:nvSpPr>
        <p:spPr>
          <a:xfrm>
            <a:off x="4333522" y="2741149"/>
            <a:ext cx="2602626" cy="3648884"/>
          </a:xfrm>
          <a:prstGeom prst="rect">
            <a:avLst/>
          </a:prstGeom>
        </p:spPr>
        <p:txBody>
          <a:bodyPr wrap="square">
            <a:spAutoFit/>
          </a:bodyPr>
          <a:lstStyle/>
          <a:p>
            <a:pPr>
              <a:lnSpc>
                <a:spcPct val="107000"/>
              </a:lnSpc>
              <a:spcAft>
                <a:spcPts val="0"/>
              </a:spcAft>
            </a:pPr>
            <a:r>
              <a:rPr lang="en-GB"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Written work should be word processed and include a variety of graphs, images, statistical tables, diagrams and drawings. </a:t>
            </a:r>
            <a:endParaRPr lang="en-GB"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Tech Tip: Create a Graph | Mostly True Stories of K. Renae P."/>
          <p:cNvPicPr>
            <a:picLocks noChangeAspect="1"/>
          </p:cNvPicPr>
          <p:nvPr/>
        </p:nvPicPr>
        <p:blipFill>
          <a:blip r:embed="rId5"/>
          <a:stretch>
            <a:fillRect/>
          </a:stretch>
        </p:blipFill>
        <p:spPr>
          <a:xfrm>
            <a:off x="12483532" y="4200278"/>
            <a:ext cx="45719" cy="45719"/>
          </a:xfrm>
          <a:prstGeom prst="rect">
            <a:avLst/>
          </a:prstGeom>
        </p:spPr>
      </p:pic>
      <p:sp>
        <p:nvSpPr>
          <p:cNvPr id="3" name="TextBox 2"/>
          <p:cNvSpPr txBox="1"/>
          <p:nvPr/>
        </p:nvSpPr>
        <p:spPr>
          <a:xfrm rot="21082286">
            <a:off x="6880545" y="275612"/>
            <a:ext cx="4377406" cy="3837358"/>
          </a:xfrm>
          <a:prstGeom prst="rect">
            <a:avLst/>
          </a:prstGeom>
          <a:noFill/>
        </p:spPr>
        <p:txBody>
          <a:bodyPr wrap="square" rtlCol="0">
            <a:spAutoFit/>
          </a:bodyPr>
          <a:lstStyle/>
          <a:p>
            <a:pPr>
              <a:lnSpc>
                <a:spcPct val="107000"/>
              </a:lnSpc>
              <a:spcAft>
                <a:spcPts val="0"/>
              </a:spcAft>
            </a:pPr>
            <a:r>
              <a:rPr lang="en-GB" sz="2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Content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000000"/>
                </a:solidFill>
                <a:latin typeface="Arial"/>
                <a:ea typeface="Calibri" panose="020F0502020204030204" pitchFamily="34" charset="0"/>
                <a:cs typeface="Arial"/>
              </a:rPr>
              <a:t>The production of a written project of </a:t>
            </a:r>
            <a:r>
              <a:rPr lang="en-GB" sz="2400" dirty="0">
                <a:latin typeface="Arial"/>
                <a:cs typeface="Arial"/>
              </a:rPr>
              <a:t>3,000 – 5,000 words in length or an artefact/product supported by written evidence 1,500 – 3,000 words. </a:t>
            </a:r>
            <a:r>
              <a:rPr lang="en-GB" sz="2400" b="1" dirty="0">
                <a:latin typeface="Calibri" panose="020F0502020204030204" pitchFamily="34" charset="0"/>
                <a:ea typeface="Calibri" panose="020F0502020204030204" pitchFamily="34" charset="0"/>
                <a:cs typeface="Times New Roman" panose="02020603050405020304" pitchFamily="18" charset="0"/>
              </a:rPr>
              <a:t>It must go on the front of your project. DO NOT count bibliography and appendix.</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02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a:ln>
            <a:solidFill>
              <a:schemeClr val="tx1"/>
            </a:solidFill>
          </a:ln>
        </p:spPr>
        <p:txBody>
          <a:bodyPr/>
          <a:lstStyle/>
          <a:p>
            <a:r>
              <a:rPr lang="en-GB" dirty="0"/>
              <a:t>Starter</a:t>
            </a:r>
            <a:endParaRPr lang="en-US" dirty="0"/>
          </a:p>
        </p:txBody>
      </p:sp>
      <p:sp>
        <p:nvSpPr>
          <p:cNvPr id="5" name="Content Placeholder 4"/>
          <p:cNvSpPr>
            <a:spLocks noGrp="1"/>
          </p:cNvSpPr>
          <p:nvPr>
            <p:ph idx="1"/>
          </p:nvPr>
        </p:nvSpPr>
        <p:spPr>
          <a:ln>
            <a:solidFill>
              <a:schemeClr val="tx1"/>
            </a:solidFill>
          </a:ln>
        </p:spPr>
        <p:txBody>
          <a:bodyPr/>
          <a:lstStyle/>
          <a:p>
            <a:pPr>
              <a:buNone/>
            </a:pPr>
            <a:endParaRPr lang="en-GB" dirty="0"/>
          </a:p>
          <a:p>
            <a:pPr>
              <a:buNone/>
            </a:pPr>
            <a:endParaRPr lang="en-GB" dirty="0"/>
          </a:p>
          <a:p>
            <a:pPr algn="ctr">
              <a:buNone/>
            </a:pPr>
            <a:r>
              <a:rPr lang="en-GB" sz="4400" b="1" dirty="0"/>
              <a:t>Write down something you want to achieve in life and what you need to do to achieve it.</a:t>
            </a:r>
          </a:p>
        </p:txBody>
      </p:sp>
    </p:spTree>
    <p:extLst>
      <p:ext uri="{BB962C8B-B14F-4D97-AF65-F5344CB8AC3E}">
        <p14:creationId xmlns:p14="http://schemas.microsoft.com/office/powerpoint/2010/main" val="2582549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645" y="99057"/>
            <a:ext cx="9144000" cy="1121513"/>
          </a:xfrm>
        </p:spPr>
        <p:txBody>
          <a:bodyPr/>
          <a:lstStyle/>
          <a:p>
            <a:r>
              <a:rPr lang="en-GB" u="sng" dirty="0"/>
              <a:t>Aims and Objectives</a:t>
            </a:r>
            <a:endParaRPr lang="en-GB" dirty="0"/>
          </a:p>
        </p:txBody>
      </p:sp>
      <p:sp>
        <p:nvSpPr>
          <p:cNvPr id="4" name="Subtitle 2"/>
          <p:cNvSpPr>
            <a:spLocks noGrp="1"/>
          </p:cNvSpPr>
          <p:nvPr>
            <p:ph type="subTitle" idx="1"/>
          </p:nvPr>
        </p:nvSpPr>
        <p:spPr>
          <a:xfrm>
            <a:off x="366713" y="1562100"/>
            <a:ext cx="10644621" cy="647700"/>
          </a:xfrm>
        </p:spPr>
        <p:txBody>
          <a:bodyPr>
            <a:normAutofit/>
          </a:bodyPr>
          <a:lstStyle/>
          <a:p>
            <a:pPr eaLnBrk="1" hangingPunct="1">
              <a:lnSpc>
                <a:spcPct val="80000"/>
              </a:lnSpc>
            </a:pPr>
            <a:r>
              <a:rPr lang="en-GB" dirty="0" err="1">
                <a:latin typeface="Arial" charset="0"/>
              </a:rPr>
              <a:t>Amcan</a:t>
            </a:r>
            <a:r>
              <a:rPr lang="en-GB" dirty="0">
                <a:latin typeface="Arial" charset="0"/>
              </a:rPr>
              <a:t>: explain the difference between an aim and an objective</a:t>
            </a:r>
          </a:p>
        </p:txBody>
      </p:sp>
      <p:grpSp>
        <p:nvGrpSpPr>
          <p:cNvPr id="5" name="Group 4"/>
          <p:cNvGrpSpPr>
            <a:grpSpLocks/>
          </p:cNvGrpSpPr>
          <p:nvPr/>
        </p:nvGrpSpPr>
        <p:grpSpPr bwMode="auto">
          <a:xfrm>
            <a:off x="1388248" y="2402733"/>
            <a:ext cx="5841744" cy="3285515"/>
            <a:chOff x="189849" y="2867295"/>
            <a:chExt cx="6075294" cy="3286504"/>
          </a:xfrm>
        </p:grpSpPr>
        <p:sp>
          <p:nvSpPr>
            <p:cNvPr id="6" name="TextBox 5"/>
            <p:cNvSpPr txBox="1"/>
            <p:nvPr/>
          </p:nvSpPr>
          <p:spPr>
            <a:xfrm>
              <a:off x="189849" y="2867295"/>
              <a:ext cx="6075294" cy="3286504"/>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r>
                <a:rPr lang="en-GB" sz="2000" dirty="0">
                  <a:solidFill>
                    <a:srgbClr val="FF0000"/>
                  </a:solidFill>
                </a:rPr>
                <a:t>Write your own ambition and explain how 	you will get there.</a:t>
              </a:r>
            </a:p>
            <a:p>
              <a:pPr eaLnBrk="1" hangingPunct="1">
                <a:spcBef>
                  <a:spcPct val="50000"/>
                </a:spcBef>
              </a:pPr>
              <a:endParaRPr lang="en-GB" sz="2000" dirty="0">
                <a:solidFill>
                  <a:srgbClr val="FF0000"/>
                </a:solidFill>
              </a:endParaRPr>
            </a:p>
            <a:p>
              <a:pPr eaLnBrk="1" hangingPunct="1"/>
              <a:r>
                <a:rPr lang="en-GB" sz="2000" dirty="0">
                  <a:solidFill>
                    <a:srgbClr val="FF0000"/>
                  </a:solidFill>
                </a:rPr>
                <a:t>	</a:t>
              </a:r>
              <a:r>
                <a:rPr lang="en-GB" sz="2100" dirty="0">
                  <a:solidFill>
                    <a:schemeClr val="accent2">
                      <a:lumMod val="60000"/>
                      <a:lumOff val="40000"/>
                    </a:schemeClr>
                  </a:solidFill>
                  <a:cs typeface="Calibri" charset="0"/>
                </a:rPr>
                <a:t>Describe the difference between an aim 	and an objective.</a:t>
              </a:r>
            </a:p>
            <a:p>
              <a:pPr eaLnBrk="1" hangingPunct="1"/>
              <a:r>
                <a:rPr lang="en-GB" sz="2100" dirty="0">
                  <a:solidFill>
                    <a:srgbClr val="FF6600"/>
                  </a:solidFill>
                  <a:cs typeface="Calibri" charset="0"/>
                </a:rPr>
                <a:t>	 </a:t>
              </a:r>
            </a:p>
            <a:p>
              <a:pPr eaLnBrk="1" hangingPunct="1"/>
              <a:r>
                <a:rPr lang="en-GB" sz="2100" dirty="0">
                  <a:solidFill>
                    <a:srgbClr val="FF6600"/>
                  </a:solidFill>
                  <a:cs typeface="Calibri" charset="0"/>
                </a:rPr>
                <a:t>	</a:t>
              </a:r>
              <a:r>
                <a:rPr lang="en-GB" sz="2100" dirty="0">
                  <a:solidFill>
                    <a:srgbClr val="00B050"/>
                  </a:solidFill>
                  <a:cs typeface="Calibri" charset="0"/>
                </a:rPr>
                <a:t>Design your own aims and the 	objectives to reach the aim.</a:t>
              </a: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040" y="4290769"/>
              <a:ext cx="411386" cy="72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683" y="3257885"/>
              <a:ext cx="432048" cy="75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63" y="5239290"/>
              <a:ext cx="412431" cy="72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975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Moderators feedback</a:t>
            </a:r>
          </a:p>
        </p:txBody>
      </p:sp>
      <p:sp>
        <p:nvSpPr>
          <p:cNvPr id="3" name="Content Placeholder 2"/>
          <p:cNvSpPr>
            <a:spLocks noGrp="1"/>
          </p:cNvSpPr>
          <p:nvPr>
            <p:ph idx="1"/>
          </p:nvPr>
        </p:nvSpPr>
        <p:spPr/>
        <p:txBody>
          <a:bodyPr/>
          <a:lstStyle/>
          <a:p>
            <a:pPr marL="0" indent="0">
              <a:buNone/>
            </a:pPr>
            <a:r>
              <a:rPr lang="en-GB" dirty="0"/>
              <a:t>Aims and objectives were a weakness of last years investigations. </a:t>
            </a:r>
          </a:p>
          <a:p>
            <a:pPr marL="0" indent="0">
              <a:buNone/>
            </a:pPr>
            <a:endParaRPr lang="en-GB" dirty="0"/>
          </a:p>
          <a:p>
            <a:pPr marL="0" indent="0">
              <a:buNone/>
            </a:pPr>
            <a:r>
              <a:rPr lang="en-GB" dirty="0"/>
              <a:t>To improve on this you must </a:t>
            </a:r>
          </a:p>
          <a:p>
            <a:r>
              <a:rPr lang="en-GB" dirty="0"/>
              <a:t>Use action verbs</a:t>
            </a:r>
          </a:p>
          <a:p>
            <a:r>
              <a:rPr lang="en-GB" dirty="0"/>
              <a:t>Not confuse objectives with your rationale </a:t>
            </a:r>
          </a:p>
          <a:p>
            <a:pPr marL="0" indent="0">
              <a:buNone/>
            </a:pPr>
            <a:endParaRPr lang="en-GB" dirty="0"/>
          </a:p>
        </p:txBody>
      </p:sp>
    </p:spTree>
    <p:extLst>
      <p:ext uri="{BB962C8B-B14F-4D97-AF65-F5344CB8AC3E}">
        <p14:creationId xmlns:p14="http://schemas.microsoft.com/office/powerpoint/2010/main" val="1108928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33"/>
          </a:solidFill>
          <a:ln>
            <a:solidFill>
              <a:srgbClr val="00B0F0"/>
            </a:solidFill>
          </a:ln>
        </p:spPr>
        <p:txBody>
          <a:bodyPr/>
          <a:lstStyle/>
          <a:p>
            <a:r>
              <a:rPr lang="en-GB" dirty="0"/>
              <a:t>Explanation</a:t>
            </a:r>
            <a:endParaRPr lang="en-US" dirty="0"/>
          </a:p>
        </p:txBody>
      </p:sp>
      <p:sp>
        <p:nvSpPr>
          <p:cNvPr id="3" name="Content Placeholder 2"/>
          <p:cNvSpPr>
            <a:spLocks noGrp="1"/>
          </p:cNvSpPr>
          <p:nvPr>
            <p:ph idx="1"/>
          </p:nvPr>
        </p:nvSpPr>
        <p:spPr>
          <a:ln>
            <a:solidFill>
              <a:srgbClr val="00B0F0"/>
            </a:solidFill>
          </a:ln>
        </p:spPr>
        <p:txBody>
          <a:bodyPr/>
          <a:lstStyle/>
          <a:p>
            <a:r>
              <a:rPr lang="en-GB" dirty="0"/>
              <a:t>What you wrote down first was an aim – it is something you want to achieve in the long term.</a:t>
            </a:r>
          </a:p>
          <a:p>
            <a:pPr marL="0" indent="0">
              <a:buNone/>
            </a:pPr>
            <a:r>
              <a:rPr lang="en-GB" dirty="0"/>
              <a:t>Business aim- to survive financially </a:t>
            </a:r>
          </a:p>
          <a:p>
            <a:endParaRPr lang="en-GB" dirty="0"/>
          </a:p>
          <a:p>
            <a:r>
              <a:rPr lang="en-GB" dirty="0"/>
              <a:t>The next steps you wrote down are objectives – they are targets you will need to achieve so that you can achieve your aim.</a:t>
            </a:r>
          </a:p>
          <a:p>
            <a:pPr marL="0" indent="0">
              <a:buNone/>
            </a:pPr>
            <a:r>
              <a:rPr lang="en-GB" dirty="0"/>
              <a:t>Business objective – to increase income by 15% each month.</a:t>
            </a:r>
            <a:endParaRPr lang="en-US" dirty="0"/>
          </a:p>
        </p:txBody>
      </p:sp>
    </p:spTree>
    <p:extLst>
      <p:ext uri="{BB962C8B-B14F-4D97-AF65-F5344CB8AC3E}">
        <p14:creationId xmlns:p14="http://schemas.microsoft.com/office/powerpoint/2010/main" val="270981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50031"/>
            <a:ext cx="10515600" cy="1325563"/>
          </a:xfrm>
          <a:prstGeom prst="rect">
            <a:avLst/>
          </a:prstGeom>
          <a:solidFill>
            <a:srgbClr val="66FF33"/>
          </a:solidFill>
          <a:ln>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Aims and objectives</a:t>
            </a:r>
            <a:endParaRPr lang="en-US" dirty="0"/>
          </a:p>
        </p:txBody>
      </p:sp>
      <p:pic>
        <p:nvPicPr>
          <p:cNvPr id="4" name="Picture 3" descr="File:Eternal pen.jpg"/>
          <p:cNvPicPr>
            <a:picLocks noChangeAspect="1"/>
          </p:cNvPicPr>
          <p:nvPr/>
        </p:nvPicPr>
        <p:blipFill>
          <a:blip r:embed="rId2" cstate="print">
            <a:extLst>
              <a:ext uri="{BEBA8EAE-BF5A-486C-A8C5-ECC9F3942E4B}">
                <a14:imgProps xmlns:a14="http://schemas.microsoft.com/office/drawing/2010/main">
                  <a14:imgLayer r:embed="rId3">
                    <a14:imgEffect>
                      <a14:backgroundRemoval t="5273" b="94485" l="3435" r="97402"/>
                    </a14:imgEffect>
                  </a14:imgLayer>
                </a14:imgProps>
              </a:ext>
              <a:ext uri="{28A0092B-C50C-407E-A947-70E740481C1C}">
                <a14:useLocalDpi xmlns:a14="http://schemas.microsoft.com/office/drawing/2010/main" val="0"/>
              </a:ext>
            </a:extLst>
          </a:blip>
          <a:stretch>
            <a:fillRect/>
          </a:stretch>
        </p:blipFill>
        <p:spPr>
          <a:xfrm rot="10800000">
            <a:off x="9201809" y="0"/>
            <a:ext cx="2848676" cy="2069690"/>
          </a:xfrm>
          <a:prstGeom prst="rect">
            <a:avLst/>
          </a:prstGeom>
        </p:spPr>
      </p:pic>
      <p:sp>
        <p:nvSpPr>
          <p:cNvPr id="3" name="Content Placeholder 2"/>
          <p:cNvSpPr>
            <a:spLocks noGrp="1"/>
          </p:cNvSpPr>
          <p:nvPr>
            <p:ph idx="1"/>
          </p:nvPr>
        </p:nvSpPr>
        <p:spPr/>
        <p:txBody>
          <a:bodyPr>
            <a:normAutofit fontScale="92500" lnSpcReduction="20000"/>
          </a:bodyPr>
          <a:lstStyle/>
          <a:p>
            <a:pPr marL="0" indent="0">
              <a:buNone/>
            </a:pPr>
            <a:r>
              <a:rPr lang="en-GB" b="1" dirty="0"/>
              <a:t>3 aims are expected </a:t>
            </a:r>
            <a:r>
              <a:rPr lang="en-GB" dirty="0"/>
              <a:t>with </a:t>
            </a:r>
            <a:r>
              <a:rPr lang="en-GB" b="1" dirty="0"/>
              <a:t>2 or 3 objectives for each</a:t>
            </a:r>
            <a:r>
              <a:rPr lang="en-GB" dirty="0"/>
              <a:t>; </a:t>
            </a:r>
          </a:p>
          <a:p>
            <a:pPr marL="0" indent="0">
              <a:buNone/>
            </a:pPr>
            <a:r>
              <a:rPr lang="en-GB" dirty="0"/>
              <a:t>Numbering the aims and objectives is helpful as they can be referred to later in the project. </a:t>
            </a:r>
          </a:p>
          <a:p>
            <a:pPr marL="0" indent="0">
              <a:buNone/>
            </a:pPr>
            <a:r>
              <a:rPr lang="en-GB" dirty="0"/>
              <a:t> </a:t>
            </a:r>
          </a:p>
          <a:p>
            <a:pPr marL="0" indent="0">
              <a:buNone/>
            </a:pPr>
            <a:r>
              <a:rPr lang="en-GB" b="1" dirty="0"/>
              <a:t>Aims </a:t>
            </a:r>
            <a:r>
              <a:rPr lang="en-GB" dirty="0"/>
              <a:t>are general statements describing </a:t>
            </a:r>
            <a:r>
              <a:rPr lang="en-GB" b="1" dirty="0"/>
              <a:t>what </a:t>
            </a:r>
            <a:r>
              <a:rPr lang="en-GB" dirty="0"/>
              <a:t>you hope to accomplish. They should be written in order to answer the research question or to full fill the research statement.</a:t>
            </a:r>
          </a:p>
          <a:p>
            <a:pPr marL="0" indent="0">
              <a:buNone/>
            </a:pPr>
            <a:r>
              <a:rPr lang="en-GB" dirty="0"/>
              <a:t> </a:t>
            </a:r>
          </a:p>
          <a:p>
            <a:pPr marL="0" indent="0">
              <a:buNone/>
            </a:pPr>
            <a:r>
              <a:rPr lang="en-GB" b="1" dirty="0"/>
              <a:t>Objectives </a:t>
            </a:r>
            <a:r>
              <a:rPr lang="en-GB" dirty="0"/>
              <a:t>are specific statements that are about </a:t>
            </a:r>
            <a:r>
              <a:rPr lang="en-GB" b="1" dirty="0"/>
              <a:t>actions </a:t>
            </a:r>
            <a:r>
              <a:rPr lang="en-GB" dirty="0"/>
              <a:t>which explain the outcomes of the steps of </a:t>
            </a:r>
            <a:r>
              <a:rPr lang="en-GB" b="1" dirty="0"/>
              <a:t>how </a:t>
            </a:r>
            <a:r>
              <a:rPr lang="en-GB" dirty="0"/>
              <a:t>the learner is going to go about the project. They are a list of tasks which should be </a:t>
            </a:r>
            <a:r>
              <a:rPr lang="en-GB" b="1" dirty="0"/>
              <a:t>practical, measurable and achievable. </a:t>
            </a:r>
            <a:r>
              <a:rPr lang="en-GB" dirty="0"/>
              <a:t>The objectives define the structure of the project.  </a:t>
            </a:r>
          </a:p>
          <a:p>
            <a:endParaRPr lang="en-GB" dirty="0"/>
          </a:p>
        </p:txBody>
      </p:sp>
      <p:sp>
        <p:nvSpPr>
          <p:cNvPr id="8" name="Rectangle 7"/>
          <p:cNvSpPr/>
          <p:nvPr/>
        </p:nvSpPr>
        <p:spPr>
          <a:xfrm>
            <a:off x="838200" y="1698171"/>
            <a:ext cx="105156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9852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n-GB" dirty="0"/>
          </a:p>
          <a:p>
            <a:pPr marL="0" indent="0">
              <a:buNone/>
            </a:pPr>
            <a:endParaRPr lang="en-GB" dirty="0"/>
          </a:p>
          <a:p>
            <a:pPr marL="0" indent="0" algn="ctr">
              <a:buNone/>
            </a:pPr>
            <a:r>
              <a:rPr lang="en-GB" dirty="0"/>
              <a:t>Specific</a:t>
            </a:r>
          </a:p>
          <a:p>
            <a:pPr marL="0" indent="0" algn="ctr">
              <a:buNone/>
            </a:pPr>
            <a:r>
              <a:rPr lang="en-GB" dirty="0"/>
              <a:t>Measurable</a:t>
            </a:r>
          </a:p>
          <a:p>
            <a:pPr marL="0" indent="0" algn="ctr">
              <a:buNone/>
            </a:pPr>
            <a:r>
              <a:rPr lang="en-GB" dirty="0"/>
              <a:t>Agreed</a:t>
            </a:r>
          </a:p>
          <a:p>
            <a:pPr marL="0" indent="0" algn="ctr">
              <a:buNone/>
            </a:pPr>
            <a:r>
              <a:rPr lang="en-GB" dirty="0"/>
              <a:t>Realistic</a:t>
            </a:r>
          </a:p>
          <a:p>
            <a:pPr marL="0" indent="0" algn="ctr">
              <a:buNone/>
            </a:pPr>
            <a:r>
              <a:rPr lang="en-GB" dirty="0"/>
              <a:t>Timed</a:t>
            </a:r>
          </a:p>
        </p:txBody>
      </p:sp>
      <p:sp>
        <p:nvSpPr>
          <p:cNvPr id="4" name="Rectangle 3"/>
          <p:cNvSpPr/>
          <p:nvPr/>
        </p:nvSpPr>
        <p:spPr>
          <a:xfrm>
            <a:off x="3647728" y="1772816"/>
            <a:ext cx="4752528" cy="1200329"/>
          </a:xfrm>
          <a:prstGeom prst="rect">
            <a:avLst/>
          </a:prstGeom>
          <a:noFill/>
        </p:spPr>
        <p:txBody>
          <a:bodyPr wrap="square" lIns="91440" tIns="45720" rIns="91440" bIns="45720">
            <a:spAutoFit/>
          </a:bodyPr>
          <a:lstStyle/>
          <a:p>
            <a:pPr algn="ctr"/>
            <a:r>
              <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SMART</a:t>
            </a:r>
          </a:p>
        </p:txBody>
      </p:sp>
      <p:sp>
        <p:nvSpPr>
          <p:cNvPr id="6" name="Title 1"/>
          <p:cNvSpPr txBox="1">
            <a:spLocks/>
          </p:cNvSpPr>
          <p:nvPr/>
        </p:nvSpPr>
        <p:spPr>
          <a:xfrm>
            <a:off x="990600" y="517525"/>
            <a:ext cx="10515600" cy="1325563"/>
          </a:xfrm>
          <a:prstGeom prst="rect">
            <a:avLst/>
          </a:prstGeom>
          <a:solidFill>
            <a:srgbClr val="F884D1"/>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Objectives must be…</a:t>
            </a:r>
            <a:endParaRPr lang="en-US" dirty="0"/>
          </a:p>
        </p:txBody>
      </p:sp>
      <p:sp>
        <p:nvSpPr>
          <p:cNvPr id="7" name="Content Placeholder 2"/>
          <p:cNvSpPr txBox="1">
            <a:spLocks/>
          </p:cNvSpPr>
          <p:nvPr/>
        </p:nvSpPr>
        <p:spPr>
          <a:xfrm>
            <a:off x="990600" y="1978025"/>
            <a:ext cx="10515600" cy="4351338"/>
          </a:xfrm>
          <a:prstGeom prst="rect">
            <a:avLst/>
          </a:prstGeom>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57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Layouts To Use</a:t>
            </a:r>
          </a:p>
        </p:txBody>
      </p:sp>
      <p:sp>
        <p:nvSpPr>
          <p:cNvPr id="3" name="Content Placeholder 2"/>
          <p:cNvSpPr>
            <a:spLocks noGrp="1"/>
          </p:cNvSpPr>
          <p:nvPr>
            <p:ph idx="1"/>
          </p:nvPr>
        </p:nvSpPr>
        <p:spPr/>
        <p:txBody>
          <a:bodyPr>
            <a:normAutofit/>
          </a:bodyPr>
          <a:lstStyle/>
          <a:p>
            <a:pPr marL="0" indent="0">
              <a:buNone/>
            </a:pPr>
            <a:r>
              <a:rPr lang="en-GB" dirty="0"/>
              <a:t>AIMS</a:t>
            </a:r>
          </a:p>
          <a:p>
            <a:pPr marL="457200" lvl="1" indent="0">
              <a:buNone/>
            </a:pPr>
            <a:r>
              <a:rPr lang="en-GB" dirty="0"/>
              <a:t>1) </a:t>
            </a:r>
          </a:p>
          <a:p>
            <a:pPr marL="914400" lvl="2" indent="0">
              <a:buNone/>
            </a:pPr>
            <a:r>
              <a:rPr lang="en-GB" dirty="0"/>
              <a:t>Objective a)</a:t>
            </a:r>
          </a:p>
          <a:p>
            <a:pPr marL="914400" lvl="2" indent="0">
              <a:buNone/>
            </a:pPr>
            <a:r>
              <a:rPr lang="en-GB" dirty="0"/>
              <a:t>Objective b)</a:t>
            </a:r>
          </a:p>
          <a:p>
            <a:pPr marL="457200" lvl="1" indent="0">
              <a:buNone/>
            </a:pPr>
            <a:r>
              <a:rPr lang="en-GB" dirty="0"/>
              <a:t>2) </a:t>
            </a:r>
          </a:p>
          <a:p>
            <a:pPr marL="457200" lvl="1" indent="0">
              <a:buNone/>
            </a:pPr>
            <a:r>
              <a:rPr lang="en-GB" dirty="0"/>
              <a:t>	a)</a:t>
            </a:r>
          </a:p>
          <a:p>
            <a:pPr marL="457200" lvl="1" indent="0">
              <a:buNone/>
            </a:pPr>
            <a:r>
              <a:rPr lang="en-GB" dirty="0"/>
              <a:t>	b)</a:t>
            </a:r>
          </a:p>
          <a:p>
            <a:pPr marL="457200" lvl="1" indent="0">
              <a:buNone/>
            </a:pPr>
            <a:r>
              <a:rPr lang="en-GB" dirty="0"/>
              <a:t>	c)</a:t>
            </a:r>
          </a:p>
          <a:p>
            <a:pPr marL="457200" lvl="1" indent="0">
              <a:buNone/>
            </a:pPr>
            <a:r>
              <a:rPr lang="en-GB" dirty="0"/>
              <a:t>3)</a:t>
            </a:r>
          </a:p>
          <a:p>
            <a:pPr marL="457200" lvl="1" indent="0">
              <a:buNone/>
            </a:pPr>
            <a:r>
              <a:rPr lang="en-GB" dirty="0"/>
              <a:t>	a)</a:t>
            </a:r>
          </a:p>
          <a:p>
            <a:pPr marL="457200" lvl="1" indent="0">
              <a:buNone/>
            </a:pPr>
            <a:r>
              <a:rPr lang="en-GB" dirty="0"/>
              <a:t>	b)</a:t>
            </a:r>
          </a:p>
          <a:p>
            <a:pPr marL="457200" lvl="1" indent="0">
              <a:buNone/>
            </a:pPr>
            <a:endParaRPr lang="en-GB" dirty="0"/>
          </a:p>
        </p:txBody>
      </p:sp>
      <p:graphicFrame>
        <p:nvGraphicFramePr>
          <p:cNvPr id="5" name="Table 4"/>
          <p:cNvGraphicFramePr>
            <a:graphicFrameLocks noGrp="1"/>
          </p:cNvGraphicFramePr>
          <p:nvPr>
            <p:extLst/>
          </p:nvPr>
        </p:nvGraphicFramePr>
        <p:xfrm>
          <a:off x="4751851" y="1628801"/>
          <a:ext cx="6284144" cy="3352107"/>
        </p:xfrm>
        <a:graphic>
          <a:graphicData uri="http://schemas.openxmlformats.org/drawingml/2006/table">
            <a:tbl>
              <a:tblPr/>
              <a:tblGrid>
                <a:gridCol w="3136774">
                  <a:extLst>
                    <a:ext uri="{9D8B030D-6E8A-4147-A177-3AD203B41FA5}">
                      <a16:colId xmlns:a16="http://schemas.microsoft.com/office/drawing/2014/main" val="20000"/>
                    </a:ext>
                  </a:extLst>
                </a:gridCol>
                <a:gridCol w="3147370">
                  <a:extLst>
                    <a:ext uri="{9D8B030D-6E8A-4147-A177-3AD203B41FA5}">
                      <a16:colId xmlns:a16="http://schemas.microsoft.com/office/drawing/2014/main" val="20001"/>
                    </a:ext>
                  </a:extLst>
                </a:gridCol>
              </a:tblGrid>
              <a:tr h="477597">
                <a:tc>
                  <a:txBody>
                    <a:bodyPr/>
                    <a:lstStyle/>
                    <a:p>
                      <a:r>
                        <a:rPr lang="en-GB" dirty="0"/>
                        <a:t>AIMS</a:t>
                      </a:r>
                    </a:p>
                  </a:txBody>
                  <a:tcPr marL="121920" marR="121920">
                    <a:lnL w="57150" cmpd="sng">
                      <a:solidFill>
                        <a:schemeClr val="tx1"/>
                      </a:solidFill>
                      <a:prstDash val="solid"/>
                    </a:lnL>
                    <a:lnR w="57150" cap="flat" cmpd="sng" algn="ctr">
                      <a:solidFill>
                        <a:schemeClr val="tx1"/>
                      </a:solidFill>
                      <a:prstDash val="solid"/>
                      <a:round/>
                      <a:headEnd type="none" w="med" len="med"/>
                      <a:tailEnd type="none" w="med" len="med"/>
                    </a:lnR>
                    <a:lnT w="57150" cmpd="sng">
                      <a:solidFill>
                        <a:schemeClr val="tx1"/>
                      </a:solidFill>
                      <a:prstDash val="solid"/>
                    </a:lnT>
                    <a:lnB w="57150" cap="flat" cmpd="sng" algn="ctr">
                      <a:solidFill>
                        <a:schemeClr val="tx1"/>
                      </a:solidFill>
                      <a:prstDash val="solid"/>
                      <a:round/>
                      <a:headEnd type="none" w="med" len="med"/>
                      <a:tailEnd type="none" w="med" len="med"/>
                    </a:lnB>
                  </a:tcPr>
                </a:tc>
                <a:tc>
                  <a:txBody>
                    <a:bodyPr/>
                    <a:lstStyle/>
                    <a:p>
                      <a:r>
                        <a:rPr lang="en-GB" dirty="0"/>
                        <a:t>OBJECTIVES</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7597">
                <a:tc rowSpan="2">
                  <a:txBody>
                    <a:bodyPr/>
                    <a:lstStyle/>
                    <a:p>
                      <a:r>
                        <a:rPr lang="en-GB" dirty="0"/>
                        <a:t>AIM 1</a:t>
                      </a:r>
                    </a:p>
                  </a:txBody>
                  <a:tcPr marL="121920" marR="121920">
                    <a:lnL w="57150" cmpd="sng">
                      <a:solidFill>
                        <a:schemeClr val="tx1"/>
                      </a:solidFill>
                      <a:prstDash val="soli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GB" dirty="0" err="1"/>
                        <a:t>Obj</a:t>
                      </a:r>
                      <a:r>
                        <a:rPr lang="en-GB" dirty="0"/>
                        <a:t> 1a</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77597">
                <a:tc vMerge="1">
                  <a:txBody>
                    <a:bodyPr/>
                    <a:lstStyle/>
                    <a:p>
                      <a:endParaRPr lang="en-GB"/>
                    </a:p>
                  </a:txBody>
                  <a:tcPr/>
                </a:tc>
                <a:tc>
                  <a:txBody>
                    <a:bodyPr/>
                    <a:lstStyle/>
                    <a:p>
                      <a:r>
                        <a:rPr lang="en-GB" dirty="0" err="1"/>
                        <a:t>Obj</a:t>
                      </a:r>
                      <a:r>
                        <a:rPr lang="en-GB" dirty="0"/>
                        <a:t> 1b</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477597">
                <a:tc rowSpan="2">
                  <a:txBody>
                    <a:bodyPr/>
                    <a:lstStyle/>
                    <a:p>
                      <a:r>
                        <a:rPr lang="en-GB" dirty="0"/>
                        <a:t>AIM 2</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GB" dirty="0" err="1"/>
                        <a:t>Obj</a:t>
                      </a:r>
                      <a:r>
                        <a:rPr lang="en-GB" dirty="0"/>
                        <a:t> 2a</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477597">
                <a:tc vMerge="1">
                  <a:txBody>
                    <a:bodyPr/>
                    <a:lstStyle/>
                    <a:p>
                      <a:endParaRPr lang="en-GB"/>
                    </a:p>
                  </a:txBody>
                  <a:tcPr/>
                </a:tc>
                <a:tc>
                  <a:txBody>
                    <a:bodyPr/>
                    <a:lstStyle/>
                    <a:p>
                      <a:r>
                        <a:rPr lang="en-GB" dirty="0" err="1"/>
                        <a:t>Obj</a:t>
                      </a:r>
                      <a:r>
                        <a:rPr lang="en-GB" dirty="0"/>
                        <a:t> 2b</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482061">
                <a:tc rowSpan="2">
                  <a:txBody>
                    <a:bodyPr/>
                    <a:lstStyle/>
                    <a:p>
                      <a:r>
                        <a:rPr lang="en-GB" dirty="0"/>
                        <a:t>AIM 3</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mpd="sng">
                      <a:solidFill>
                        <a:schemeClr val="tx1"/>
                      </a:solidFill>
                      <a:prstDash val="solid"/>
                    </a:lnB>
                    <a:solidFill>
                      <a:srgbClr val="CCFFCC"/>
                    </a:solidFill>
                  </a:tcPr>
                </a:tc>
                <a:tc>
                  <a:txBody>
                    <a:bodyPr/>
                    <a:lstStyle/>
                    <a:p>
                      <a:r>
                        <a:rPr lang="en-GB" dirty="0" err="1"/>
                        <a:t>Obj</a:t>
                      </a:r>
                      <a:r>
                        <a:rPr lang="en-GB" dirty="0"/>
                        <a:t> 3a</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482061">
                <a:tc vMerge="1">
                  <a:txBody>
                    <a:bodyPr/>
                    <a:lstStyle/>
                    <a:p>
                      <a:endParaRPr lang="en-GB"/>
                    </a:p>
                  </a:txBody>
                  <a:tcPr/>
                </a:tc>
                <a:tc>
                  <a:txBody>
                    <a:bodyPr/>
                    <a:lstStyle/>
                    <a:p>
                      <a:r>
                        <a:rPr lang="en-GB" dirty="0" err="1"/>
                        <a:t>Obj</a:t>
                      </a:r>
                      <a:r>
                        <a:rPr lang="en-GB" dirty="0"/>
                        <a:t> 3b</a:t>
                      </a:r>
                    </a:p>
                  </a:txBody>
                  <a:tcPr marL="121920" marR="12192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bl>
          </a:graphicData>
        </a:graphic>
      </p:graphicFrame>
      <p:sp>
        <p:nvSpPr>
          <p:cNvPr id="4" name="TextBox 3"/>
          <p:cNvSpPr txBox="1"/>
          <p:nvPr/>
        </p:nvSpPr>
        <p:spPr>
          <a:xfrm>
            <a:off x="3948092" y="5167366"/>
            <a:ext cx="7891662" cy="1569660"/>
          </a:xfrm>
          <a:prstGeom prst="rect">
            <a:avLst/>
          </a:prstGeom>
          <a:noFill/>
        </p:spPr>
        <p:txBody>
          <a:bodyPr wrap="square" rtlCol="0">
            <a:spAutoFit/>
          </a:bodyPr>
          <a:lstStyle/>
          <a:p>
            <a:r>
              <a:rPr lang="en-US" sz="3200" dirty="0"/>
              <a:t>You MUST refer to these throughout your project. When writing your research please give a sub heading of each aim. </a:t>
            </a:r>
          </a:p>
        </p:txBody>
      </p:sp>
    </p:spTree>
    <p:extLst>
      <p:ext uri="{BB962C8B-B14F-4D97-AF65-F5344CB8AC3E}">
        <p14:creationId xmlns:p14="http://schemas.microsoft.com/office/powerpoint/2010/main" val="4189843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Suitable </a:t>
            </a:r>
            <a:r>
              <a:rPr lang="en-GB" b="1" dirty="0"/>
              <a:t>action verbs </a:t>
            </a:r>
            <a:r>
              <a:rPr lang="en-GB" dirty="0"/>
              <a:t>that you </a:t>
            </a:r>
            <a:r>
              <a:rPr lang="en-GB" b="1" u="sng" dirty="0"/>
              <a:t>must</a:t>
            </a:r>
            <a:r>
              <a:rPr lang="en-GB" dirty="0"/>
              <a:t> use when writing aims and objectives are</a:t>
            </a:r>
          </a:p>
        </p:txBody>
      </p:sp>
      <p:pic>
        <p:nvPicPr>
          <p:cNvPr id="4" name="Content Placeholder 3"/>
          <p:cNvPicPr>
            <a:picLocks noGrp="1"/>
          </p:cNvPicPr>
          <p:nvPr>
            <p:ph idx="1"/>
          </p:nvPr>
        </p:nvPicPr>
        <p:blipFill rotWithShape="1">
          <a:blip r:embed="rId2"/>
          <a:srcRect l="4540" t="26668" r="67242" b="24637"/>
          <a:stretch/>
        </p:blipFill>
        <p:spPr bwMode="auto">
          <a:xfrm>
            <a:off x="0" y="1841667"/>
            <a:ext cx="6873512" cy="4351338"/>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873512" y="1690688"/>
            <a:ext cx="4732421" cy="2553891"/>
          </a:xfrm>
          <a:prstGeom prst="roundRect">
            <a:avLst/>
          </a:prstGeom>
          <a:solidFill>
            <a:schemeClr val="accent6">
              <a:lumMod val="20000"/>
              <a:lumOff val="80000"/>
            </a:schemeClr>
          </a:solidFill>
        </p:spPr>
        <p:txBody>
          <a:bodyPr wrap="square" rtlCol="0">
            <a:spAutoFit/>
          </a:bodyPr>
          <a:lstStyle/>
          <a:p>
            <a:r>
              <a:rPr lang="en-GB" dirty="0">
                <a:latin typeface="Comic Sans MS" panose="030F0702030302020204" pitchFamily="66" charset="0"/>
              </a:rPr>
              <a:t>e.g. </a:t>
            </a:r>
          </a:p>
          <a:p>
            <a:endParaRPr lang="en-GB" dirty="0">
              <a:latin typeface="Comic Sans MS" panose="030F0702030302020204" pitchFamily="66" charset="0"/>
            </a:endParaRPr>
          </a:p>
          <a:p>
            <a:r>
              <a:rPr lang="en-GB" b="1" dirty="0">
                <a:latin typeface="Comic Sans MS" panose="030F0702030302020204" pitchFamily="66" charset="0"/>
              </a:rPr>
              <a:t>Aim 1: </a:t>
            </a:r>
            <a:r>
              <a:rPr lang="en-GB" dirty="0">
                <a:latin typeface="Comic Sans MS" panose="030F0702030302020204" pitchFamily="66" charset="0"/>
              </a:rPr>
              <a:t>To explore teachers opinion on the importance of teaching the Welsh language</a:t>
            </a:r>
          </a:p>
          <a:p>
            <a:r>
              <a:rPr lang="en-GB" b="1" dirty="0">
                <a:latin typeface="Comic Sans MS" panose="030F0702030302020204" pitchFamily="66" charset="0"/>
              </a:rPr>
              <a:t>Objective a: </a:t>
            </a:r>
            <a:r>
              <a:rPr lang="en-GB" dirty="0">
                <a:latin typeface="Comic Sans MS" panose="030F0702030302020204" pitchFamily="66" charset="0"/>
              </a:rPr>
              <a:t>To record teachers answers</a:t>
            </a:r>
          </a:p>
          <a:p>
            <a:r>
              <a:rPr lang="en-GB" b="1" dirty="0">
                <a:latin typeface="Comic Sans MS" panose="030F0702030302020204" pitchFamily="66" charset="0"/>
              </a:rPr>
              <a:t>Objective b:  </a:t>
            </a:r>
            <a:r>
              <a:rPr lang="en-GB" dirty="0">
                <a:latin typeface="Comic Sans MS" panose="030F0702030302020204" pitchFamily="66" charset="0"/>
              </a:rPr>
              <a:t>to analyse results </a:t>
            </a:r>
          </a:p>
        </p:txBody>
      </p:sp>
      <p:sp>
        <p:nvSpPr>
          <p:cNvPr id="5" name="TextBox 4"/>
          <p:cNvSpPr txBox="1"/>
          <p:nvPr/>
        </p:nvSpPr>
        <p:spPr>
          <a:xfrm>
            <a:off x="6873512" y="4531360"/>
            <a:ext cx="4912088" cy="1477328"/>
          </a:xfrm>
          <a:prstGeom prst="rect">
            <a:avLst/>
          </a:prstGeom>
          <a:noFill/>
        </p:spPr>
        <p:txBody>
          <a:bodyPr wrap="square" rtlCol="0">
            <a:spAutoFit/>
          </a:bodyPr>
          <a:lstStyle/>
          <a:p>
            <a:r>
              <a:rPr lang="en-GB" dirty="0"/>
              <a:t>Remember!!!</a:t>
            </a:r>
          </a:p>
          <a:p>
            <a:endParaRPr lang="en-GB" dirty="0"/>
          </a:p>
          <a:p>
            <a:r>
              <a:rPr lang="en-GB" dirty="0"/>
              <a:t>You do not need to state how you will record answers in your objectives – this will be done in your rationale. </a:t>
            </a:r>
          </a:p>
        </p:txBody>
      </p:sp>
    </p:spTree>
    <p:extLst>
      <p:ext uri="{BB962C8B-B14F-4D97-AF65-F5344CB8AC3E}">
        <p14:creationId xmlns:p14="http://schemas.microsoft.com/office/powerpoint/2010/main" val="1829647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a:ln>
            <a:solidFill>
              <a:schemeClr val="tx1"/>
            </a:solidFill>
          </a:ln>
        </p:spPr>
        <p:txBody>
          <a:bodyPr/>
          <a:lstStyle/>
          <a:p>
            <a:r>
              <a:rPr lang="en-GB" dirty="0"/>
              <a:t>Example</a:t>
            </a:r>
          </a:p>
        </p:txBody>
      </p:sp>
      <p:sp>
        <p:nvSpPr>
          <p:cNvPr id="3" name="Content Placeholder 2"/>
          <p:cNvSpPr>
            <a:spLocks noGrp="1"/>
          </p:cNvSpPr>
          <p:nvPr>
            <p:ph idx="1"/>
          </p:nvPr>
        </p:nvSpPr>
        <p:spPr/>
        <p:txBody>
          <a:bodyPr/>
          <a:lstStyle/>
          <a:p>
            <a:endParaRPr lang="en-GB"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967" t="31124" r="30692" b="18034"/>
          <a:stretch/>
        </p:blipFill>
        <p:spPr bwMode="auto">
          <a:xfrm>
            <a:off x="838200" y="1714989"/>
            <a:ext cx="10515600" cy="457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76839" y="5234920"/>
            <a:ext cx="2168490" cy="1477328"/>
          </a:xfrm>
          <a:prstGeom prst="rect">
            <a:avLst/>
          </a:prstGeom>
          <a:noFill/>
        </p:spPr>
        <p:txBody>
          <a:bodyPr wrap="square" rtlCol="0">
            <a:spAutoFit/>
          </a:bodyPr>
          <a:lstStyle/>
          <a:p>
            <a:r>
              <a:rPr lang="en-US" dirty="0"/>
              <a:t>To offer a range of subjects suitable for all learners wants, needs and interests by September 2016.</a:t>
            </a:r>
            <a:endParaRPr lang="en-GB" dirty="0"/>
          </a:p>
        </p:txBody>
      </p:sp>
      <p:sp>
        <p:nvSpPr>
          <p:cNvPr id="6" name="TextBox 5"/>
          <p:cNvSpPr txBox="1"/>
          <p:nvPr/>
        </p:nvSpPr>
        <p:spPr>
          <a:xfrm>
            <a:off x="3592556" y="4166164"/>
            <a:ext cx="1530322" cy="1754326"/>
          </a:xfrm>
          <a:prstGeom prst="rect">
            <a:avLst/>
          </a:prstGeom>
          <a:noFill/>
        </p:spPr>
        <p:txBody>
          <a:bodyPr wrap="square" rtlCol="0">
            <a:spAutoFit/>
          </a:bodyPr>
          <a:lstStyle/>
          <a:p>
            <a:r>
              <a:rPr lang="en-US" dirty="0"/>
              <a:t>To achieve 60% 5 A*-C (including English and </a:t>
            </a:r>
            <a:r>
              <a:rPr lang="en-US" dirty="0" err="1"/>
              <a:t>Maths</a:t>
            </a:r>
            <a:r>
              <a:rPr lang="en-US" dirty="0"/>
              <a:t>) by August 2016.</a:t>
            </a:r>
            <a:endParaRPr lang="en-GB" dirty="0"/>
          </a:p>
        </p:txBody>
      </p:sp>
      <p:sp>
        <p:nvSpPr>
          <p:cNvPr id="7" name="TextBox 6"/>
          <p:cNvSpPr txBox="1"/>
          <p:nvPr/>
        </p:nvSpPr>
        <p:spPr>
          <a:xfrm>
            <a:off x="5843516" y="3035354"/>
            <a:ext cx="1518489" cy="1938992"/>
          </a:xfrm>
          <a:prstGeom prst="rect">
            <a:avLst/>
          </a:prstGeom>
          <a:noFill/>
        </p:spPr>
        <p:txBody>
          <a:bodyPr wrap="square" rtlCol="0">
            <a:spAutoFit/>
          </a:bodyPr>
          <a:lstStyle/>
          <a:p>
            <a:r>
              <a:rPr lang="en-US" sz="2000" dirty="0"/>
              <a:t>To gain 97% average attendance by September 2016.</a:t>
            </a:r>
            <a:endParaRPr lang="en-GB" sz="2000" dirty="0"/>
          </a:p>
        </p:txBody>
      </p:sp>
      <p:sp>
        <p:nvSpPr>
          <p:cNvPr id="8" name="Rectangle 7"/>
          <p:cNvSpPr/>
          <p:nvPr/>
        </p:nvSpPr>
        <p:spPr>
          <a:xfrm>
            <a:off x="8082643" y="2204357"/>
            <a:ext cx="2090057" cy="310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8082643" y="2204357"/>
            <a:ext cx="2837284" cy="830997"/>
          </a:xfrm>
          <a:prstGeom prst="rect">
            <a:avLst/>
          </a:prstGeom>
          <a:noFill/>
        </p:spPr>
        <p:txBody>
          <a:bodyPr wrap="square" rtlCol="0">
            <a:spAutoFit/>
          </a:bodyPr>
          <a:lstStyle/>
          <a:p>
            <a:r>
              <a:rPr lang="en-US" sz="1600" dirty="0"/>
              <a:t>To help young people become successful learners and healthy, confident individuals</a:t>
            </a:r>
            <a:r>
              <a:rPr lang="en-US" sz="1100" dirty="0"/>
              <a:t>.</a:t>
            </a:r>
            <a:endParaRPr lang="en-GB" sz="1100" dirty="0"/>
          </a:p>
        </p:txBody>
      </p:sp>
    </p:spTree>
    <p:extLst>
      <p:ext uri="{BB962C8B-B14F-4D97-AF65-F5344CB8AC3E}">
        <p14:creationId xmlns:p14="http://schemas.microsoft.com/office/powerpoint/2010/main" val="1024090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How to get Band 3 LO1</a:t>
            </a:r>
          </a:p>
        </p:txBody>
      </p:sp>
      <p:sp>
        <p:nvSpPr>
          <p:cNvPr id="4" name="TextBox 3"/>
          <p:cNvSpPr txBox="1"/>
          <p:nvPr/>
        </p:nvSpPr>
        <p:spPr>
          <a:xfrm>
            <a:off x="350655" y="2060848"/>
            <a:ext cx="11425269"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en-GB" sz="3200" dirty="0">
                <a:solidFill>
                  <a:srgbClr val="FF0000"/>
                </a:solidFill>
              </a:rPr>
              <a:t>DETAILED</a:t>
            </a:r>
            <a:r>
              <a:rPr lang="en-GB" sz="3200" dirty="0"/>
              <a:t> &amp; </a:t>
            </a:r>
            <a:r>
              <a:rPr lang="en-GB" sz="3200" dirty="0">
                <a:solidFill>
                  <a:srgbClr val="FF0000"/>
                </a:solidFill>
              </a:rPr>
              <a:t>LOGICAL</a:t>
            </a:r>
            <a:r>
              <a:rPr lang="en-GB" sz="3200" dirty="0"/>
              <a:t> &amp; </a:t>
            </a:r>
            <a:r>
              <a:rPr lang="en-GB" sz="3200" dirty="0">
                <a:solidFill>
                  <a:srgbClr val="FF0000"/>
                </a:solidFill>
              </a:rPr>
              <a:t>REALISTIC</a:t>
            </a:r>
            <a:r>
              <a:rPr lang="en-GB" sz="3200" dirty="0"/>
              <a:t> (if you walked out the door and dropped the first three pages on the floor, could I complete your investigation for you?) </a:t>
            </a:r>
          </a:p>
          <a:p>
            <a:pPr marL="285750" indent="-285750">
              <a:buFont typeface="Wingdings" panose="05000000000000000000" pitchFamily="2" charset="2"/>
              <a:buChar char="ü"/>
            </a:pPr>
            <a:r>
              <a:rPr lang="en-GB" sz="3200" dirty="0">
                <a:solidFill>
                  <a:srgbClr val="FF0000"/>
                </a:solidFill>
              </a:rPr>
              <a:t>Objectives</a:t>
            </a:r>
            <a:r>
              <a:rPr lang="en-GB" sz="3200" dirty="0"/>
              <a:t> link to </a:t>
            </a:r>
            <a:r>
              <a:rPr lang="en-GB" sz="3200" dirty="0">
                <a:solidFill>
                  <a:srgbClr val="FF0000"/>
                </a:solidFill>
              </a:rPr>
              <a:t>Aims</a:t>
            </a:r>
            <a:r>
              <a:rPr lang="en-GB" sz="3200" dirty="0"/>
              <a:t> which links to </a:t>
            </a:r>
            <a:r>
              <a:rPr lang="en-GB" sz="3200" dirty="0">
                <a:solidFill>
                  <a:srgbClr val="FF0000"/>
                </a:solidFill>
              </a:rPr>
              <a:t>Title</a:t>
            </a:r>
            <a:r>
              <a:rPr lang="en-GB" sz="3200" dirty="0"/>
              <a:t> and vice versa</a:t>
            </a:r>
          </a:p>
          <a:p>
            <a:pPr marL="285750" indent="-285750">
              <a:buFont typeface="Wingdings" panose="05000000000000000000" pitchFamily="2" charset="2"/>
              <a:buChar char="ü"/>
            </a:pPr>
            <a:r>
              <a:rPr lang="en-GB" sz="3200" dirty="0">
                <a:solidFill>
                  <a:srgbClr val="FF0000"/>
                </a:solidFill>
              </a:rPr>
              <a:t>Effective</a:t>
            </a:r>
            <a:endParaRPr lang="en-GB" sz="3200" dirty="0"/>
          </a:p>
        </p:txBody>
      </p:sp>
    </p:spTree>
    <p:extLst>
      <p:ext uri="{BB962C8B-B14F-4D97-AF65-F5344CB8AC3E}">
        <p14:creationId xmlns:p14="http://schemas.microsoft.com/office/powerpoint/2010/main" val="233570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Artefact</a:t>
            </a:r>
          </a:p>
        </p:txBody>
      </p:sp>
      <p:sp>
        <p:nvSpPr>
          <p:cNvPr id="3" name="Content Placeholder 2"/>
          <p:cNvSpPr>
            <a:spLocks noGrp="1"/>
          </p:cNvSpPr>
          <p:nvPr>
            <p:ph idx="1"/>
          </p:nvPr>
        </p:nvSpPr>
        <p:spPr/>
        <p:txBody>
          <a:bodyPr/>
          <a:lstStyle/>
          <a:p>
            <a:r>
              <a:rPr lang="en-GB" dirty="0"/>
              <a:t>You must produce a finished artefact that is of a high standard. The conclusion should include a detailed evaluation of the artefact and its fitness for purpose. You should be encouraged to incorporate how you will measure the success of their artefact after they have created it. </a:t>
            </a:r>
          </a:p>
          <a:p>
            <a:r>
              <a:rPr lang="en-GB" dirty="0"/>
              <a:t>If the artefact is 3D then high quality photographic evidence of the artefact should be included in the your work, the actual artefact does not have to be sent for moderation. </a:t>
            </a:r>
          </a:p>
        </p:txBody>
      </p:sp>
    </p:spTree>
    <p:extLst>
      <p:ext uri="{BB962C8B-B14F-4D97-AF65-F5344CB8AC3E}">
        <p14:creationId xmlns:p14="http://schemas.microsoft.com/office/powerpoint/2010/main" val="180150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ank sticky no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092" y="2594502"/>
            <a:ext cx="3382664" cy="2924556"/>
          </a:xfrm>
          <a:prstGeom prst="rect">
            <a:avLst/>
          </a:prstGeom>
        </p:spPr>
      </p:pic>
      <p:sp>
        <p:nvSpPr>
          <p:cNvPr id="2" name="Title 1"/>
          <p:cNvSpPr>
            <a:spLocks noGrp="1"/>
          </p:cNvSpPr>
          <p:nvPr>
            <p:ph type="title"/>
          </p:nvPr>
        </p:nvSpPr>
        <p:spPr>
          <a:solidFill>
            <a:srgbClr val="0070C0"/>
          </a:solidFill>
          <a:ln>
            <a:solidFill>
              <a:srgbClr val="FFC000"/>
            </a:solidFill>
          </a:ln>
        </p:spPr>
        <p:txBody>
          <a:bodyPr/>
          <a:lstStyle/>
          <a:p>
            <a:r>
              <a:rPr lang="en-GB" dirty="0"/>
              <a:t>Task</a:t>
            </a:r>
            <a:endParaRPr lang="en-US" dirty="0"/>
          </a:p>
        </p:txBody>
      </p:sp>
      <p:sp>
        <p:nvSpPr>
          <p:cNvPr id="4" name="Content Placeholder 3"/>
          <p:cNvSpPr>
            <a:spLocks noGrp="1"/>
          </p:cNvSpPr>
          <p:nvPr>
            <p:ph idx="1"/>
          </p:nvPr>
        </p:nvSpPr>
        <p:spPr>
          <a:ln>
            <a:solidFill>
              <a:srgbClr val="FFC000"/>
            </a:solidFill>
          </a:ln>
        </p:spPr>
        <p:txBody>
          <a:bodyPr/>
          <a:lstStyle/>
          <a:p>
            <a:pPr algn="ctr">
              <a:buNone/>
            </a:pPr>
            <a:r>
              <a:rPr lang="en-GB" dirty="0"/>
              <a:t>Develop aims and objectives for your investigation using the staircase.</a:t>
            </a:r>
          </a:p>
          <a:p>
            <a:pPr algn="ctr">
              <a:buNone/>
            </a:pP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41" t="30337" r="31121" b="18045"/>
          <a:stretch/>
        </p:blipFill>
        <p:spPr bwMode="auto">
          <a:xfrm>
            <a:off x="6199984" y="2509973"/>
            <a:ext cx="4429916" cy="33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3742" y="3216464"/>
            <a:ext cx="2088232" cy="1569660"/>
          </a:xfrm>
          <a:prstGeom prst="rect">
            <a:avLst/>
          </a:prstGeom>
          <a:noFill/>
        </p:spPr>
        <p:txBody>
          <a:bodyPr wrap="square" rtlCol="0">
            <a:spAutoFit/>
          </a:bodyPr>
          <a:lstStyle/>
          <a:p>
            <a:r>
              <a:rPr lang="en-GB" sz="2400" dirty="0"/>
              <a:t>Remember, your objectives must be SMART</a:t>
            </a:r>
          </a:p>
        </p:txBody>
      </p:sp>
      <p:pic>
        <p:nvPicPr>
          <p:cNvPr id="2052" name="Picture 4" descr="http://upload.wikimedia.org/wikipedia/commons/2/2e/Exclamation_mark_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970" y="3446398"/>
            <a:ext cx="1109792" cy="110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039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st / liste by lmproulx"/>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37754" y="84083"/>
            <a:ext cx="6869003" cy="6482603"/>
          </a:xfrm>
          <a:prstGeom prst="rect">
            <a:avLst/>
          </a:prstGeom>
        </p:spPr>
      </p:pic>
      <p:sp>
        <p:nvSpPr>
          <p:cNvPr id="5" name="TextBox 4"/>
          <p:cNvSpPr txBox="1"/>
          <p:nvPr/>
        </p:nvSpPr>
        <p:spPr>
          <a:xfrm>
            <a:off x="4729655" y="1492469"/>
            <a:ext cx="3331779" cy="923330"/>
          </a:xfrm>
          <a:prstGeom prst="rect">
            <a:avLst/>
          </a:prstGeom>
          <a:noFill/>
        </p:spPr>
        <p:txBody>
          <a:bodyPr wrap="square" rtlCol="0">
            <a:spAutoFit/>
          </a:bodyPr>
          <a:lstStyle/>
          <a:p>
            <a:endParaRPr lang="en-GB" dirty="0"/>
          </a:p>
          <a:p>
            <a:r>
              <a:rPr lang="en-GB" dirty="0"/>
              <a:t>List 3 ways that you are able to </a:t>
            </a:r>
          </a:p>
          <a:p>
            <a:endParaRPr lang="en-GB" dirty="0"/>
          </a:p>
        </p:txBody>
      </p:sp>
      <p:sp>
        <p:nvSpPr>
          <p:cNvPr id="6" name="TextBox 5"/>
          <p:cNvSpPr txBox="1"/>
          <p:nvPr/>
        </p:nvSpPr>
        <p:spPr>
          <a:xfrm>
            <a:off x="4729654" y="2149366"/>
            <a:ext cx="3331779" cy="646331"/>
          </a:xfrm>
          <a:prstGeom prst="rect">
            <a:avLst/>
          </a:prstGeom>
          <a:noFill/>
        </p:spPr>
        <p:txBody>
          <a:bodyPr wrap="square" rtlCol="0">
            <a:spAutoFit/>
          </a:bodyPr>
          <a:lstStyle/>
          <a:p>
            <a:endParaRPr lang="en-GB" dirty="0"/>
          </a:p>
          <a:p>
            <a:r>
              <a:rPr lang="en-GB" dirty="0"/>
              <a:t>find information</a:t>
            </a:r>
          </a:p>
        </p:txBody>
      </p:sp>
      <p:sp>
        <p:nvSpPr>
          <p:cNvPr id="7" name="Rectangle 6"/>
          <p:cNvSpPr/>
          <p:nvPr/>
        </p:nvSpPr>
        <p:spPr>
          <a:xfrm>
            <a:off x="3762703" y="2554014"/>
            <a:ext cx="683173" cy="441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762702" y="3373820"/>
            <a:ext cx="683174" cy="376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445876" y="2415799"/>
            <a:ext cx="283777" cy="1473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4443248" y="2472531"/>
            <a:ext cx="5255" cy="587082"/>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439305" y="3281765"/>
            <a:ext cx="13140" cy="48803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497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645" y="99057"/>
            <a:ext cx="9144000" cy="1121513"/>
          </a:xfrm>
        </p:spPr>
        <p:txBody>
          <a:bodyPr/>
          <a:lstStyle/>
          <a:p>
            <a:r>
              <a:rPr lang="en-GB" u="sng" dirty="0"/>
              <a:t>Research Methods</a:t>
            </a:r>
            <a:endParaRPr lang="en-GB" dirty="0"/>
          </a:p>
        </p:txBody>
      </p:sp>
      <p:sp>
        <p:nvSpPr>
          <p:cNvPr id="4" name="Subtitle 2"/>
          <p:cNvSpPr>
            <a:spLocks noGrp="1"/>
          </p:cNvSpPr>
          <p:nvPr>
            <p:ph type="subTitle" idx="1"/>
          </p:nvPr>
        </p:nvSpPr>
        <p:spPr>
          <a:xfrm>
            <a:off x="366713" y="1562100"/>
            <a:ext cx="10644621" cy="647700"/>
          </a:xfrm>
        </p:spPr>
        <p:txBody>
          <a:bodyPr>
            <a:normAutofit/>
          </a:bodyPr>
          <a:lstStyle/>
          <a:p>
            <a:pPr eaLnBrk="1" hangingPunct="1">
              <a:lnSpc>
                <a:spcPct val="80000"/>
              </a:lnSpc>
            </a:pPr>
            <a:r>
              <a:rPr lang="en-GB" dirty="0" err="1">
                <a:latin typeface="Arial" charset="0"/>
              </a:rPr>
              <a:t>Amcan</a:t>
            </a:r>
            <a:r>
              <a:rPr lang="en-GB" dirty="0">
                <a:latin typeface="Arial" charset="0"/>
              </a:rPr>
              <a:t>: explain how to write the rationale for your project</a:t>
            </a:r>
          </a:p>
        </p:txBody>
      </p:sp>
      <p:grpSp>
        <p:nvGrpSpPr>
          <p:cNvPr id="5" name="Group 4"/>
          <p:cNvGrpSpPr>
            <a:grpSpLocks/>
          </p:cNvGrpSpPr>
          <p:nvPr/>
        </p:nvGrpSpPr>
        <p:grpSpPr bwMode="auto">
          <a:xfrm>
            <a:off x="1388248" y="2402733"/>
            <a:ext cx="5841744" cy="2686295"/>
            <a:chOff x="189849" y="2867295"/>
            <a:chExt cx="6075294" cy="2687104"/>
          </a:xfrm>
        </p:grpSpPr>
        <p:sp>
          <p:nvSpPr>
            <p:cNvPr id="6" name="TextBox 5"/>
            <p:cNvSpPr txBox="1"/>
            <p:nvPr/>
          </p:nvSpPr>
          <p:spPr>
            <a:xfrm>
              <a:off x="189849" y="2867295"/>
              <a:ext cx="6075294" cy="2655372"/>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r>
                <a:rPr lang="en-GB" sz="2000" dirty="0">
                  <a:solidFill>
                    <a:srgbClr val="FF0000"/>
                  </a:solidFill>
                </a:rPr>
                <a:t>List ways to find information.</a:t>
              </a:r>
            </a:p>
            <a:p>
              <a:pPr eaLnBrk="1" hangingPunct="1">
                <a:spcBef>
                  <a:spcPct val="50000"/>
                </a:spcBef>
              </a:pPr>
              <a:endParaRPr lang="en-GB" sz="2000" dirty="0">
                <a:solidFill>
                  <a:srgbClr val="FF0000"/>
                </a:solidFill>
              </a:endParaRPr>
            </a:p>
            <a:p>
              <a:pPr eaLnBrk="1" hangingPunct="1"/>
              <a:r>
                <a:rPr lang="en-GB" sz="2000" dirty="0">
                  <a:solidFill>
                    <a:srgbClr val="FF0000"/>
                  </a:solidFill>
                </a:rPr>
                <a:t>	</a:t>
              </a:r>
              <a:r>
                <a:rPr lang="en-GB" sz="2100" dirty="0">
                  <a:solidFill>
                    <a:schemeClr val="accent2">
                      <a:lumMod val="60000"/>
                      <a:lumOff val="40000"/>
                    </a:schemeClr>
                  </a:solidFill>
                  <a:cs typeface="Calibri" charset="0"/>
                </a:rPr>
                <a:t>Describe what is meant by rationale.</a:t>
              </a:r>
            </a:p>
            <a:p>
              <a:pPr eaLnBrk="1" hangingPunct="1"/>
              <a:r>
                <a:rPr lang="en-GB" sz="2100" dirty="0">
                  <a:solidFill>
                    <a:srgbClr val="FF6600"/>
                  </a:solidFill>
                  <a:cs typeface="Calibri" charset="0"/>
                </a:rPr>
                <a:t>	 </a:t>
              </a:r>
            </a:p>
            <a:p>
              <a:pPr eaLnBrk="1" hangingPunct="1"/>
              <a:r>
                <a:rPr lang="en-GB" sz="2100" dirty="0">
                  <a:solidFill>
                    <a:srgbClr val="FF6600"/>
                  </a:solidFill>
                  <a:cs typeface="Calibri" charset="0"/>
                </a:rPr>
                <a:t>	</a:t>
              </a:r>
              <a:r>
                <a:rPr lang="en-GB" sz="2100" dirty="0">
                  <a:solidFill>
                    <a:srgbClr val="00B050"/>
                  </a:solidFill>
                  <a:cs typeface="Calibri" charset="0"/>
                </a:rPr>
                <a:t>Draft the rationale for completing your 	objectives and therefore your aims.</a:t>
              </a: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45" y="4068781"/>
              <a:ext cx="411386" cy="724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683" y="3257885"/>
              <a:ext cx="432048" cy="7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20" y="4832311"/>
              <a:ext cx="412431" cy="72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1797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 – what is it?</a:t>
            </a:r>
          </a:p>
        </p:txBody>
      </p:sp>
      <p:sp>
        <p:nvSpPr>
          <p:cNvPr id="3" name="Content Placeholder 2"/>
          <p:cNvSpPr>
            <a:spLocks noGrp="1"/>
          </p:cNvSpPr>
          <p:nvPr>
            <p:ph idx="1"/>
          </p:nvPr>
        </p:nvSpPr>
        <p:spPr/>
        <p:txBody>
          <a:bodyPr>
            <a:normAutofit/>
          </a:bodyPr>
          <a:lstStyle/>
          <a:p>
            <a:r>
              <a:rPr lang="en-GB" dirty="0"/>
              <a:t>A rationale is a reason or logic behind your decisions. It’s not a description. </a:t>
            </a:r>
          </a:p>
          <a:p>
            <a:r>
              <a:rPr lang="en-GB" dirty="0"/>
              <a:t>Don’t just say what you’re going to do – explain why you’re doing it, referring back to your aims and objectives. </a:t>
            </a:r>
          </a:p>
          <a:p>
            <a:r>
              <a:rPr lang="en-GB" dirty="0"/>
              <a:t>Rationales should provide a road map to audiences that sets certain goals that you want to achieve, and how you plan to meet those goals.</a:t>
            </a:r>
          </a:p>
        </p:txBody>
      </p:sp>
      <p:sp>
        <p:nvSpPr>
          <p:cNvPr id="4" name="TextBox 3"/>
          <p:cNvSpPr txBox="1"/>
          <p:nvPr/>
        </p:nvSpPr>
        <p:spPr>
          <a:xfrm>
            <a:off x="3575720" y="5130541"/>
            <a:ext cx="504056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en-GB" sz="2000" b="1" dirty="0">
                <a:solidFill>
                  <a:schemeClr val="accent4">
                    <a:lumMod val="50000"/>
                  </a:schemeClr>
                </a:solidFill>
              </a:rPr>
              <a:t>Describe</a:t>
            </a:r>
            <a:r>
              <a:rPr lang="en-GB" sz="2000" dirty="0"/>
              <a:t> appropriate research methods</a:t>
            </a:r>
          </a:p>
          <a:p>
            <a:pPr marL="285750" indent="-285750">
              <a:buFont typeface="Wingdings" panose="05000000000000000000" pitchFamily="2" charset="2"/>
              <a:buChar char="ü"/>
            </a:pPr>
            <a:r>
              <a:rPr lang="en-GB" sz="2000" b="1" dirty="0">
                <a:solidFill>
                  <a:schemeClr val="accent4">
                    <a:lumMod val="50000"/>
                  </a:schemeClr>
                </a:solidFill>
              </a:rPr>
              <a:t>Explain </a:t>
            </a:r>
            <a:r>
              <a:rPr lang="en-GB" sz="2000" b="1" dirty="0">
                <a:solidFill>
                  <a:schemeClr val="tx1"/>
                </a:solidFill>
              </a:rPr>
              <a:t>why you have chosen them </a:t>
            </a:r>
            <a:endParaRPr lang="en-GB" sz="2000" dirty="0">
              <a:solidFill>
                <a:schemeClr val="tx1"/>
              </a:solidFill>
            </a:endParaRPr>
          </a:p>
        </p:txBody>
      </p:sp>
    </p:spTree>
    <p:extLst>
      <p:ext uri="{BB962C8B-B14F-4D97-AF65-F5344CB8AC3E}">
        <p14:creationId xmlns:p14="http://schemas.microsoft.com/office/powerpoint/2010/main" val="47085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You are encouraged to write rationale statements with the assumption that the people reading your statements will be unfamiliar with your work i.e. it must be easy to understand and follow.</a:t>
            </a:r>
          </a:p>
          <a:p>
            <a:r>
              <a:rPr lang="en-GB" dirty="0"/>
              <a:t>A rationale is a statement that justifies your reasons for a particular proposal. </a:t>
            </a:r>
          </a:p>
          <a:p>
            <a:r>
              <a:rPr lang="en-GB" dirty="0"/>
              <a:t>Your rationale should be brief yet also adequately descriptive to summarize your intended activity and the potential challenges and outcomes.</a:t>
            </a:r>
          </a:p>
          <a:p>
            <a:endParaRPr lang="en-GB" dirty="0"/>
          </a:p>
        </p:txBody>
      </p:sp>
    </p:spTree>
    <p:extLst>
      <p:ext uri="{BB962C8B-B14F-4D97-AF65-F5344CB8AC3E}">
        <p14:creationId xmlns:p14="http://schemas.microsoft.com/office/powerpoint/2010/main" val="206832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a:t>How to get a BAND 3– AC1.2</a:t>
            </a:r>
          </a:p>
        </p:txBody>
      </p:sp>
      <p:sp>
        <p:nvSpPr>
          <p:cNvPr id="4" name="TextBox 3"/>
          <p:cNvSpPr txBox="1"/>
          <p:nvPr/>
        </p:nvSpPr>
        <p:spPr>
          <a:xfrm>
            <a:off x="1078832" y="1491059"/>
            <a:ext cx="856895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ü"/>
            </a:pPr>
            <a:r>
              <a:rPr lang="en-GB" sz="2000" dirty="0">
                <a:solidFill>
                  <a:srgbClr val="FF0000"/>
                </a:solidFill>
              </a:rPr>
              <a:t>DEPTH </a:t>
            </a:r>
            <a:r>
              <a:rPr lang="en-GB" sz="2000" dirty="0"/>
              <a:t>&amp; </a:t>
            </a:r>
            <a:r>
              <a:rPr lang="en-GB" sz="2000" dirty="0">
                <a:solidFill>
                  <a:srgbClr val="FF0000"/>
                </a:solidFill>
              </a:rPr>
              <a:t>BREADTH (Broad)</a:t>
            </a:r>
          </a:p>
          <a:p>
            <a:pPr marL="285750" indent="-285750">
              <a:buFont typeface="Wingdings" panose="05000000000000000000" pitchFamily="2" charset="2"/>
              <a:buChar char="ü"/>
            </a:pPr>
            <a:r>
              <a:rPr lang="en-GB" sz="2000" dirty="0">
                <a:solidFill>
                  <a:srgbClr val="FF0000"/>
                </a:solidFill>
              </a:rPr>
              <a:t>Consider:</a:t>
            </a:r>
          </a:p>
          <a:p>
            <a:pPr marL="800100" lvl="1" indent="-342900">
              <a:buFont typeface="Wingdings" panose="05000000000000000000" pitchFamily="2" charset="2"/>
              <a:buChar char="§"/>
            </a:pPr>
            <a:r>
              <a:rPr lang="en-GB" sz="2000" b="1" dirty="0">
                <a:solidFill>
                  <a:srgbClr val="FF0000"/>
                </a:solidFill>
              </a:rPr>
              <a:t>Interviews</a:t>
            </a:r>
          </a:p>
          <a:p>
            <a:pPr marL="800100" lvl="1" indent="-342900">
              <a:buFont typeface="Wingdings" panose="05000000000000000000" pitchFamily="2" charset="2"/>
              <a:buChar char="§"/>
            </a:pPr>
            <a:r>
              <a:rPr lang="en-GB" sz="2000" b="1" dirty="0">
                <a:solidFill>
                  <a:srgbClr val="FF0000"/>
                </a:solidFill>
              </a:rPr>
              <a:t>Books – use Google Books</a:t>
            </a:r>
          </a:p>
          <a:p>
            <a:pPr marL="800100" lvl="1" indent="-342900">
              <a:buFont typeface="Wingdings" panose="05000000000000000000" pitchFamily="2" charset="2"/>
              <a:buChar char="§"/>
            </a:pPr>
            <a:r>
              <a:rPr lang="en-GB" sz="2000" b="1" dirty="0">
                <a:solidFill>
                  <a:srgbClr val="FF0000"/>
                </a:solidFill>
              </a:rPr>
              <a:t>Internet </a:t>
            </a:r>
          </a:p>
          <a:p>
            <a:pPr marL="1257300" lvl="2" indent="-342900">
              <a:buFont typeface="Courier New" panose="02070309020205020404" pitchFamily="49" charset="0"/>
              <a:buChar char="o"/>
            </a:pPr>
            <a:r>
              <a:rPr lang="en-GB" sz="2000" dirty="0">
                <a:solidFill>
                  <a:srgbClr val="FF0000"/>
                </a:solidFill>
              </a:rPr>
              <a:t>Blogs</a:t>
            </a:r>
          </a:p>
          <a:p>
            <a:pPr marL="1257300" lvl="2" indent="-342900">
              <a:buFont typeface="Courier New" panose="02070309020205020404" pitchFamily="49" charset="0"/>
              <a:buChar char="o"/>
            </a:pPr>
            <a:r>
              <a:rPr lang="en-GB" sz="2000" dirty="0">
                <a:solidFill>
                  <a:srgbClr val="FF0000"/>
                </a:solidFill>
              </a:rPr>
              <a:t>Research papers</a:t>
            </a:r>
          </a:p>
          <a:p>
            <a:pPr marL="1257300" lvl="2" indent="-342900">
              <a:buFont typeface="Courier New" panose="02070309020205020404" pitchFamily="49" charset="0"/>
              <a:buChar char="o"/>
            </a:pPr>
            <a:r>
              <a:rPr lang="en-GB" sz="2000" dirty="0">
                <a:solidFill>
                  <a:srgbClr val="FF0000"/>
                </a:solidFill>
              </a:rPr>
              <a:t>Government websites</a:t>
            </a:r>
          </a:p>
          <a:p>
            <a:pPr marL="1257300" lvl="2" indent="-342900">
              <a:buFont typeface="Courier New" panose="02070309020205020404" pitchFamily="49" charset="0"/>
              <a:buChar char="o"/>
            </a:pPr>
            <a:r>
              <a:rPr lang="en-GB" sz="2000" dirty="0">
                <a:solidFill>
                  <a:srgbClr val="FF0000"/>
                </a:solidFill>
              </a:rPr>
              <a:t>Charity websites</a:t>
            </a:r>
          </a:p>
          <a:p>
            <a:pPr marL="800100" lvl="1" indent="-342900">
              <a:buFont typeface="Wingdings" panose="05000000000000000000" pitchFamily="2" charset="2"/>
              <a:buChar char="§"/>
            </a:pPr>
            <a:r>
              <a:rPr lang="en-GB" sz="2000" b="1" dirty="0">
                <a:solidFill>
                  <a:srgbClr val="FF0000"/>
                </a:solidFill>
              </a:rPr>
              <a:t>Questionnaire</a:t>
            </a:r>
            <a:r>
              <a:rPr lang="en-GB" sz="2000" dirty="0">
                <a:solidFill>
                  <a:schemeClr val="tx1"/>
                </a:solidFill>
              </a:rPr>
              <a:t> – explain different types of question you will use – open and closed, the potential dangers of ‘leading questions’,  who is your target group/ sample, do a pilot to test your first questionnaire</a:t>
            </a:r>
          </a:p>
        </p:txBody>
      </p:sp>
      <p:sp>
        <p:nvSpPr>
          <p:cNvPr id="3" name="TextBox 2"/>
          <p:cNvSpPr txBox="1"/>
          <p:nvPr/>
        </p:nvSpPr>
        <p:spPr>
          <a:xfrm>
            <a:off x="4620352" y="5430856"/>
            <a:ext cx="7331243" cy="1328023"/>
          </a:xfrm>
          <a:prstGeom prst="roundRect">
            <a:avLst/>
          </a:prstGeom>
          <a:solidFill>
            <a:schemeClr val="accent6">
              <a:lumMod val="20000"/>
              <a:lumOff val="80000"/>
            </a:schemeClr>
          </a:solidFill>
        </p:spPr>
        <p:txBody>
          <a:bodyPr wrap="square" rtlCol="0">
            <a:spAutoFit/>
          </a:bodyPr>
          <a:lstStyle/>
          <a:p>
            <a:r>
              <a:rPr lang="en-GB" dirty="0"/>
              <a:t>Pass- Internet (secondary research) and Questionnaire (primary research)</a:t>
            </a:r>
          </a:p>
          <a:p>
            <a:endParaRPr lang="en-GB" dirty="0"/>
          </a:p>
          <a:p>
            <a:r>
              <a:rPr lang="en-GB" b="1" dirty="0"/>
              <a:t>To aim for merit/distinction you must have all 4 – internet, questionnaire, books and interview.</a:t>
            </a:r>
          </a:p>
        </p:txBody>
      </p:sp>
    </p:spTree>
    <p:extLst>
      <p:ext uri="{BB962C8B-B14F-4D97-AF65-F5344CB8AC3E}">
        <p14:creationId xmlns:p14="http://schemas.microsoft.com/office/powerpoint/2010/main" val="835621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a:t>
            </a:r>
          </a:p>
        </p:txBody>
      </p:sp>
      <p:sp>
        <p:nvSpPr>
          <p:cNvPr id="3" name="Content Placeholder 2"/>
          <p:cNvSpPr>
            <a:spLocks noGrp="1"/>
          </p:cNvSpPr>
          <p:nvPr>
            <p:ph idx="1"/>
          </p:nvPr>
        </p:nvSpPr>
        <p:spPr>
          <a:xfrm>
            <a:off x="838200" y="1287951"/>
            <a:ext cx="8229600" cy="1993776"/>
          </a:xfrm>
        </p:spPr>
        <p:txBody>
          <a:bodyPr/>
          <a:lstStyle/>
          <a:p>
            <a:r>
              <a:rPr lang="en-GB" dirty="0"/>
              <a:t>HOW are you going to find this out</a:t>
            </a:r>
          </a:p>
          <a:p>
            <a:r>
              <a:rPr lang="en-GB" dirty="0"/>
              <a:t>WHY have you chosen this method</a:t>
            </a:r>
          </a:p>
          <a:p>
            <a:r>
              <a:rPr lang="en-GB" dirty="0"/>
              <a:t>WHAT are the strengths of this method and what are the possible shortcomings?</a:t>
            </a: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95330028"/>
              </p:ext>
            </p:extLst>
          </p:nvPr>
        </p:nvGraphicFramePr>
        <p:xfrm>
          <a:off x="699974" y="3694085"/>
          <a:ext cx="4107873" cy="2601191"/>
        </p:xfrm>
        <a:graphic>
          <a:graphicData uri="http://schemas.openxmlformats.org/drawingml/2006/table">
            <a:tbl>
              <a:tblPr/>
              <a:tblGrid>
                <a:gridCol w="2050473">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70609">
                <a:tc>
                  <a:txBody>
                    <a:bodyPr/>
                    <a:lstStyle/>
                    <a:p>
                      <a:r>
                        <a:rPr lang="en-GB" dirty="0"/>
                        <a:t>AIMS</a:t>
                      </a:r>
                    </a:p>
                  </a:txBody>
                  <a:tcPr>
                    <a:lnL w="57150" cmpd="sng">
                      <a:solidFill>
                        <a:schemeClr val="tx1"/>
                      </a:solidFill>
                      <a:prstDash val="solid"/>
                    </a:lnL>
                    <a:lnR w="57150" cap="flat" cmpd="sng" algn="ctr">
                      <a:solidFill>
                        <a:schemeClr val="tx1"/>
                      </a:solidFill>
                      <a:prstDash val="solid"/>
                      <a:round/>
                      <a:headEnd type="none" w="med" len="med"/>
                      <a:tailEnd type="none" w="med" len="med"/>
                    </a:lnR>
                    <a:lnT w="57150" cmpd="sng">
                      <a:solidFill>
                        <a:schemeClr val="tx1"/>
                      </a:solidFill>
                      <a:prstDash val="solid"/>
                    </a:lnT>
                    <a:lnB w="57150" cap="flat" cmpd="sng" algn="ctr">
                      <a:solidFill>
                        <a:schemeClr val="tx1"/>
                      </a:solidFill>
                      <a:prstDash val="solid"/>
                      <a:round/>
                      <a:headEnd type="none" w="med" len="med"/>
                      <a:tailEnd type="none" w="med" len="med"/>
                    </a:lnB>
                  </a:tcPr>
                </a:tc>
                <a:tc>
                  <a:txBody>
                    <a:bodyPr/>
                    <a:lstStyle/>
                    <a:p>
                      <a:r>
                        <a:rPr lang="en-GB" dirty="0"/>
                        <a:t>OBJECTIVES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09">
                <a:tc rowSpan="2">
                  <a:txBody>
                    <a:bodyPr/>
                    <a:lstStyle/>
                    <a:p>
                      <a:r>
                        <a:rPr lang="en-GB" dirty="0"/>
                        <a:t>AIM 1</a:t>
                      </a:r>
                    </a:p>
                  </a:txBody>
                  <a:tcPr>
                    <a:lnL w="57150" cmpd="sng">
                      <a:solidFill>
                        <a:schemeClr val="tx1"/>
                      </a:solidFill>
                      <a:prstDash val="soli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dirty="0" err="1"/>
                        <a:t>Obj</a:t>
                      </a:r>
                      <a:r>
                        <a:rPr lang="en-GB" dirty="0"/>
                        <a:t> a</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609">
                <a:tc vMerge="1">
                  <a:txBody>
                    <a:bodyPr/>
                    <a:lstStyle/>
                    <a:p>
                      <a:endParaRPr lang="en-GB"/>
                    </a:p>
                  </a:txBody>
                  <a:tcPr/>
                </a:tc>
                <a:tc>
                  <a:txBody>
                    <a:bodyPr/>
                    <a:lstStyle/>
                    <a:p>
                      <a:r>
                        <a:rPr lang="en-GB" dirty="0" err="1"/>
                        <a:t>Obj</a:t>
                      </a:r>
                      <a:r>
                        <a:rPr lang="en-GB" dirty="0"/>
                        <a:t> b</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609">
                <a:tc rowSpan="2">
                  <a:txBody>
                    <a:bodyPr/>
                    <a:lstStyle/>
                    <a:p>
                      <a:r>
                        <a:rPr lang="en-GB" dirty="0"/>
                        <a:t>AIM 2</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r>
                        <a:rPr lang="en-GB" dirty="0" err="1"/>
                        <a:t>Obj</a:t>
                      </a:r>
                      <a:r>
                        <a:rPr lang="en-GB" dirty="0"/>
                        <a:t> a</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609">
                <a:tc vMerge="1">
                  <a:txBody>
                    <a:bodyPr/>
                    <a:lstStyle/>
                    <a:p>
                      <a:endParaRPr lang="en-GB"/>
                    </a:p>
                  </a:txBody>
                  <a:tcPr/>
                </a:tc>
                <a:tc>
                  <a:txBody>
                    <a:bodyPr/>
                    <a:lstStyle/>
                    <a:p>
                      <a:r>
                        <a:rPr lang="en-GB" dirty="0" err="1"/>
                        <a:t>Obj</a:t>
                      </a:r>
                      <a:r>
                        <a:rPr lang="en-GB" dirty="0"/>
                        <a:t> b</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4073">
                <a:tc rowSpan="2">
                  <a:txBody>
                    <a:bodyPr/>
                    <a:lstStyle/>
                    <a:p>
                      <a:r>
                        <a:rPr lang="en-GB" dirty="0"/>
                        <a:t>AIM 3</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mpd="sng">
                      <a:solidFill>
                        <a:schemeClr val="tx1"/>
                      </a:solidFill>
                      <a:prstDash val="solid"/>
                    </a:lnB>
                  </a:tcPr>
                </a:tc>
                <a:tc>
                  <a:txBody>
                    <a:bodyPr/>
                    <a:lstStyle/>
                    <a:p>
                      <a:r>
                        <a:rPr lang="en-GB" dirty="0" err="1"/>
                        <a:t>Obj</a:t>
                      </a:r>
                      <a:r>
                        <a:rPr lang="en-GB" dirty="0"/>
                        <a:t> a</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4073">
                <a:tc vMerge="1">
                  <a:txBody>
                    <a:bodyPr/>
                    <a:lstStyle/>
                    <a:p>
                      <a:endParaRPr lang="en-GB"/>
                    </a:p>
                  </a:txBody>
                  <a:tcPr/>
                </a:tc>
                <a:tc>
                  <a:txBody>
                    <a:bodyPr/>
                    <a:lstStyle/>
                    <a:p>
                      <a:r>
                        <a:rPr lang="en-GB" dirty="0" err="1"/>
                        <a:t>Obj</a:t>
                      </a:r>
                      <a:r>
                        <a:rPr lang="en-GB" dirty="0"/>
                        <a:t> b</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4403812" y="4176870"/>
            <a:ext cx="1692188"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dirty="0"/>
              <a:t>You should be writing at least 1/3 page of rationale for each objective</a:t>
            </a:r>
          </a:p>
        </p:txBody>
      </p:sp>
      <p:cxnSp>
        <p:nvCxnSpPr>
          <p:cNvPr id="8" name="Straight Arrow Connector 7"/>
          <p:cNvCxnSpPr/>
          <p:nvPr/>
        </p:nvCxnSpPr>
        <p:spPr>
          <a:xfrm flipV="1">
            <a:off x="6148552" y="651641"/>
            <a:ext cx="2287708" cy="714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650014" y="365125"/>
            <a:ext cx="2703786" cy="369332"/>
          </a:xfrm>
          <a:prstGeom prst="rect">
            <a:avLst/>
          </a:prstGeom>
          <a:noFill/>
        </p:spPr>
        <p:txBody>
          <a:bodyPr wrap="square" rtlCol="0">
            <a:spAutoFit/>
          </a:bodyPr>
          <a:lstStyle/>
          <a:p>
            <a:r>
              <a:rPr lang="en-GB" dirty="0"/>
              <a:t>Internet</a:t>
            </a:r>
          </a:p>
        </p:txBody>
      </p:sp>
      <p:cxnSp>
        <p:nvCxnSpPr>
          <p:cNvPr id="10" name="Straight Arrow Connector 9"/>
          <p:cNvCxnSpPr/>
          <p:nvPr/>
        </p:nvCxnSpPr>
        <p:spPr>
          <a:xfrm flipV="1">
            <a:off x="6300952" y="1156138"/>
            <a:ext cx="2580289" cy="362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67800" y="961484"/>
            <a:ext cx="2703786" cy="369332"/>
          </a:xfrm>
          <a:prstGeom prst="rect">
            <a:avLst/>
          </a:prstGeom>
          <a:noFill/>
        </p:spPr>
        <p:txBody>
          <a:bodyPr wrap="square" rtlCol="0">
            <a:spAutoFit/>
          </a:bodyPr>
          <a:lstStyle/>
          <a:p>
            <a:r>
              <a:rPr lang="en-GB" dirty="0"/>
              <a:t>Questionnaires </a:t>
            </a:r>
          </a:p>
        </p:txBody>
      </p:sp>
      <p:cxnSp>
        <p:nvCxnSpPr>
          <p:cNvPr id="13" name="Straight Arrow Connector 12"/>
          <p:cNvCxnSpPr/>
          <p:nvPr/>
        </p:nvCxnSpPr>
        <p:spPr>
          <a:xfrm>
            <a:off x="6211614" y="1663786"/>
            <a:ext cx="2580289" cy="199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91601" y="1716862"/>
            <a:ext cx="2703786" cy="369332"/>
          </a:xfrm>
          <a:prstGeom prst="rect">
            <a:avLst/>
          </a:prstGeom>
          <a:noFill/>
        </p:spPr>
        <p:txBody>
          <a:bodyPr wrap="square" rtlCol="0">
            <a:spAutoFit/>
          </a:bodyPr>
          <a:lstStyle/>
          <a:p>
            <a:r>
              <a:rPr lang="en-GB" dirty="0"/>
              <a:t>Interviews</a:t>
            </a:r>
          </a:p>
        </p:txBody>
      </p:sp>
      <p:sp>
        <p:nvSpPr>
          <p:cNvPr id="4" name="TextBox 3"/>
          <p:cNvSpPr txBox="1"/>
          <p:nvPr/>
        </p:nvSpPr>
        <p:spPr>
          <a:xfrm>
            <a:off x="6583680" y="3281727"/>
            <a:ext cx="5187906" cy="2031325"/>
          </a:xfrm>
          <a:prstGeom prst="rect">
            <a:avLst/>
          </a:prstGeom>
          <a:noFill/>
        </p:spPr>
        <p:txBody>
          <a:bodyPr wrap="square" rtlCol="0">
            <a:spAutoFit/>
          </a:bodyPr>
          <a:lstStyle/>
          <a:p>
            <a:r>
              <a:rPr lang="en-GB" dirty="0"/>
              <a:t>Aim 1</a:t>
            </a:r>
          </a:p>
          <a:p>
            <a:endParaRPr lang="en-GB" dirty="0"/>
          </a:p>
          <a:p>
            <a:r>
              <a:rPr lang="en-GB" dirty="0"/>
              <a:t>This research will answer aim 1 by conducting a questionnaire that will be given to every teacher in the school. A questionnaire is best suited to this aim because… It was chosen as it is a fast way of collecting data. The shortcomings are…</a:t>
            </a:r>
          </a:p>
        </p:txBody>
      </p:sp>
    </p:spTree>
    <p:extLst>
      <p:ext uri="{BB962C8B-B14F-4D97-AF65-F5344CB8AC3E}">
        <p14:creationId xmlns:p14="http://schemas.microsoft.com/office/powerpoint/2010/main" val="447820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 sticky no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440" y="887918"/>
            <a:ext cx="4677096" cy="4519244"/>
          </a:xfrm>
          <a:prstGeom prst="rect">
            <a:avLst/>
          </a:prstGeom>
        </p:spPr>
      </p:pic>
      <p:sp>
        <p:nvSpPr>
          <p:cNvPr id="5" name="TextBox 4"/>
          <p:cNvSpPr txBox="1"/>
          <p:nvPr/>
        </p:nvSpPr>
        <p:spPr>
          <a:xfrm rot="21141271">
            <a:off x="782362" y="1488249"/>
            <a:ext cx="3347358" cy="3477875"/>
          </a:xfrm>
          <a:prstGeom prst="rect">
            <a:avLst/>
          </a:prstGeom>
          <a:noFill/>
        </p:spPr>
        <p:txBody>
          <a:bodyPr wrap="square" rtlCol="0">
            <a:spAutoFit/>
          </a:bodyPr>
          <a:lstStyle/>
          <a:p>
            <a:r>
              <a:rPr lang="en-GB" sz="4400" dirty="0"/>
              <a:t>Draft your rationale.</a:t>
            </a:r>
          </a:p>
          <a:p>
            <a:endParaRPr lang="en-GB" sz="4400" dirty="0"/>
          </a:p>
          <a:p>
            <a:r>
              <a:rPr lang="en-GB" sz="4400" dirty="0"/>
              <a:t>Remember your </a:t>
            </a:r>
            <a:r>
              <a:rPr lang="en-GB" sz="4400" dirty="0" err="1"/>
              <a:t>SPaG</a:t>
            </a:r>
            <a:r>
              <a:rPr lang="en-GB" sz="4400" dirty="0"/>
              <a:t>!</a:t>
            </a:r>
          </a:p>
        </p:txBody>
      </p:sp>
      <p:pic>
        <p:nvPicPr>
          <p:cNvPr id="6" name="Picture 5" descr="Blank sticky note"/>
          <p:cNvPicPr>
            <a:picLocks noChangeAspect="1"/>
          </p:cNvPicPr>
          <p:nvPr/>
        </p:nvPicPr>
        <p:blipFill>
          <a:blip r:embed="rId3" cstate="print">
            <a:duotone>
              <a:prstClr val="black"/>
              <a:srgbClr val="1DC800">
                <a:tint val="45000"/>
                <a:satMod val="400000"/>
              </a:srgbClr>
            </a:duotone>
            <a:extLst>
              <a:ext uri="{28A0092B-C50C-407E-A947-70E740481C1C}">
                <a14:useLocalDpi xmlns:a14="http://schemas.microsoft.com/office/drawing/2010/main" val="0"/>
              </a:ext>
            </a:extLst>
          </a:blip>
          <a:stretch>
            <a:fillRect/>
          </a:stretch>
        </p:blipFill>
        <p:spPr>
          <a:xfrm rot="21359686">
            <a:off x="6583137" y="735967"/>
            <a:ext cx="4978865" cy="5024532"/>
          </a:xfrm>
          <a:prstGeom prst="rect">
            <a:avLst/>
          </a:prstGeom>
        </p:spPr>
      </p:pic>
      <p:sp>
        <p:nvSpPr>
          <p:cNvPr id="7" name="TextBox 6"/>
          <p:cNvSpPr txBox="1"/>
          <p:nvPr/>
        </p:nvSpPr>
        <p:spPr>
          <a:xfrm rot="20993775">
            <a:off x="6854299" y="1178314"/>
            <a:ext cx="4269161" cy="4524316"/>
          </a:xfrm>
          <a:prstGeom prst="rect">
            <a:avLst/>
          </a:prstGeom>
          <a:noFill/>
        </p:spPr>
        <p:txBody>
          <a:bodyPr wrap="square" rtlCol="0">
            <a:spAutoFit/>
          </a:bodyPr>
          <a:lstStyle/>
          <a:p>
            <a:r>
              <a:rPr lang="en-GB" sz="3600" dirty="0"/>
              <a:t>PURPLE PENS:</a:t>
            </a:r>
          </a:p>
          <a:p>
            <a:r>
              <a:rPr lang="en-GB" sz="3600" dirty="0"/>
              <a:t>Swap your work with a partner, so they can peer assess.</a:t>
            </a:r>
          </a:p>
          <a:p>
            <a:r>
              <a:rPr lang="en-GB" sz="3600" dirty="0"/>
              <a:t>WWW:</a:t>
            </a:r>
          </a:p>
          <a:p>
            <a:r>
              <a:rPr lang="en-GB" sz="3600" dirty="0"/>
              <a:t>EBI:</a:t>
            </a:r>
          </a:p>
          <a:p>
            <a:r>
              <a:rPr lang="en-GB" sz="3600" dirty="0"/>
              <a:t>Check </a:t>
            </a:r>
            <a:r>
              <a:rPr lang="en-GB" sz="3600" dirty="0" err="1"/>
              <a:t>SPaG</a:t>
            </a:r>
            <a:endParaRPr lang="en-GB" sz="3600" dirty="0"/>
          </a:p>
          <a:p>
            <a:endParaRPr lang="en-GB" sz="3600" dirty="0"/>
          </a:p>
        </p:txBody>
      </p:sp>
      <p:sp>
        <p:nvSpPr>
          <p:cNvPr id="2" name="TextBox 1"/>
          <p:cNvSpPr txBox="1"/>
          <p:nvPr/>
        </p:nvSpPr>
        <p:spPr>
          <a:xfrm>
            <a:off x="5610478" y="5868599"/>
            <a:ext cx="5955738" cy="707886"/>
          </a:xfrm>
          <a:prstGeom prst="rect">
            <a:avLst/>
          </a:prstGeom>
          <a:noFill/>
        </p:spPr>
        <p:txBody>
          <a:bodyPr wrap="square" rtlCol="0">
            <a:spAutoFit/>
          </a:bodyPr>
          <a:lstStyle/>
          <a:p>
            <a:r>
              <a:rPr lang="en-US" sz="4000" dirty="0"/>
              <a:t>Now make corrections!</a:t>
            </a:r>
          </a:p>
        </p:txBody>
      </p:sp>
    </p:spTree>
    <p:extLst>
      <p:ext uri="{BB962C8B-B14F-4D97-AF65-F5344CB8AC3E}">
        <p14:creationId xmlns:p14="http://schemas.microsoft.com/office/powerpoint/2010/main" val="2144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Spot the difference</a:t>
            </a:r>
          </a:p>
        </p:txBody>
      </p:sp>
      <p:sp>
        <p:nvSpPr>
          <p:cNvPr id="3" name="Content Placeholder 2"/>
          <p:cNvSpPr>
            <a:spLocks noGrp="1"/>
          </p:cNvSpPr>
          <p:nvPr>
            <p:ph idx="1"/>
          </p:nvPr>
        </p:nvSpPr>
        <p:spPr/>
        <p:txBody>
          <a:bodyPr/>
          <a:lstStyle/>
          <a:p>
            <a:pPr marL="0" indent="0">
              <a:buNone/>
            </a:pPr>
            <a:r>
              <a:rPr lang="en-GB" dirty="0"/>
              <a:t>What are the differences between these question</a:t>
            </a:r>
          </a:p>
          <a:p>
            <a:endParaRPr lang="en-GB" dirty="0"/>
          </a:p>
          <a:p>
            <a:pPr marL="514350" indent="-514350">
              <a:buAutoNum type="arabicPeriod"/>
            </a:pPr>
            <a:r>
              <a:rPr lang="en-GB" dirty="0"/>
              <a:t>Are you : Male 		Female</a:t>
            </a:r>
          </a:p>
          <a:p>
            <a:pPr marL="514350" indent="-514350">
              <a:buAutoNum type="arabicPeriod"/>
            </a:pPr>
            <a:r>
              <a:rPr lang="en-GB" dirty="0"/>
              <a:t>What is your opinion on the food in the </a:t>
            </a:r>
            <a:r>
              <a:rPr lang="en-GB" dirty="0" err="1"/>
              <a:t>bwyty</a:t>
            </a:r>
            <a:r>
              <a:rPr lang="en-GB" dirty="0"/>
              <a:t>? ______________________________________________________________________________________________________________</a:t>
            </a:r>
          </a:p>
          <a:p>
            <a:pPr marL="514350" indent="-514350">
              <a:buAutoNum type="arabicPeriod"/>
            </a:pPr>
            <a:r>
              <a:rPr lang="en-GB" dirty="0"/>
              <a:t>Rate the food in the </a:t>
            </a:r>
            <a:r>
              <a:rPr lang="en-GB" dirty="0" err="1"/>
              <a:t>bwyty</a:t>
            </a:r>
            <a:r>
              <a:rPr lang="en-GB" dirty="0"/>
              <a:t> (1-awful 4- excellent)</a:t>
            </a:r>
          </a:p>
          <a:p>
            <a:pPr marL="0" indent="0">
              <a:buNone/>
            </a:pPr>
            <a:r>
              <a:rPr lang="en-GB" dirty="0"/>
              <a:t>	1	2	3	4	</a:t>
            </a:r>
          </a:p>
        </p:txBody>
      </p:sp>
      <p:sp>
        <p:nvSpPr>
          <p:cNvPr id="4" name="Rectangle 3"/>
          <p:cNvSpPr/>
          <p:nvPr/>
        </p:nvSpPr>
        <p:spPr>
          <a:xfrm>
            <a:off x="3690257" y="2759529"/>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867400" y="2759529"/>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File:Question mark 3d.png - Simple English Wikipedia, the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1702" y="196210"/>
            <a:ext cx="2002098" cy="3805084"/>
          </a:xfrm>
          <a:prstGeom prst="rect">
            <a:avLst/>
          </a:prstGeom>
        </p:spPr>
      </p:pic>
    </p:spTree>
    <p:extLst>
      <p:ext uri="{BB962C8B-B14F-4D97-AF65-F5344CB8AC3E}">
        <p14:creationId xmlns:p14="http://schemas.microsoft.com/office/powerpoint/2010/main" val="4190916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645" y="99057"/>
            <a:ext cx="9144000" cy="1121513"/>
          </a:xfrm>
        </p:spPr>
        <p:txBody>
          <a:bodyPr>
            <a:normAutofit/>
          </a:bodyPr>
          <a:lstStyle/>
          <a:p>
            <a:r>
              <a:rPr lang="en-GB" u="sng" dirty="0"/>
              <a:t>Primary research</a:t>
            </a:r>
            <a:endParaRPr lang="en-GB" dirty="0"/>
          </a:p>
        </p:txBody>
      </p:sp>
      <p:sp>
        <p:nvSpPr>
          <p:cNvPr id="4" name="Subtitle 2"/>
          <p:cNvSpPr>
            <a:spLocks noGrp="1"/>
          </p:cNvSpPr>
          <p:nvPr>
            <p:ph type="subTitle" idx="1"/>
          </p:nvPr>
        </p:nvSpPr>
        <p:spPr>
          <a:xfrm>
            <a:off x="366713" y="1562100"/>
            <a:ext cx="10644621" cy="647700"/>
          </a:xfrm>
        </p:spPr>
        <p:txBody>
          <a:bodyPr>
            <a:normAutofit lnSpcReduction="10000"/>
          </a:bodyPr>
          <a:lstStyle/>
          <a:p>
            <a:pPr eaLnBrk="1" hangingPunct="1">
              <a:lnSpc>
                <a:spcPct val="80000"/>
              </a:lnSpc>
            </a:pPr>
            <a:r>
              <a:rPr lang="en-GB" dirty="0" err="1">
                <a:latin typeface="Arial" charset="0"/>
              </a:rPr>
              <a:t>Amcan</a:t>
            </a:r>
            <a:r>
              <a:rPr lang="en-GB" dirty="0">
                <a:latin typeface="Arial" charset="0"/>
              </a:rPr>
              <a:t>: explain how to write good questionnaires to gain clear information about your project.</a:t>
            </a:r>
          </a:p>
        </p:txBody>
      </p:sp>
      <p:grpSp>
        <p:nvGrpSpPr>
          <p:cNvPr id="5" name="Group 4"/>
          <p:cNvGrpSpPr>
            <a:grpSpLocks/>
          </p:cNvGrpSpPr>
          <p:nvPr/>
        </p:nvGrpSpPr>
        <p:grpSpPr bwMode="auto">
          <a:xfrm>
            <a:off x="1388248" y="2402733"/>
            <a:ext cx="5841744" cy="2985433"/>
            <a:chOff x="189849" y="2867295"/>
            <a:chExt cx="6075294" cy="2986332"/>
          </a:xfrm>
        </p:grpSpPr>
        <p:sp>
          <p:nvSpPr>
            <p:cNvPr id="6" name="TextBox 5"/>
            <p:cNvSpPr txBox="1"/>
            <p:nvPr/>
          </p:nvSpPr>
          <p:spPr>
            <a:xfrm>
              <a:off x="189849" y="2867295"/>
              <a:ext cx="6075294" cy="2986332"/>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r>
                <a:rPr lang="en-GB" sz="2000" dirty="0">
                  <a:solidFill>
                    <a:srgbClr val="FF0000"/>
                  </a:solidFill>
                </a:rPr>
                <a:t>Describe the difference between primary 	and secondary research.</a:t>
              </a:r>
            </a:p>
            <a:p>
              <a:pPr eaLnBrk="1" hangingPunct="1">
                <a:spcBef>
                  <a:spcPct val="50000"/>
                </a:spcBef>
              </a:pPr>
              <a:r>
                <a:rPr lang="en-GB" sz="2000" dirty="0">
                  <a:solidFill>
                    <a:srgbClr val="FF0000"/>
                  </a:solidFill>
                </a:rPr>
                <a:t>	</a:t>
              </a:r>
              <a:r>
                <a:rPr lang="en-GB" sz="2000" dirty="0">
                  <a:solidFill>
                    <a:srgbClr val="FF6600"/>
                  </a:solidFill>
                </a:rPr>
                <a:t>Explain how to plan a questionnaire</a:t>
              </a:r>
              <a:r>
                <a:rPr lang="en-GB" sz="2100" dirty="0">
                  <a:solidFill>
                    <a:srgbClr val="FF6600"/>
                  </a:solidFill>
                  <a:cs typeface="Calibri" charset="0"/>
                </a:rPr>
                <a:t>.</a:t>
              </a:r>
            </a:p>
            <a:p>
              <a:pPr eaLnBrk="1" hangingPunct="1"/>
              <a:r>
                <a:rPr lang="en-GB" sz="2100" dirty="0">
                  <a:solidFill>
                    <a:srgbClr val="FF6600"/>
                  </a:solidFill>
                  <a:cs typeface="Calibri" charset="0"/>
                </a:rPr>
                <a:t>	 </a:t>
              </a:r>
            </a:p>
            <a:p>
              <a:pPr eaLnBrk="1" hangingPunct="1"/>
              <a:r>
                <a:rPr lang="en-GB" sz="2100" dirty="0">
                  <a:solidFill>
                    <a:srgbClr val="FF6600"/>
                  </a:solidFill>
                  <a:cs typeface="Calibri" charset="0"/>
                </a:rPr>
                <a:t>	</a:t>
              </a:r>
              <a:r>
                <a:rPr lang="en-GB" sz="2100" dirty="0">
                  <a:solidFill>
                    <a:srgbClr val="00B050"/>
                  </a:solidFill>
                  <a:cs typeface="Calibri" charset="0"/>
                </a:rPr>
                <a:t>Describe the difference between open 	and closed questions and how they can 	expand your data collection.</a:t>
              </a: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45" y="4068781"/>
              <a:ext cx="411386" cy="724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683" y="3257885"/>
              <a:ext cx="432048" cy="7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20" y="4832311"/>
              <a:ext cx="412431" cy="72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548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Process not Product</a:t>
            </a:r>
          </a:p>
        </p:txBody>
      </p:sp>
      <p:sp>
        <p:nvSpPr>
          <p:cNvPr id="3" name="Content Placeholder 2"/>
          <p:cNvSpPr>
            <a:spLocks noGrp="1"/>
          </p:cNvSpPr>
          <p:nvPr>
            <p:ph idx="1"/>
          </p:nvPr>
        </p:nvSpPr>
        <p:spPr/>
        <p:txBody>
          <a:bodyPr/>
          <a:lstStyle/>
          <a:p>
            <a:r>
              <a:rPr lang="en-GB" dirty="0"/>
              <a:t>You are assessed on your INVESTIGATION SKILLS not just your knowledge and understanding of the issue.</a:t>
            </a:r>
          </a:p>
          <a:p>
            <a:r>
              <a:rPr lang="en-GB" dirty="0"/>
              <a:t>I need to see a clear train of thought:</a:t>
            </a:r>
          </a:p>
          <a:p>
            <a:pPr lvl="1"/>
            <a:r>
              <a:rPr lang="en-GB" dirty="0"/>
              <a:t>I want to find out this</a:t>
            </a:r>
          </a:p>
          <a:p>
            <a:pPr lvl="1"/>
            <a:r>
              <a:rPr lang="en-GB" dirty="0"/>
              <a:t>This is how I am going to do it and why</a:t>
            </a:r>
          </a:p>
          <a:p>
            <a:pPr lvl="1"/>
            <a:r>
              <a:rPr lang="en-GB" dirty="0"/>
              <a:t>These are the sources I found</a:t>
            </a:r>
          </a:p>
          <a:p>
            <a:pPr lvl="1"/>
            <a:r>
              <a:rPr lang="en-GB" dirty="0"/>
              <a:t>I know these are reliable because</a:t>
            </a:r>
          </a:p>
          <a:p>
            <a:pPr lvl="1"/>
            <a:r>
              <a:rPr lang="en-GB" dirty="0"/>
              <a:t>From this, I learned </a:t>
            </a:r>
          </a:p>
          <a:p>
            <a:pPr lvl="1"/>
            <a:r>
              <a:rPr lang="en-GB" dirty="0"/>
              <a:t>This told me that </a:t>
            </a:r>
          </a:p>
          <a:p>
            <a:pPr lvl="1"/>
            <a:r>
              <a:rPr lang="en-GB" dirty="0"/>
              <a:t>If I did this again I would </a:t>
            </a:r>
          </a:p>
        </p:txBody>
      </p:sp>
    </p:spTree>
    <p:extLst>
      <p:ext uri="{BB962C8B-B14F-4D97-AF65-F5344CB8AC3E}">
        <p14:creationId xmlns:p14="http://schemas.microsoft.com/office/powerpoint/2010/main" val="2368692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Information</a:t>
            </a:r>
          </a:p>
        </p:txBody>
      </p:sp>
      <p:sp>
        <p:nvSpPr>
          <p:cNvPr id="3" name="Content Placeholder 2"/>
          <p:cNvSpPr>
            <a:spLocks noGrp="1"/>
          </p:cNvSpPr>
          <p:nvPr>
            <p:ph sz="half" idx="1"/>
          </p:nvPr>
        </p:nvSpPr>
        <p:spPr>
          <a:xfrm>
            <a:off x="338667" y="1607990"/>
            <a:ext cx="5590482" cy="4792809"/>
          </a:xfrm>
        </p:spPr>
        <p:txBody>
          <a:bodyPr>
            <a:noAutofit/>
          </a:bodyPr>
          <a:lstStyle/>
          <a:p>
            <a:pPr marL="0" indent="0">
              <a:buNone/>
            </a:pPr>
            <a:r>
              <a:rPr lang="en-GB" sz="2400" u="sng" dirty="0"/>
              <a:t>Primary data</a:t>
            </a:r>
          </a:p>
          <a:p>
            <a:r>
              <a:rPr lang="en-GB" sz="2400" dirty="0"/>
              <a:t>Researchers are collecting information for the specific purposes of their study. </a:t>
            </a:r>
          </a:p>
          <a:p>
            <a:r>
              <a:rPr lang="en-GB" sz="2400" dirty="0"/>
              <a:t>The questions you ask are tailored to produce data that will help with your study. You collect the data, using e.g. surveys and interviews.</a:t>
            </a:r>
          </a:p>
          <a:p>
            <a:pPr marL="0" indent="0">
              <a:buNone/>
            </a:pPr>
            <a:r>
              <a:rPr lang="en-GB" sz="2400" dirty="0"/>
              <a:t>E.g.</a:t>
            </a:r>
          </a:p>
          <a:p>
            <a:pPr marL="0" indent="0">
              <a:buNone/>
            </a:pPr>
            <a:r>
              <a:rPr lang="en-GB" sz="2400" dirty="0"/>
              <a:t>Part of the research may involve interviewing workers by telephone or face to face. The answers will provide you with specific information about the topic.</a:t>
            </a:r>
          </a:p>
        </p:txBody>
      </p:sp>
      <p:sp>
        <p:nvSpPr>
          <p:cNvPr id="4" name="Content Placeholder 3"/>
          <p:cNvSpPr>
            <a:spLocks noGrp="1"/>
          </p:cNvSpPr>
          <p:nvPr>
            <p:ph sz="half" idx="2"/>
          </p:nvPr>
        </p:nvSpPr>
        <p:spPr>
          <a:xfrm>
            <a:off x="6175485" y="1607990"/>
            <a:ext cx="5715000" cy="5032375"/>
          </a:xfrm>
        </p:spPr>
        <p:txBody>
          <a:bodyPr>
            <a:normAutofit fontScale="85000" lnSpcReduction="20000"/>
          </a:bodyPr>
          <a:lstStyle/>
          <a:p>
            <a:pPr marL="0" indent="0" algn="r">
              <a:buNone/>
            </a:pPr>
            <a:r>
              <a:rPr lang="en-GB" u="sng" dirty="0"/>
              <a:t>Secondary data</a:t>
            </a:r>
          </a:p>
          <a:p>
            <a:r>
              <a:rPr lang="en-GB" sz="3100" dirty="0"/>
              <a:t>There are several types of secondary data. The reliability, authenticity and generalizability of secondary data is less as compared to primary data as it has been already manipulated and used by other people.</a:t>
            </a:r>
          </a:p>
          <a:p>
            <a:r>
              <a:rPr lang="en-GB" sz="3100" dirty="0"/>
              <a:t>Compared to primary data, secondary data tends to be readily available and inexpensive to obtain. What’s more many types of secondary data are collected over a long period. That allows researchers to detect change over time.</a:t>
            </a:r>
          </a:p>
          <a:p>
            <a:r>
              <a:rPr lang="en-GB" sz="3100" dirty="0"/>
              <a:t>You are able to find secondary data in books, journals and websites.</a:t>
            </a:r>
          </a:p>
          <a:p>
            <a:endParaRPr lang="en-GB" dirty="0"/>
          </a:p>
          <a:p>
            <a:pPr marL="0" indent="0" algn="r">
              <a:buNone/>
            </a:pPr>
            <a:endParaRPr lang="en-GB" u="sng" dirty="0"/>
          </a:p>
        </p:txBody>
      </p:sp>
      <p:cxnSp>
        <p:nvCxnSpPr>
          <p:cNvPr id="6" name="Straight Arrow Connector 5"/>
          <p:cNvCxnSpPr/>
          <p:nvPr/>
        </p:nvCxnSpPr>
        <p:spPr>
          <a:xfrm flipH="1">
            <a:off x="3338349" y="1322825"/>
            <a:ext cx="1807779" cy="7357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4" idx="0"/>
          </p:cNvCxnSpPr>
          <p:nvPr/>
        </p:nvCxnSpPr>
        <p:spPr>
          <a:xfrm>
            <a:off x="6428682" y="1322825"/>
            <a:ext cx="2604303" cy="2851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027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Numbers – Quantitative data</a:t>
            </a:r>
            <a:br>
              <a:rPr lang="en-GB" dirty="0"/>
            </a:br>
            <a:r>
              <a:rPr lang="en-GB" dirty="0"/>
              <a:t>Questionnaires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The analysis of quantitative data involves examining the data collected in ways that reveal patterns, trends, relationships, etc. that can be found within it. </a:t>
            </a:r>
          </a:p>
          <a:p>
            <a:pPr marL="0" indent="0">
              <a:buNone/>
            </a:pPr>
            <a:r>
              <a:rPr lang="en-GB" dirty="0"/>
              <a:t>Whilst analysing data you should make use of suitable statistical methods such as: </a:t>
            </a:r>
          </a:p>
          <a:p>
            <a:r>
              <a:rPr lang="en-GB" dirty="0"/>
              <a:t>Collate data using tallying, grouping etc.</a:t>
            </a:r>
          </a:p>
          <a:p>
            <a:r>
              <a:rPr lang="en-GB" dirty="0"/>
              <a:t>Display data using tables, charts, diagrams or graphs</a:t>
            </a:r>
          </a:p>
          <a:p>
            <a:r>
              <a:rPr lang="en-GB" dirty="0"/>
              <a:t>Determine if there is a link between two measurements – scatter diagram, line of best fit, correlation </a:t>
            </a:r>
          </a:p>
          <a:p>
            <a:r>
              <a:rPr lang="en-GB" dirty="0"/>
              <a:t>Use ICT to do the calculations and display data; </a:t>
            </a:r>
          </a:p>
          <a:p>
            <a:r>
              <a:rPr lang="en-GB" dirty="0"/>
              <a:t>Interpret what the data suggests. Does it answer the question? </a:t>
            </a:r>
          </a:p>
        </p:txBody>
      </p:sp>
      <p:pic>
        <p:nvPicPr>
          <p:cNvPr id="4" name="Picture 3" descr="Numbers Sense"/>
          <p:cNvPicPr>
            <a:picLocks noChangeAspect="1"/>
          </p:cNvPicPr>
          <p:nvPr/>
        </p:nvPicPr>
        <p:blipFill>
          <a:blip r:embed="rId2"/>
          <a:stretch>
            <a:fillRect/>
          </a:stretch>
        </p:blipFill>
        <p:spPr>
          <a:xfrm>
            <a:off x="6091237" y="3424237"/>
            <a:ext cx="9525" cy="9525"/>
          </a:xfrm>
          <a:prstGeom prst="rect">
            <a:avLst/>
          </a:prstGeom>
        </p:spPr>
      </p:pic>
      <p:pic>
        <p:nvPicPr>
          <p:cNvPr id="7" name="Picture 6" descr="File:Numbers.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800" y="52243"/>
            <a:ext cx="4471993" cy="1773382"/>
          </a:xfrm>
          <a:prstGeom prst="rect">
            <a:avLst/>
          </a:prstGeom>
        </p:spPr>
      </p:pic>
    </p:spTree>
    <p:extLst>
      <p:ext uri="{BB962C8B-B14F-4D97-AF65-F5344CB8AC3E}">
        <p14:creationId xmlns:p14="http://schemas.microsoft.com/office/powerpoint/2010/main" val="2285449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r>
              <a:rPr lang="en-GB" b="1" dirty="0"/>
              <a:t>Steps to a Successful Survey/Questionnaire </a:t>
            </a:r>
          </a:p>
        </p:txBody>
      </p:sp>
      <p:sp>
        <p:nvSpPr>
          <p:cNvPr id="65539" name="Rectangle 3"/>
          <p:cNvSpPr>
            <a:spLocks noGrp="1" noChangeArrowheads="1"/>
          </p:cNvSpPr>
          <p:nvPr>
            <p:ph idx="1"/>
          </p:nvPr>
        </p:nvSpPr>
        <p:spPr/>
        <p:txBody>
          <a:bodyPr/>
          <a:lstStyle/>
          <a:p>
            <a:pPr>
              <a:lnSpc>
                <a:spcPct val="90000"/>
              </a:lnSpc>
            </a:pPr>
            <a:r>
              <a:rPr lang="en-GB" b="1" dirty="0"/>
              <a:t>Step 1 – What do you want to know?</a:t>
            </a:r>
          </a:p>
          <a:p>
            <a:pPr>
              <a:lnSpc>
                <a:spcPct val="90000"/>
              </a:lnSpc>
            </a:pPr>
            <a:r>
              <a:rPr lang="en-GB" b="1" dirty="0"/>
              <a:t>Step 2 – Who is the audience?</a:t>
            </a:r>
          </a:p>
          <a:p>
            <a:pPr>
              <a:lnSpc>
                <a:spcPct val="90000"/>
              </a:lnSpc>
            </a:pPr>
            <a:r>
              <a:rPr lang="en-GB" b="1" dirty="0"/>
              <a:t>Step 3 -  Audience + Purpose = Design</a:t>
            </a:r>
          </a:p>
          <a:p>
            <a:pPr>
              <a:lnSpc>
                <a:spcPct val="90000"/>
              </a:lnSpc>
            </a:pPr>
            <a:r>
              <a:rPr lang="en-GB" b="1" dirty="0"/>
              <a:t>Step 4 – Pilot survey</a:t>
            </a:r>
          </a:p>
          <a:p>
            <a:pPr>
              <a:lnSpc>
                <a:spcPct val="90000"/>
              </a:lnSpc>
            </a:pPr>
            <a:r>
              <a:rPr lang="en-GB" b="1" dirty="0"/>
              <a:t>Step 5 – Gather Information</a:t>
            </a:r>
            <a:r>
              <a:rPr lang="en-GB" dirty="0"/>
              <a:t> </a:t>
            </a:r>
          </a:p>
          <a:p>
            <a:pPr>
              <a:lnSpc>
                <a:spcPct val="90000"/>
              </a:lnSpc>
            </a:pPr>
            <a:r>
              <a:rPr lang="en-GB" b="1" dirty="0"/>
              <a:t>Step 6 - How will this information be used?</a:t>
            </a:r>
          </a:p>
          <a:p>
            <a:pPr>
              <a:lnSpc>
                <a:spcPct val="90000"/>
              </a:lnSpc>
            </a:pPr>
            <a:r>
              <a:rPr lang="en-GB" b="1" dirty="0"/>
              <a:t>Step 7 - Celebrating your success. </a:t>
            </a:r>
            <a:r>
              <a:rPr lang="en-GB" dirty="0"/>
              <a:t> </a:t>
            </a:r>
          </a:p>
        </p:txBody>
      </p:sp>
      <p:pic>
        <p:nvPicPr>
          <p:cNvPr id="2" name="Picture 1" descr="steps succ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476" y="1690688"/>
            <a:ext cx="3562536" cy="4044233"/>
          </a:xfrm>
          <a:prstGeom prst="rect">
            <a:avLst/>
          </a:prstGeom>
        </p:spPr>
      </p:pic>
    </p:spTree>
    <p:extLst>
      <p:ext uri="{BB962C8B-B14F-4D97-AF65-F5344CB8AC3E}">
        <p14:creationId xmlns:p14="http://schemas.microsoft.com/office/powerpoint/2010/main" val="3831338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34683" y="131285"/>
            <a:ext cx="10515600" cy="1515433"/>
          </a:xfrm>
        </p:spPr>
        <p:txBody>
          <a:bodyPr>
            <a:normAutofit/>
          </a:bodyPr>
          <a:lstStyle/>
          <a:p>
            <a:r>
              <a:rPr lang="en-GB" b="1" dirty="0"/>
              <a:t>STEP 1 What do you want to know?</a:t>
            </a:r>
          </a:p>
        </p:txBody>
      </p:sp>
      <p:pic>
        <p:nvPicPr>
          <p:cNvPr id="66564" name="Picture 4" descr="Define-Your-Goal"/>
          <p:cNvPicPr>
            <a:picLocks noGrp="1" noChangeAspect="1" noChangeArrowheads="1"/>
          </p:cNvPicPr>
          <p:nvPr>
            <p:ph idx="1"/>
          </p:nvPr>
        </p:nvPicPr>
        <p:blipFill>
          <a:blip r:embed="rId2" cstate="print"/>
          <a:srcRect l="9071" t="6061" r="4509" b="14015"/>
          <a:stretch>
            <a:fillRect/>
          </a:stretch>
        </p:blipFill>
        <p:spPr>
          <a:xfrm>
            <a:off x="3935413" y="1196976"/>
            <a:ext cx="3529012" cy="2644775"/>
          </a:xfrm>
          <a:noFill/>
          <a:ln/>
        </p:spPr>
      </p:pic>
      <p:sp>
        <p:nvSpPr>
          <p:cNvPr id="66565" name="Text Box 5"/>
          <p:cNvSpPr txBox="1">
            <a:spLocks noChangeArrowheads="1"/>
          </p:cNvSpPr>
          <p:nvPr/>
        </p:nvSpPr>
        <p:spPr bwMode="auto">
          <a:xfrm>
            <a:off x="2063750" y="4149725"/>
            <a:ext cx="8280400" cy="1938992"/>
          </a:xfrm>
          <a:prstGeom prst="rect">
            <a:avLst/>
          </a:prstGeom>
          <a:noFill/>
          <a:ln w="9525">
            <a:noFill/>
            <a:miter lim="800000"/>
            <a:headEnd/>
            <a:tailEnd/>
          </a:ln>
          <a:effectLst/>
        </p:spPr>
        <p:txBody>
          <a:bodyPr>
            <a:spAutoFit/>
          </a:bodyPr>
          <a:lstStyle/>
          <a:p>
            <a:pPr>
              <a:buFontTx/>
              <a:buChar char="•"/>
            </a:pPr>
            <a:r>
              <a:rPr lang="en-GB" sz="2400" dirty="0"/>
              <a:t> Be clear about the goal of the questionnaire.</a:t>
            </a:r>
          </a:p>
          <a:p>
            <a:pPr>
              <a:buFontTx/>
              <a:buChar char="•"/>
            </a:pPr>
            <a:r>
              <a:rPr lang="en-GB" sz="2400" dirty="0"/>
              <a:t> What will it achieve? </a:t>
            </a:r>
          </a:p>
          <a:p>
            <a:pPr>
              <a:buFontTx/>
              <a:buChar char="•"/>
            </a:pPr>
            <a:r>
              <a:rPr lang="en-GB" sz="2400" dirty="0"/>
              <a:t> What do you want to find out? </a:t>
            </a:r>
          </a:p>
          <a:p>
            <a:pPr>
              <a:buFontTx/>
              <a:buChar char="•"/>
            </a:pPr>
            <a:r>
              <a:rPr lang="en-GB" sz="2400" dirty="0"/>
              <a:t> What information do you require - Opinions, Preferences, </a:t>
            </a:r>
          </a:p>
          <a:p>
            <a:r>
              <a:rPr lang="en-GB" sz="2400" dirty="0"/>
              <a:t>   Ideas, Priorities, </a:t>
            </a:r>
            <a:r>
              <a:rPr lang="en-GB" sz="2400" dirty="0" err="1"/>
              <a:t>etc</a:t>
            </a:r>
            <a:r>
              <a:rPr lang="en-GB" sz="2400" dirty="0"/>
              <a:t>?</a:t>
            </a:r>
            <a:r>
              <a:rPr lang="en-GB" dirty="0"/>
              <a:t> </a:t>
            </a:r>
          </a:p>
        </p:txBody>
      </p:sp>
    </p:spTree>
    <p:extLst>
      <p:ext uri="{BB962C8B-B14F-4D97-AF65-F5344CB8AC3E}">
        <p14:creationId xmlns:p14="http://schemas.microsoft.com/office/powerpoint/2010/main" val="949193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b="1" dirty="0"/>
              <a:t>STEP 2 – Who is the audience?</a:t>
            </a:r>
            <a:r>
              <a:rPr lang="en-GB" dirty="0"/>
              <a:t> </a:t>
            </a:r>
          </a:p>
        </p:txBody>
      </p:sp>
      <p:pic>
        <p:nvPicPr>
          <p:cNvPr id="67588" name="Picture 4" descr="AskOpenEndedQuestions"/>
          <p:cNvPicPr>
            <a:picLocks noGrp="1" noChangeAspect="1" noChangeArrowheads="1"/>
          </p:cNvPicPr>
          <p:nvPr>
            <p:ph idx="1"/>
          </p:nvPr>
        </p:nvPicPr>
        <p:blipFill>
          <a:blip r:embed="rId2" cstate="print"/>
          <a:srcRect l="9016" t="13792" r="9529" b="14560"/>
          <a:stretch>
            <a:fillRect/>
          </a:stretch>
        </p:blipFill>
        <p:spPr>
          <a:xfrm>
            <a:off x="4511676" y="1628775"/>
            <a:ext cx="2447925" cy="1836738"/>
          </a:xfrm>
          <a:noFill/>
          <a:ln/>
        </p:spPr>
      </p:pic>
      <p:sp>
        <p:nvSpPr>
          <p:cNvPr id="67589" name="Text Box 5"/>
          <p:cNvSpPr txBox="1">
            <a:spLocks noChangeArrowheads="1"/>
          </p:cNvSpPr>
          <p:nvPr/>
        </p:nvSpPr>
        <p:spPr bwMode="auto">
          <a:xfrm>
            <a:off x="2279651" y="3933825"/>
            <a:ext cx="7129463" cy="1569660"/>
          </a:xfrm>
          <a:prstGeom prst="rect">
            <a:avLst/>
          </a:prstGeom>
          <a:noFill/>
          <a:ln w="9525">
            <a:noFill/>
            <a:miter lim="800000"/>
            <a:headEnd/>
            <a:tailEnd/>
          </a:ln>
          <a:effectLst/>
        </p:spPr>
        <p:txBody>
          <a:bodyPr>
            <a:spAutoFit/>
          </a:bodyPr>
          <a:lstStyle/>
          <a:p>
            <a:pPr>
              <a:buFontTx/>
              <a:buChar char="•"/>
            </a:pPr>
            <a:r>
              <a:rPr lang="en-GB" sz="2400" dirty="0"/>
              <a:t> How are you going to use the questionnaire? </a:t>
            </a:r>
          </a:p>
          <a:p>
            <a:pPr>
              <a:buFontTx/>
              <a:buChar char="•"/>
            </a:pPr>
            <a:r>
              <a:rPr lang="en-GB" sz="2400" dirty="0"/>
              <a:t> Identify who should be interviewed.</a:t>
            </a:r>
          </a:p>
          <a:p>
            <a:pPr>
              <a:buFontTx/>
              <a:buChar char="•"/>
            </a:pPr>
            <a:r>
              <a:rPr lang="en-GB" sz="2400" dirty="0"/>
              <a:t> How will you select the sample?  </a:t>
            </a:r>
          </a:p>
          <a:p>
            <a:pPr>
              <a:buFontTx/>
              <a:buChar char="•"/>
            </a:pPr>
            <a:r>
              <a:rPr lang="en-GB" sz="2400" dirty="0"/>
              <a:t> How big should the sample be?</a:t>
            </a:r>
          </a:p>
        </p:txBody>
      </p:sp>
    </p:spTree>
    <p:extLst>
      <p:ext uri="{BB962C8B-B14F-4D97-AF65-F5344CB8AC3E}">
        <p14:creationId xmlns:p14="http://schemas.microsoft.com/office/powerpoint/2010/main" val="3886504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r>
              <a:rPr lang="en-GB" b="1" dirty="0"/>
              <a:t>Now you know the Audience + Purpose you can design the questions</a:t>
            </a:r>
            <a:endParaRPr lang="en-GB" dirty="0"/>
          </a:p>
        </p:txBody>
      </p:sp>
      <p:pic>
        <p:nvPicPr>
          <p:cNvPr id="68612" name="Picture 4" descr="Design-Your-Questionnaire"/>
          <p:cNvPicPr>
            <a:picLocks noGrp="1" noChangeAspect="1" noChangeArrowheads="1"/>
          </p:cNvPicPr>
          <p:nvPr>
            <p:ph idx="1"/>
          </p:nvPr>
        </p:nvPicPr>
        <p:blipFill>
          <a:blip r:embed="rId2" cstate="print"/>
          <a:srcRect/>
          <a:stretch>
            <a:fillRect/>
          </a:stretch>
        </p:blipFill>
        <p:spPr>
          <a:xfrm>
            <a:off x="3863752" y="1772816"/>
            <a:ext cx="5544616" cy="4160644"/>
          </a:xfrm>
          <a:noFill/>
          <a:ln/>
        </p:spPr>
      </p:pic>
    </p:spTree>
    <p:extLst>
      <p:ext uri="{BB962C8B-B14F-4D97-AF65-F5344CB8AC3E}">
        <p14:creationId xmlns:p14="http://schemas.microsoft.com/office/powerpoint/2010/main" val="883887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8306895" y="1677907"/>
            <a:ext cx="3851335" cy="44420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754" name="Rectangle 2"/>
          <p:cNvSpPr>
            <a:spLocks noGrp="1" noChangeArrowheads="1"/>
          </p:cNvSpPr>
          <p:nvPr>
            <p:ph type="title"/>
          </p:nvPr>
        </p:nvSpPr>
        <p:spPr/>
        <p:txBody>
          <a:bodyPr/>
          <a:lstStyle/>
          <a:p>
            <a:r>
              <a:rPr lang="en-GB" b="1" dirty="0"/>
              <a:t>Types of Questions</a:t>
            </a:r>
            <a:r>
              <a:rPr lang="en-GB" dirty="0"/>
              <a:t> </a:t>
            </a:r>
          </a:p>
        </p:txBody>
      </p:sp>
      <p:sp>
        <p:nvSpPr>
          <p:cNvPr id="3" name="Rectangle 2"/>
          <p:cNvSpPr/>
          <p:nvPr/>
        </p:nvSpPr>
        <p:spPr>
          <a:xfrm>
            <a:off x="5644888" y="395009"/>
            <a:ext cx="4100051" cy="1569660"/>
          </a:xfrm>
          <a:prstGeom prst="rect">
            <a:avLst/>
          </a:prstGeom>
        </p:spPr>
        <p:txBody>
          <a:bodyPr wrap="square">
            <a:spAutoFit/>
          </a:bodyPr>
          <a:lstStyle/>
          <a:p>
            <a:r>
              <a:rPr lang="en-GB" sz="2400" dirty="0"/>
              <a:t>Two important aspects are structure of the questions  </a:t>
            </a:r>
          </a:p>
          <a:p>
            <a:r>
              <a:rPr lang="en-GB" sz="2400" dirty="0"/>
              <a:t> and the types of response formats for each question. </a:t>
            </a:r>
          </a:p>
        </p:txBody>
      </p:sp>
      <p:sp>
        <p:nvSpPr>
          <p:cNvPr id="7" name="Down Arrow 6"/>
          <p:cNvSpPr/>
          <p:nvPr/>
        </p:nvSpPr>
        <p:spPr>
          <a:xfrm rot="1502229">
            <a:off x="2894361" y="1305160"/>
            <a:ext cx="516518" cy="3067665"/>
          </a:xfrm>
          <a:prstGeom prst="downArrow">
            <a:avLst>
              <a:gd name="adj1" fmla="val 50000"/>
              <a:gd name="adj2" fmla="val 1405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9535518">
            <a:off x="5445171" y="1112096"/>
            <a:ext cx="710072" cy="3067665"/>
          </a:xfrm>
          <a:prstGeom prst="downArrow">
            <a:avLst>
              <a:gd name="adj1" fmla="val 50000"/>
              <a:gd name="adj2" fmla="val 114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654376" y="4210079"/>
            <a:ext cx="17155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Open</a:t>
            </a:r>
          </a:p>
        </p:txBody>
      </p:sp>
      <p:sp>
        <p:nvSpPr>
          <p:cNvPr id="9" name="Rectangle 8"/>
          <p:cNvSpPr/>
          <p:nvPr/>
        </p:nvSpPr>
        <p:spPr>
          <a:xfrm>
            <a:off x="6666428" y="3614765"/>
            <a:ext cx="205697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Closed</a:t>
            </a:r>
          </a:p>
        </p:txBody>
      </p:sp>
      <p:sp>
        <p:nvSpPr>
          <p:cNvPr id="12" name="Rounded Rectangle 11"/>
          <p:cNvSpPr/>
          <p:nvPr/>
        </p:nvSpPr>
        <p:spPr>
          <a:xfrm>
            <a:off x="5638800" y="296562"/>
            <a:ext cx="3490452" cy="173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278864" y="2920130"/>
            <a:ext cx="2170008" cy="1938992"/>
          </a:xfrm>
          <a:prstGeom prst="rect">
            <a:avLst/>
          </a:prstGeom>
          <a:noFill/>
          <a:ln>
            <a:noFill/>
          </a:ln>
        </p:spPr>
        <p:txBody>
          <a:bodyPr wrap="square" rtlCol="0">
            <a:spAutoFit/>
          </a:bodyPr>
          <a:lstStyle/>
          <a:p>
            <a:r>
              <a:rPr lang="en-GB" sz="2400" dirty="0"/>
              <a:t>Can you think of examples of open and closed questions?</a:t>
            </a:r>
          </a:p>
        </p:txBody>
      </p:sp>
    </p:spTree>
    <p:extLst>
      <p:ext uri="{BB962C8B-B14F-4D97-AF65-F5344CB8AC3E}">
        <p14:creationId xmlns:p14="http://schemas.microsoft.com/office/powerpoint/2010/main" val="16960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sz="4000" b="1" dirty="0"/>
              <a:t>Closed (or multiple choice) questions</a:t>
            </a:r>
            <a:r>
              <a:rPr lang="en-GB" sz="4000" dirty="0"/>
              <a:t> </a:t>
            </a:r>
          </a:p>
        </p:txBody>
      </p:sp>
      <p:pic>
        <p:nvPicPr>
          <p:cNvPr id="75780" name="Picture 4" descr="14"/>
          <p:cNvPicPr>
            <a:picLocks noGrp="1" noChangeAspect="1" noChangeArrowheads="1"/>
          </p:cNvPicPr>
          <p:nvPr>
            <p:ph idx="1"/>
          </p:nvPr>
        </p:nvPicPr>
        <p:blipFill>
          <a:blip r:embed="rId2" cstate="print"/>
          <a:srcRect/>
          <a:stretch>
            <a:fillRect/>
          </a:stretch>
        </p:blipFill>
        <p:spPr>
          <a:xfrm>
            <a:off x="1019174" y="1870074"/>
            <a:ext cx="3590925" cy="3806825"/>
          </a:xfrm>
          <a:noFill/>
          <a:ln/>
        </p:spPr>
      </p:pic>
      <p:sp>
        <p:nvSpPr>
          <p:cNvPr id="75781" name="Text Box 5"/>
          <p:cNvSpPr txBox="1">
            <a:spLocks noChangeArrowheads="1"/>
          </p:cNvSpPr>
          <p:nvPr/>
        </p:nvSpPr>
        <p:spPr bwMode="auto">
          <a:xfrm>
            <a:off x="5084762" y="1873250"/>
            <a:ext cx="6611938" cy="3108543"/>
          </a:xfrm>
          <a:prstGeom prst="rect">
            <a:avLst/>
          </a:prstGeom>
          <a:noFill/>
          <a:ln w="9525">
            <a:noFill/>
            <a:miter lim="800000"/>
            <a:headEnd/>
            <a:tailEnd/>
          </a:ln>
          <a:effectLst/>
        </p:spPr>
        <p:txBody>
          <a:bodyPr wrap="square">
            <a:spAutoFit/>
          </a:bodyPr>
          <a:lstStyle/>
          <a:p>
            <a:pPr>
              <a:buFontTx/>
              <a:buChar char="•"/>
            </a:pPr>
            <a:r>
              <a:rPr lang="en-GB" sz="2800" dirty="0"/>
              <a:t> Respondent can choose an option given to them - asked to tick or circle the chosen answer.  </a:t>
            </a:r>
          </a:p>
          <a:p>
            <a:endParaRPr lang="en-GB" sz="2800" dirty="0"/>
          </a:p>
          <a:p>
            <a:pPr>
              <a:buFontTx/>
              <a:buChar char="•"/>
            </a:pPr>
            <a:r>
              <a:rPr lang="en-GB" sz="2800" dirty="0"/>
              <a:t> These questions provide data which is easy to present in the form of a chart, graph or table. </a:t>
            </a:r>
            <a:r>
              <a:rPr lang="en-GB" sz="2800" dirty="0" err="1"/>
              <a:t>i.e</a:t>
            </a:r>
            <a:r>
              <a:rPr lang="en-GB" sz="2800" dirty="0"/>
              <a:t> you can count the answers!</a:t>
            </a:r>
          </a:p>
        </p:txBody>
      </p:sp>
    </p:spTree>
    <p:extLst>
      <p:ext uri="{BB962C8B-B14F-4D97-AF65-F5344CB8AC3E}">
        <p14:creationId xmlns:p14="http://schemas.microsoft.com/office/powerpoint/2010/main" val="3573401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b="1"/>
              <a:t>Multiple Choice questions</a:t>
            </a:r>
          </a:p>
        </p:txBody>
      </p:sp>
      <p:sp>
        <p:nvSpPr>
          <p:cNvPr id="77827" name="Rectangle 3"/>
          <p:cNvSpPr>
            <a:spLocks noGrp="1" noChangeArrowheads="1"/>
          </p:cNvSpPr>
          <p:nvPr>
            <p:ph idx="1"/>
          </p:nvPr>
        </p:nvSpPr>
        <p:spPr>
          <a:xfrm>
            <a:off x="5105399" y="1889919"/>
            <a:ext cx="8229600" cy="3473450"/>
          </a:xfrm>
        </p:spPr>
        <p:txBody>
          <a:bodyPr/>
          <a:lstStyle/>
          <a:p>
            <a:pPr>
              <a:buFont typeface="Wingdings" pitchFamily="2" charset="2"/>
              <a:buNone/>
            </a:pPr>
            <a:r>
              <a:rPr lang="en-GB" b="1" dirty="0">
                <a:solidFill>
                  <a:srgbClr val="FF0000"/>
                </a:solidFill>
              </a:rPr>
              <a:t>Which of these shops do you prefer?</a:t>
            </a:r>
          </a:p>
          <a:p>
            <a:pPr>
              <a:buFont typeface="Wingdings" pitchFamily="2" charset="2"/>
              <a:buNone/>
            </a:pPr>
            <a:r>
              <a:rPr lang="en-GB" b="1" dirty="0">
                <a:solidFill>
                  <a:srgbClr val="FF0000"/>
                </a:solidFill>
              </a:rPr>
              <a:t>	Next / River Island / Top Shop / Primark</a:t>
            </a:r>
          </a:p>
          <a:p>
            <a:pPr>
              <a:buFont typeface="Wingdings" pitchFamily="2" charset="2"/>
              <a:buNone/>
            </a:pPr>
            <a:endParaRPr lang="en-GB" b="1" dirty="0">
              <a:solidFill>
                <a:srgbClr val="FFFF00"/>
              </a:solidFill>
            </a:endParaRPr>
          </a:p>
        </p:txBody>
      </p:sp>
      <p:pic>
        <p:nvPicPr>
          <p:cNvPr id="77829" name="Picture 5" descr="multiple-choice"/>
          <p:cNvPicPr>
            <a:picLocks noChangeAspect="1" noChangeArrowheads="1"/>
          </p:cNvPicPr>
          <p:nvPr/>
        </p:nvPicPr>
        <p:blipFill>
          <a:blip r:embed="rId2" cstate="print"/>
          <a:srcRect/>
          <a:stretch>
            <a:fillRect/>
          </a:stretch>
        </p:blipFill>
        <p:spPr bwMode="auto">
          <a:xfrm>
            <a:off x="519112" y="1690688"/>
            <a:ext cx="4586287" cy="3871912"/>
          </a:xfrm>
          <a:prstGeom prst="rect">
            <a:avLst/>
          </a:prstGeom>
          <a:noFill/>
        </p:spPr>
      </p:pic>
    </p:spTree>
    <p:extLst>
      <p:ext uri="{BB962C8B-B14F-4D97-AF65-F5344CB8AC3E}">
        <p14:creationId xmlns:p14="http://schemas.microsoft.com/office/powerpoint/2010/main" val="3388635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b="1"/>
              <a:t>Number scales</a:t>
            </a:r>
            <a:r>
              <a:rPr lang="en-GB"/>
              <a:t> </a:t>
            </a:r>
          </a:p>
        </p:txBody>
      </p:sp>
      <p:sp>
        <p:nvSpPr>
          <p:cNvPr id="78851" name="Rectangle 3"/>
          <p:cNvSpPr>
            <a:spLocks noGrp="1" noChangeArrowheads="1"/>
          </p:cNvSpPr>
          <p:nvPr>
            <p:ph idx="1"/>
          </p:nvPr>
        </p:nvSpPr>
        <p:spPr>
          <a:xfrm>
            <a:off x="1981200" y="1600201"/>
            <a:ext cx="8686800" cy="4525963"/>
          </a:xfrm>
        </p:spPr>
        <p:txBody>
          <a:bodyPr>
            <a:normAutofit/>
          </a:bodyPr>
          <a:lstStyle/>
          <a:p>
            <a:pPr>
              <a:buFont typeface="Wingdings" pitchFamily="2" charset="2"/>
              <a:buNone/>
            </a:pPr>
            <a:r>
              <a:rPr lang="en-GB" b="1" i="1" dirty="0"/>
              <a:t>Make sure categories do not overlap, they </a:t>
            </a:r>
          </a:p>
          <a:p>
            <a:pPr>
              <a:buFont typeface="Wingdings" pitchFamily="2" charset="2"/>
              <a:buNone/>
            </a:pPr>
            <a:r>
              <a:rPr lang="en-GB" b="1" i="1" dirty="0"/>
              <a:t>must be mutually exclusive.</a:t>
            </a:r>
          </a:p>
          <a:p>
            <a:pPr>
              <a:buFont typeface="Wingdings" pitchFamily="2" charset="2"/>
              <a:buNone/>
            </a:pPr>
            <a:r>
              <a:rPr lang="en-GB" b="1" i="1" dirty="0">
                <a:solidFill>
                  <a:srgbClr val="FF0000"/>
                </a:solidFill>
              </a:rPr>
              <a:t>1.   How old are you?</a:t>
            </a:r>
          </a:p>
          <a:p>
            <a:pPr>
              <a:buFont typeface="Wingdings" pitchFamily="2" charset="2"/>
              <a:buNone/>
            </a:pPr>
            <a:r>
              <a:rPr lang="en-GB" sz="2400" b="1" dirty="0">
                <a:solidFill>
                  <a:srgbClr val="FF0000"/>
                </a:solidFill>
              </a:rPr>
              <a:t>Under 20   20 – 30   31 – 40   41 – 50   51 – 60    61 or more</a:t>
            </a:r>
          </a:p>
          <a:p>
            <a:pPr>
              <a:buFont typeface="Wingdings" pitchFamily="2" charset="2"/>
              <a:buNone/>
            </a:pPr>
            <a:r>
              <a:rPr lang="en-GB" sz="2400" b="1" i="1" dirty="0">
                <a:solidFill>
                  <a:srgbClr val="FF0000"/>
                </a:solidFill>
              </a:rPr>
              <a:t> </a:t>
            </a:r>
          </a:p>
          <a:p>
            <a:pPr>
              <a:buFont typeface="Wingdings" pitchFamily="2" charset="2"/>
              <a:buNone/>
            </a:pPr>
            <a:r>
              <a:rPr lang="en-GB" b="1" i="1" dirty="0">
                <a:solidFill>
                  <a:srgbClr val="FF0000"/>
                </a:solidFill>
              </a:rPr>
              <a:t>2.   How often do you watch TV on a typical day?</a:t>
            </a:r>
          </a:p>
          <a:p>
            <a:pPr>
              <a:buFont typeface="Wingdings" pitchFamily="2" charset="2"/>
              <a:buNone/>
            </a:pPr>
            <a:r>
              <a:rPr lang="en-GB" sz="2400" b="1" dirty="0">
                <a:solidFill>
                  <a:srgbClr val="FF0000"/>
                </a:solidFill>
              </a:rPr>
              <a:t>Less than 1 hour        1 – 3 hours     more than 3 hours</a:t>
            </a:r>
            <a:r>
              <a:rPr lang="en-GB" b="1" dirty="0">
                <a:solidFill>
                  <a:srgbClr val="FF0000"/>
                </a:solidFill>
              </a:rPr>
              <a:t> </a:t>
            </a:r>
          </a:p>
        </p:txBody>
      </p:sp>
      <p:pic>
        <p:nvPicPr>
          <p:cNvPr id="78853" name="Picture 5" descr="See full size image">
            <a:hlinkClick r:id="rId2"/>
          </p:cNvPr>
          <p:cNvPicPr>
            <a:picLocks noChangeAspect="1" noChangeArrowheads="1"/>
          </p:cNvPicPr>
          <p:nvPr/>
        </p:nvPicPr>
        <p:blipFill>
          <a:blip r:embed="rId3" cstate="print"/>
          <a:srcRect/>
          <a:stretch>
            <a:fillRect/>
          </a:stretch>
        </p:blipFill>
        <p:spPr bwMode="auto">
          <a:xfrm>
            <a:off x="9213057" y="350838"/>
            <a:ext cx="1655762" cy="1249363"/>
          </a:xfrm>
          <a:prstGeom prst="rect">
            <a:avLst/>
          </a:prstGeom>
          <a:noFill/>
        </p:spPr>
      </p:pic>
    </p:spTree>
    <p:extLst>
      <p:ext uri="{BB962C8B-B14F-4D97-AF65-F5344CB8AC3E}">
        <p14:creationId xmlns:p14="http://schemas.microsoft.com/office/powerpoint/2010/main" val="245868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SECTIONS</a:t>
            </a:r>
          </a:p>
        </p:txBody>
      </p:sp>
      <p:sp>
        <p:nvSpPr>
          <p:cNvPr id="3" name="Content Placeholder 2"/>
          <p:cNvSpPr>
            <a:spLocks noGrp="1"/>
          </p:cNvSpPr>
          <p:nvPr>
            <p:ph idx="1"/>
          </p:nvPr>
        </p:nvSpPr>
        <p:spPr/>
        <p:txBody>
          <a:bodyPr>
            <a:normAutofit/>
          </a:bodyPr>
          <a:lstStyle/>
          <a:p>
            <a:pPr lvl="1"/>
            <a:r>
              <a:rPr lang="en-GB" dirty="0"/>
              <a:t>I want to find out this – </a:t>
            </a:r>
            <a:r>
              <a:rPr lang="en-GB" b="1" dirty="0">
                <a:solidFill>
                  <a:srgbClr val="FF0066"/>
                </a:solidFill>
              </a:rPr>
              <a:t>AIMS &amp; OBJECTIVES</a:t>
            </a:r>
          </a:p>
          <a:p>
            <a:pPr lvl="1"/>
            <a:r>
              <a:rPr lang="en-GB" dirty="0"/>
              <a:t>This is how I am going to do it and why - </a:t>
            </a:r>
            <a:r>
              <a:rPr lang="en-GB" b="1" dirty="0">
                <a:solidFill>
                  <a:srgbClr val="FF0066"/>
                </a:solidFill>
              </a:rPr>
              <a:t>RATIONALE</a:t>
            </a:r>
          </a:p>
          <a:p>
            <a:pPr lvl="1"/>
            <a:r>
              <a:rPr lang="en-GB" dirty="0"/>
              <a:t>These are the sources I found – </a:t>
            </a:r>
            <a:r>
              <a:rPr lang="en-GB" b="1" dirty="0">
                <a:solidFill>
                  <a:srgbClr val="FF0066"/>
                </a:solidFill>
              </a:rPr>
              <a:t>FINDING SOURCES</a:t>
            </a:r>
          </a:p>
          <a:p>
            <a:pPr lvl="1"/>
            <a:r>
              <a:rPr lang="en-GB" dirty="0"/>
              <a:t>I know these are reliable because – </a:t>
            </a:r>
            <a:r>
              <a:rPr lang="en-GB" b="1" dirty="0">
                <a:solidFill>
                  <a:srgbClr val="FF0066"/>
                </a:solidFill>
              </a:rPr>
              <a:t>EVALUATION OF SOURCES</a:t>
            </a:r>
          </a:p>
          <a:p>
            <a:pPr lvl="1"/>
            <a:r>
              <a:rPr lang="en-GB" dirty="0"/>
              <a:t>From this, I learned </a:t>
            </a:r>
            <a:r>
              <a:rPr lang="en-GB" b="1" dirty="0">
                <a:solidFill>
                  <a:srgbClr val="FF0066"/>
                </a:solidFill>
              </a:rPr>
              <a:t>SYNTHESIS &amp; PRESENTATION</a:t>
            </a:r>
          </a:p>
          <a:p>
            <a:pPr lvl="1"/>
            <a:r>
              <a:rPr lang="en-GB" dirty="0"/>
              <a:t>This told me that  - </a:t>
            </a:r>
            <a:r>
              <a:rPr lang="en-GB" b="1" dirty="0">
                <a:solidFill>
                  <a:srgbClr val="FF0066"/>
                </a:solidFill>
              </a:rPr>
              <a:t>CONCLUSION</a:t>
            </a:r>
          </a:p>
          <a:p>
            <a:pPr lvl="1"/>
            <a:r>
              <a:rPr lang="en-GB" dirty="0"/>
              <a:t>If I did this again I would  - </a:t>
            </a:r>
            <a:r>
              <a:rPr lang="en-GB" b="1" dirty="0">
                <a:solidFill>
                  <a:srgbClr val="FF0066"/>
                </a:solidFill>
              </a:rPr>
              <a:t>EVALUATION</a:t>
            </a:r>
          </a:p>
        </p:txBody>
      </p:sp>
    </p:spTree>
    <p:extLst>
      <p:ext uri="{BB962C8B-B14F-4D97-AF65-F5344CB8AC3E}">
        <p14:creationId xmlns:p14="http://schemas.microsoft.com/office/powerpoint/2010/main" val="1298771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b="1"/>
              <a:t>Rank order</a:t>
            </a:r>
          </a:p>
        </p:txBody>
      </p:sp>
      <p:sp>
        <p:nvSpPr>
          <p:cNvPr id="79875" name="Rectangle 3"/>
          <p:cNvSpPr>
            <a:spLocks noGrp="1" noChangeArrowheads="1"/>
          </p:cNvSpPr>
          <p:nvPr>
            <p:ph idx="1"/>
          </p:nvPr>
        </p:nvSpPr>
        <p:spPr/>
        <p:txBody>
          <a:bodyPr>
            <a:normAutofit/>
          </a:bodyPr>
          <a:lstStyle/>
          <a:p>
            <a:pPr>
              <a:lnSpc>
                <a:spcPct val="90000"/>
              </a:lnSpc>
              <a:buFont typeface="Wingdings" pitchFamily="2" charset="2"/>
              <a:buNone/>
            </a:pPr>
            <a:r>
              <a:rPr lang="en-GB" sz="2400" b="1" dirty="0">
                <a:solidFill>
                  <a:srgbClr val="FF0000"/>
                </a:solidFill>
              </a:rPr>
              <a:t>Please indicate, in rank order, your preferred </a:t>
            </a:r>
          </a:p>
          <a:p>
            <a:pPr>
              <a:lnSpc>
                <a:spcPct val="90000"/>
              </a:lnSpc>
              <a:buFont typeface="Wingdings" pitchFamily="2" charset="2"/>
              <a:buNone/>
            </a:pPr>
            <a:r>
              <a:rPr lang="en-GB" sz="2400" b="1" dirty="0">
                <a:solidFill>
                  <a:srgbClr val="FF0000"/>
                </a:solidFill>
              </a:rPr>
              <a:t>chocolate bar, putting 1 next to your favourite    </a:t>
            </a:r>
          </a:p>
          <a:p>
            <a:pPr>
              <a:lnSpc>
                <a:spcPct val="90000"/>
              </a:lnSpc>
              <a:buFont typeface="Wingdings" pitchFamily="2" charset="2"/>
              <a:buNone/>
            </a:pPr>
            <a:r>
              <a:rPr lang="en-GB" sz="2400" b="1" dirty="0">
                <a:solidFill>
                  <a:srgbClr val="FF0000"/>
                </a:solidFill>
              </a:rPr>
              <a:t>through to 5 for your least favourite. </a:t>
            </a:r>
          </a:p>
          <a:p>
            <a:pPr>
              <a:lnSpc>
                <a:spcPct val="90000"/>
              </a:lnSpc>
              <a:buFont typeface="Wingdings" pitchFamily="2" charset="2"/>
              <a:buNone/>
            </a:pPr>
            <a:endParaRPr lang="en-GB" sz="2400" b="1" dirty="0">
              <a:solidFill>
                <a:srgbClr val="FF0000"/>
              </a:solidFill>
            </a:endParaRPr>
          </a:p>
          <a:p>
            <a:pPr>
              <a:lnSpc>
                <a:spcPct val="90000"/>
              </a:lnSpc>
              <a:buFont typeface="Wingdings" pitchFamily="2" charset="2"/>
              <a:buNone/>
            </a:pPr>
            <a:r>
              <a:rPr lang="en-GB" sz="2400" b="1" dirty="0">
                <a:solidFill>
                  <a:srgbClr val="FF0000"/>
                </a:solidFill>
              </a:rPr>
              <a:t>     Double Decker	……..</a:t>
            </a:r>
          </a:p>
          <a:p>
            <a:pPr>
              <a:lnSpc>
                <a:spcPct val="90000"/>
              </a:lnSpc>
              <a:buFont typeface="Wingdings" pitchFamily="2" charset="2"/>
              <a:buNone/>
            </a:pPr>
            <a:r>
              <a:rPr lang="en-GB" sz="2400" b="1" dirty="0">
                <a:solidFill>
                  <a:srgbClr val="FF0000"/>
                </a:solidFill>
              </a:rPr>
              <a:t>     </a:t>
            </a:r>
            <a:r>
              <a:rPr lang="en-GB" sz="2400" b="1" dirty="0" err="1">
                <a:solidFill>
                  <a:srgbClr val="FF0000"/>
                </a:solidFill>
              </a:rPr>
              <a:t>Crunchie</a:t>
            </a:r>
            <a:r>
              <a:rPr lang="en-GB" sz="2400" b="1" dirty="0">
                <a:solidFill>
                  <a:srgbClr val="FF0000"/>
                </a:solidFill>
              </a:rPr>
              <a:t>		……..</a:t>
            </a:r>
          </a:p>
          <a:p>
            <a:pPr>
              <a:lnSpc>
                <a:spcPct val="90000"/>
              </a:lnSpc>
              <a:buFont typeface="Wingdings" pitchFamily="2" charset="2"/>
              <a:buNone/>
            </a:pPr>
            <a:r>
              <a:rPr lang="en-GB" sz="2400" b="1" dirty="0">
                <a:solidFill>
                  <a:srgbClr val="FF0000"/>
                </a:solidFill>
              </a:rPr>
              <a:t>     </a:t>
            </a:r>
            <a:r>
              <a:rPr lang="en-GB" sz="2400" b="1" dirty="0" err="1">
                <a:solidFill>
                  <a:srgbClr val="FF0000"/>
                </a:solidFill>
              </a:rPr>
              <a:t>Wispa</a:t>
            </a:r>
            <a:r>
              <a:rPr lang="en-GB" sz="2400" b="1" dirty="0">
                <a:solidFill>
                  <a:srgbClr val="FF0000"/>
                </a:solidFill>
              </a:rPr>
              <a:t>		……..</a:t>
            </a:r>
          </a:p>
          <a:p>
            <a:pPr>
              <a:lnSpc>
                <a:spcPct val="90000"/>
              </a:lnSpc>
              <a:buFont typeface="Wingdings" pitchFamily="2" charset="2"/>
              <a:buNone/>
            </a:pPr>
            <a:r>
              <a:rPr lang="en-GB" sz="2400" b="1" dirty="0">
                <a:solidFill>
                  <a:srgbClr val="FF0000"/>
                </a:solidFill>
              </a:rPr>
              <a:t>     Mars Bar		……..</a:t>
            </a:r>
          </a:p>
          <a:p>
            <a:pPr>
              <a:lnSpc>
                <a:spcPct val="90000"/>
              </a:lnSpc>
              <a:buFont typeface="Wingdings" pitchFamily="2" charset="2"/>
              <a:buNone/>
            </a:pPr>
            <a:r>
              <a:rPr lang="en-GB" sz="2400" b="1" dirty="0">
                <a:solidFill>
                  <a:srgbClr val="FF0000"/>
                </a:solidFill>
              </a:rPr>
              <a:t>     </a:t>
            </a:r>
            <a:r>
              <a:rPr lang="en-GB" sz="2400" b="1" dirty="0" err="1">
                <a:solidFill>
                  <a:srgbClr val="FF0000"/>
                </a:solidFill>
              </a:rPr>
              <a:t>Creme</a:t>
            </a:r>
            <a:r>
              <a:rPr lang="en-GB" sz="2400" b="1" dirty="0">
                <a:solidFill>
                  <a:srgbClr val="FF0000"/>
                </a:solidFill>
              </a:rPr>
              <a:t> Egg		……..</a:t>
            </a:r>
          </a:p>
          <a:p>
            <a:pPr>
              <a:lnSpc>
                <a:spcPct val="90000"/>
              </a:lnSpc>
              <a:buFont typeface="Wingdings" pitchFamily="2" charset="2"/>
              <a:buNone/>
            </a:pPr>
            <a:endParaRPr lang="en-GB" sz="2400" b="1" i="1" dirty="0">
              <a:solidFill>
                <a:srgbClr val="FFFF00"/>
              </a:solidFill>
            </a:endParaRPr>
          </a:p>
        </p:txBody>
      </p:sp>
      <p:pic>
        <p:nvPicPr>
          <p:cNvPr id="79877" name="Picture 5" descr="See full size image">
            <a:hlinkClick r:id="rId2"/>
          </p:cNvPr>
          <p:cNvPicPr>
            <a:picLocks noChangeAspect="1" noChangeArrowheads="1"/>
          </p:cNvPicPr>
          <p:nvPr/>
        </p:nvPicPr>
        <p:blipFill>
          <a:blip r:embed="rId3" cstate="print"/>
          <a:srcRect/>
          <a:stretch>
            <a:fillRect/>
          </a:stretch>
        </p:blipFill>
        <p:spPr bwMode="auto">
          <a:xfrm>
            <a:off x="7334251" y="2027239"/>
            <a:ext cx="4019549" cy="3554411"/>
          </a:xfrm>
          <a:prstGeom prst="rect">
            <a:avLst/>
          </a:prstGeom>
          <a:noFill/>
        </p:spPr>
      </p:pic>
    </p:spTree>
    <p:extLst>
      <p:ext uri="{BB962C8B-B14F-4D97-AF65-F5344CB8AC3E}">
        <p14:creationId xmlns:p14="http://schemas.microsoft.com/office/powerpoint/2010/main" val="1820192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b="1"/>
              <a:t>Agreement scale</a:t>
            </a:r>
          </a:p>
        </p:txBody>
      </p:sp>
      <p:sp>
        <p:nvSpPr>
          <p:cNvPr id="80899" name="Rectangle 3"/>
          <p:cNvSpPr>
            <a:spLocks noGrp="1" noChangeArrowheads="1"/>
          </p:cNvSpPr>
          <p:nvPr>
            <p:ph idx="1"/>
          </p:nvPr>
        </p:nvSpPr>
        <p:spPr/>
        <p:txBody>
          <a:bodyPr>
            <a:normAutofit/>
          </a:bodyPr>
          <a:lstStyle/>
          <a:p>
            <a:pPr>
              <a:lnSpc>
                <a:spcPct val="90000"/>
              </a:lnSpc>
              <a:buFont typeface="Wingdings" pitchFamily="2" charset="2"/>
              <a:buNone/>
            </a:pPr>
            <a:r>
              <a:rPr lang="en-GB" b="1" i="1" dirty="0"/>
              <a:t>4 options ensure a choice is made, with 5 </a:t>
            </a:r>
          </a:p>
          <a:p>
            <a:pPr>
              <a:lnSpc>
                <a:spcPct val="90000"/>
              </a:lnSpc>
              <a:buFont typeface="Wingdings" pitchFamily="2" charset="2"/>
              <a:buNone/>
            </a:pPr>
            <a:r>
              <a:rPr lang="en-GB" b="1" i="1" dirty="0"/>
              <a:t>options many choose the middle.</a:t>
            </a:r>
          </a:p>
          <a:p>
            <a:pPr>
              <a:lnSpc>
                <a:spcPct val="90000"/>
              </a:lnSpc>
              <a:buFont typeface="Wingdings" pitchFamily="2" charset="2"/>
              <a:buNone/>
            </a:pPr>
            <a:endParaRPr lang="en-GB" b="1" i="1" dirty="0"/>
          </a:p>
          <a:p>
            <a:pPr>
              <a:lnSpc>
                <a:spcPct val="90000"/>
              </a:lnSpc>
              <a:buFont typeface="Wingdings" pitchFamily="2" charset="2"/>
              <a:buNone/>
            </a:pPr>
            <a:r>
              <a:rPr lang="en-GB" i="1" dirty="0">
                <a:solidFill>
                  <a:srgbClr val="FF0000"/>
                </a:solidFill>
              </a:rPr>
              <a:t>How much do you agree with the following </a:t>
            </a:r>
          </a:p>
          <a:p>
            <a:pPr>
              <a:lnSpc>
                <a:spcPct val="90000"/>
              </a:lnSpc>
              <a:buFont typeface="Wingdings" pitchFamily="2" charset="2"/>
              <a:buNone/>
            </a:pPr>
            <a:r>
              <a:rPr lang="en-GB" i="1" dirty="0">
                <a:solidFill>
                  <a:srgbClr val="FF0000"/>
                </a:solidFill>
              </a:rPr>
              <a:t>statement? </a:t>
            </a:r>
          </a:p>
          <a:p>
            <a:pPr>
              <a:lnSpc>
                <a:spcPct val="90000"/>
              </a:lnSpc>
              <a:buFont typeface="Wingdings" pitchFamily="2" charset="2"/>
              <a:buNone/>
            </a:pPr>
            <a:r>
              <a:rPr lang="en-GB" b="1" i="1" dirty="0">
                <a:solidFill>
                  <a:srgbClr val="FF0000"/>
                </a:solidFill>
              </a:rPr>
              <a:t>Assessment by coursework is easier than</a:t>
            </a:r>
          </a:p>
          <a:p>
            <a:pPr>
              <a:lnSpc>
                <a:spcPct val="90000"/>
              </a:lnSpc>
              <a:buFont typeface="Wingdings" pitchFamily="2" charset="2"/>
              <a:buNone/>
            </a:pPr>
            <a:r>
              <a:rPr lang="en-GB" b="1" i="1" dirty="0">
                <a:solidFill>
                  <a:srgbClr val="FF0000"/>
                </a:solidFill>
              </a:rPr>
              <a:t>assessment by examination.</a:t>
            </a:r>
          </a:p>
          <a:p>
            <a:pPr>
              <a:lnSpc>
                <a:spcPct val="90000"/>
              </a:lnSpc>
              <a:buFont typeface="Wingdings" pitchFamily="2" charset="2"/>
              <a:buNone/>
            </a:pPr>
            <a:r>
              <a:rPr lang="en-GB" sz="2400" b="1" i="1" dirty="0">
                <a:solidFill>
                  <a:srgbClr val="FF0000"/>
                </a:solidFill>
              </a:rPr>
              <a:t>Strongly agree   </a:t>
            </a:r>
            <a:r>
              <a:rPr lang="en-GB" sz="2400" b="1" i="1" dirty="0" err="1">
                <a:solidFill>
                  <a:srgbClr val="FF0000"/>
                </a:solidFill>
              </a:rPr>
              <a:t>Agree</a:t>
            </a:r>
            <a:r>
              <a:rPr lang="en-GB" sz="2400" b="1" i="1" dirty="0">
                <a:solidFill>
                  <a:srgbClr val="FF0000"/>
                </a:solidFill>
              </a:rPr>
              <a:t>   Disagree   Strongly disagree</a:t>
            </a:r>
          </a:p>
        </p:txBody>
      </p:sp>
      <p:pic>
        <p:nvPicPr>
          <p:cNvPr id="80901" name="Picture 5" descr="See full size image">
            <a:hlinkClick r:id="rId2"/>
          </p:cNvPr>
          <p:cNvPicPr>
            <a:picLocks noChangeAspect="1" noChangeArrowheads="1"/>
          </p:cNvPicPr>
          <p:nvPr/>
        </p:nvPicPr>
        <p:blipFill>
          <a:blip r:embed="rId3" cstate="print"/>
          <a:srcRect/>
          <a:stretch>
            <a:fillRect/>
          </a:stretch>
        </p:blipFill>
        <p:spPr bwMode="auto">
          <a:xfrm>
            <a:off x="5132388" y="117713"/>
            <a:ext cx="1584325" cy="1279525"/>
          </a:xfrm>
          <a:prstGeom prst="rect">
            <a:avLst/>
          </a:prstGeom>
          <a:noFill/>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6343" r="45313" b="1961"/>
          <a:stretch/>
        </p:blipFill>
        <p:spPr>
          <a:xfrm>
            <a:off x="7524750" y="365125"/>
            <a:ext cx="4667250" cy="6286500"/>
          </a:xfrm>
          <a:prstGeom prst="rect">
            <a:avLst/>
          </a:prstGeom>
        </p:spPr>
      </p:pic>
      <p:sp>
        <p:nvSpPr>
          <p:cNvPr id="5" name="TextBox 4"/>
          <p:cNvSpPr txBox="1"/>
          <p:nvPr/>
        </p:nvSpPr>
        <p:spPr>
          <a:xfrm>
            <a:off x="8239124" y="2169547"/>
            <a:ext cx="3305175" cy="2308324"/>
          </a:xfrm>
          <a:prstGeom prst="rect">
            <a:avLst/>
          </a:prstGeom>
          <a:noFill/>
        </p:spPr>
        <p:txBody>
          <a:bodyPr wrap="square" rtlCol="0">
            <a:spAutoFit/>
          </a:bodyPr>
          <a:lstStyle/>
          <a:p>
            <a:r>
              <a:rPr lang="en-GB" sz="2400" dirty="0"/>
              <a:t>Having 5 options will allow the respondent to give neutral answers which you want to avoid. This will not give you any valuable information. </a:t>
            </a:r>
          </a:p>
        </p:txBody>
      </p:sp>
    </p:spTree>
    <p:extLst>
      <p:ext uri="{BB962C8B-B14F-4D97-AF65-F5344CB8AC3E}">
        <p14:creationId xmlns:p14="http://schemas.microsoft.com/office/powerpoint/2010/main" val="1582619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b="1" dirty="0"/>
              <a:t>Rating scale</a:t>
            </a:r>
            <a:r>
              <a:rPr lang="en-GB" dirty="0"/>
              <a:t> </a:t>
            </a:r>
          </a:p>
        </p:txBody>
      </p:sp>
      <p:sp>
        <p:nvSpPr>
          <p:cNvPr id="81923" name="Rectangle 3"/>
          <p:cNvSpPr>
            <a:spLocks noGrp="1" noChangeArrowheads="1"/>
          </p:cNvSpPr>
          <p:nvPr>
            <p:ph idx="1"/>
          </p:nvPr>
        </p:nvSpPr>
        <p:spPr>
          <a:xfrm>
            <a:off x="838200" y="1298576"/>
            <a:ext cx="9190037" cy="4525963"/>
          </a:xfrm>
        </p:spPr>
        <p:txBody>
          <a:bodyPr>
            <a:noAutofit/>
          </a:bodyPr>
          <a:lstStyle/>
          <a:p>
            <a:pPr>
              <a:lnSpc>
                <a:spcPct val="90000"/>
              </a:lnSpc>
              <a:buFont typeface="Wingdings" pitchFamily="2" charset="2"/>
              <a:buNone/>
            </a:pPr>
            <a:r>
              <a:rPr lang="en-GB" sz="2400" b="1" dirty="0"/>
              <a:t>1.   How would you rate this product?   </a:t>
            </a:r>
          </a:p>
          <a:p>
            <a:pPr>
              <a:lnSpc>
                <a:spcPct val="90000"/>
              </a:lnSpc>
              <a:buFont typeface="Wingdings" pitchFamily="2" charset="2"/>
              <a:buNone/>
            </a:pPr>
            <a:r>
              <a:rPr lang="en-GB" sz="2400" b="1" dirty="0"/>
              <a:t>           </a:t>
            </a:r>
            <a:r>
              <a:rPr lang="en-GB" sz="2000" b="1" dirty="0"/>
              <a:t>Excellent		Good 		Fair		Poor</a:t>
            </a:r>
          </a:p>
          <a:p>
            <a:pPr>
              <a:lnSpc>
                <a:spcPct val="90000"/>
              </a:lnSpc>
              <a:buFont typeface="Wingdings" pitchFamily="2" charset="2"/>
              <a:buNone/>
            </a:pPr>
            <a:endParaRPr lang="en-GB" sz="2400" b="1" dirty="0"/>
          </a:p>
          <a:p>
            <a:pPr>
              <a:lnSpc>
                <a:spcPct val="90000"/>
              </a:lnSpc>
              <a:buFont typeface="Wingdings" pitchFamily="2" charset="2"/>
              <a:buNone/>
            </a:pPr>
            <a:r>
              <a:rPr lang="en-GB" sz="2400" b="1" dirty="0"/>
              <a:t>2.   On a scale of 1 to 4 where 1 is not interested at all and 5 is very interested.</a:t>
            </a:r>
          </a:p>
          <a:p>
            <a:pPr>
              <a:lnSpc>
                <a:spcPct val="90000"/>
              </a:lnSpc>
              <a:buFont typeface="Wingdings" pitchFamily="2" charset="2"/>
              <a:buNone/>
            </a:pPr>
            <a:r>
              <a:rPr lang="en-GB" sz="2400" b="1" dirty="0"/>
              <a:t>How interested are you in using this exhibit in an </a:t>
            </a:r>
          </a:p>
          <a:p>
            <a:pPr>
              <a:lnSpc>
                <a:spcPct val="90000"/>
              </a:lnSpc>
              <a:buFont typeface="Wingdings" pitchFamily="2" charset="2"/>
              <a:buNone/>
            </a:pPr>
            <a:r>
              <a:rPr lang="en-GB" sz="2400" b="1" dirty="0"/>
              <a:t>exhibition?   </a:t>
            </a:r>
          </a:p>
          <a:p>
            <a:pPr>
              <a:lnSpc>
                <a:spcPct val="90000"/>
              </a:lnSpc>
              <a:buFont typeface="Wingdings" pitchFamily="2" charset="2"/>
              <a:buNone/>
            </a:pPr>
            <a:r>
              <a:rPr lang="en-GB" sz="2400" b="1" dirty="0"/>
              <a:t>                         1   2   3   4</a:t>
            </a:r>
          </a:p>
          <a:p>
            <a:pPr>
              <a:lnSpc>
                <a:spcPct val="90000"/>
              </a:lnSpc>
              <a:buFont typeface="Wingdings" pitchFamily="2" charset="2"/>
              <a:buNone/>
            </a:pPr>
            <a:endParaRPr lang="en-GB" sz="2400" b="1" i="1" dirty="0">
              <a:solidFill>
                <a:srgbClr val="FFFF00"/>
              </a:solidFill>
            </a:endParaRPr>
          </a:p>
        </p:txBody>
      </p:sp>
    </p:spTree>
    <p:extLst>
      <p:ext uri="{BB962C8B-B14F-4D97-AF65-F5344CB8AC3E}">
        <p14:creationId xmlns:p14="http://schemas.microsoft.com/office/powerpoint/2010/main" val="2832149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Fit for purpose questions? Why?</a:t>
            </a:r>
          </a:p>
        </p:txBody>
      </p:sp>
      <p:sp>
        <p:nvSpPr>
          <p:cNvPr id="3" name="Content Placeholder 2"/>
          <p:cNvSpPr>
            <a:spLocks noGrp="1"/>
          </p:cNvSpPr>
          <p:nvPr>
            <p:ph sz="half" idx="1"/>
          </p:nvPr>
        </p:nvSpPr>
        <p:spPr>
          <a:xfrm>
            <a:off x="210239" y="1825625"/>
            <a:ext cx="3634648" cy="4090433"/>
          </a:xfrm>
          <a:prstGeom prst="rect">
            <a:avLst/>
          </a:prstGeom>
          <a:solidFill>
            <a:schemeClr val="accent6">
              <a:lumMod val="20000"/>
              <a:lumOff val="80000"/>
            </a:schemeClr>
          </a:solidFill>
          <a:ln>
            <a:solidFill>
              <a:schemeClr val="accent6">
                <a:lumMod val="40000"/>
                <a:lumOff val="60000"/>
              </a:schemeClr>
            </a:solidFill>
          </a:ln>
        </p:spPr>
        <p:txBody>
          <a:bodyPr>
            <a:normAutofit fontScale="92500" lnSpcReduction="20000"/>
          </a:bodyPr>
          <a:lstStyle/>
          <a:p>
            <a:pPr marL="0" indent="0">
              <a:buNone/>
            </a:pPr>
            <a:r>
              <a:rPr lang="en-GB" b="1" dirty="0"/>
              <a:t>What is your religion?</a:t>
            </a:r>
          </a:p>
          <a:p>
            <a:pPr marL="0" indent="0">
              <a:buNone/>
            </a:pPr>
            <a:r>
              <a:rPr lang="en-GB" dirty="0"/>
              <a:t>This question is voluntary</a:t>
            </a:r>
          </a:p>
          <a:p>
            <a:pPr>
              <a:buFont typeface="Wingdings" panose="05000000000000000000" pitchFamily="2" charset="2"/>
              <a:buChar char="q"/>
            </a:pPr>
            <a:r>
              <a:rPr lang="en-GB" dirty="0"/>
              <a:t>No religion</a:t>
            </a:r>
          </a:p>
          <a:p>
            <a:pPr>
              <a:buFont typeface="Wingdings" panose="05000000000000000000" pitchFamily="2" charset="2"/>
              <a:buChar char="q"/>
            </a:pPr>
            <a:r>
              <a:rPr lang="en-GB" dirty="0"/>
              <a:t>Christian </a:t>
            </a:r>
          </a:p>
          <a:p>
            <a:pPr>
              <a:buFont typeface="Wingdings" panose="05000000000000000000" pitchFamily="2" charset="2"/>
              <a:buChar char="q"/>
            </a:pPr>
            <a:r>
              <a:rPr lang="en-GB" dirty="0"/>
              <a:t>Buddhist</a:t>
            </a:r>
          </a:p>
          <a:p>
            <a:pPr>
              <a:buFont typeface="Wingdings" panose="05000000000000000000" pitchFamily="2" charset="2"/>
              <a:buChar char="q"/>
            </a:pPr>
            <a:r>
              <a:rPr lang="en-GB" dirty="0"/>
              <a:t>Hindu</a:t>
            </a:r>
          </a:p>
          <a:p>
            <a:pPr>
              <a:buFont typeface="Wingdings" panose="05000000000000000000" pitchFamily="2" charset="2"/>
              <a:buChar char="q"/>
            </a:pPr>
            <a:r>
              <a:rPr lang="en-GB" dirty="0"/>
              <a:t>Jewish</a:t>
            </a:r>
          </a:p>
          <a:p>
            <a:pPr>
              <a:buFont typeface="Wingdings" panose="05000000000000000000" pitchFamily="2" charset="2"/>
              <a:buChar char="q"/>
            </a:pPr>
            <a:r>
              <a:rPr lang="en-GB" dirty="0"/>
              <a:t>Muslim</a:t>
            </a:r>
          </a:p>
          <a:p>
            <a:pPr>
              <a:buFont typeface="Wingdings" panose="05000000000000000000" pitchFamily="2" charset="2"/>
              <a:buChar char="q"/>
            </a:pPr>
            <a:r>
              <a:rPr lang="en-GB" dirty="0"/>
              <a:t>Sikh</a:t>
            </a:r>
          </a:p>
          <a:p>
            <a:pPr>
              <a:buFont typeface="Wingdings" panose="05000000000000000000" pitchFamily="2" charset="2"/>
              <a:buChar char="q"/>
            </a:pPr>
            <a:r>
              <a:rPr lang="en-GB" dirty="0"/>
              <a:t>Any other religions</a:t>
            </a:r>
          </a:p>
        </p:txBody>
      </p:sp>
      <p:sp>
        <p:nvSpPr>
          <p:cNvPr id="5" name="Content Placeholder 2"/>
          <p:cNvSpPr>
            <a:spLocks noGrp="1"/>
          </p:cNvSpPr>
          <p:nvPr>
            <p:ph sz="half" idx="4294967295"/>
          </p:nvPr>
        </p:nvSpPr>
        <p:spPr>
          <a:xfrm>
            <a:off x="3998636" y="1657104"/>
            <a:ext cx="3633788" cy="3462338"/>
          </a:xfrm>
          <a:prstGeom prst="rect">
            <a:avLst/>
          </a:prstGeom>
          <a:solidFill>
            <a:schemeClr val="accent2">
              <a:lumMod val="20000"/>
              <a:lumOff val="80000"/>
            </a:schemeClr>
          </a:solidFill>
          <a:ln>
            <a:solidFill>
              <a:schemeClr val="accent2">
                <a:lumMod val="60000"/>
                <a:lumOff val="40000"/>
              </a:schemeClr>
            </a:solidFill>
          </a:ln>
        </p:spPr>
        <p:txBody>
          <a:bodyPr>
            <a:normAutofit/>
          </a:bodyPr>
          <a:lstStyle/>
          <a:p>
            <a:pPr marL="0" indent="0">
              <a:buNone/>
            </a:pPr>
            <a:r>
              <a:rPr lang="en-GB" b="1" dirty="0"/>
              <a:t>How is your health in general?</a:t>
            </a:r>
          </a:p>
          <a:p>
            <a:pPr>
              <a:buFont typeface="Wingdings" panose="05000000000000000000" pitchFamily="2" charset="2"/>
              <a:buChar char="q"/>
            </a:pPr>
            <a:r>
              <a:rPr lang="en-GB" dirty="0"/>
              <a:t>Very good</a:t>
            </a:r>
          </a:p>
          <a:p>
            <a:pPr>
              <a:buFont typeface="Wingdings" panose="05000000000000000000" pitchFamily="2" charset="2"/>
              <a:buChar char="q"/>
            </a:pPr>
            <a:r>
              <a:rPr lang="en-GB" dirty="0"/>
              <a:t>Good</a:t>
            </a:r>
          </a:p>
          <a:p>
            <a:pPr>
              <a:buFont typeface="Wingdings" panose="05000000000000000000" pitchFamily="2" charset="2"/>
              <a:buChar char="q"/>
            </a:pPr>
            <a:r>
              <a:rPr lang="en-GB" dirty="0"/>
              <a:t>Fair</a:t>
            </a:r>
          </a:p>
          <a:p>
            <a:pPr>
              <a:buFont typeface="Wingdings" panose="05000000000000000000" pitchFamily="2" charset="2"/>
              <a:buChar char="q"/>
            </a:pPr>
            <a:r>
              <a:rPr lang="en-GB" dirty="0"/>
              <a:t>Bad</a:t>
            </a:r>
          </a:p>
          <a:p>
            <a:pPr>
              <a:buFont typeface="Wingdings" panose="05000000000000000000" pitchFamily="2" charset="2"/>
              <a:buChar char="q"/>
            </a:pPr>
            <a:r>
              <a:rPr lang="en-GB" dirty="0"/>
              <a:t>Very bad</a:t>
            </a:r>
          </a:p>
        </p:txBody>
      </p:sp>
      <p:sp>
        <p:nvSpPr>
          <p:cNvPr id="6" name="TextBox 5"/>
          <p:cNvSpPr txBox="1"/>
          <p:nvPr/>
        </p:nvSpPr>
        <p:spPr>
          <a:xfrm>
            <a:off x="4087257" y="5269727"/>
            <a:ext cx="6588087" cy="646331"/>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r>
              <a:rPr lang="en-GB" b="1" dirty="0"/>
              <a:t>How well can you speak English?</a:t>
            </a:r>
          </a:p>
          <a:p>
            <a:r>
              <a:rPr lang="en-GB" dirty="0"/>
              <a:t>Very well 		Well	            Not well		Not at all</a:t>
            </a:r>
          </a:p>
        </p:txBody>
      </p:sp>
      <p:sp>
        <p:nvSpPr>
          <p:cNvPr id="7" name="TextBox 6"/>
          <p:cNvSpPr txBox="1"/>
          <p:nvPr/>
        </p:nvSpPr>
        <p:spPr>
          <a:xfrm>
            <a:off x="7786173" y="1620946"/>
            <a:ext cx="3955055" cy="3416320"/>
          </a:xfrm>
          <a:prstGeom prst="rect">
            <a:avLst/>
          </a:prstGeom>
          <a:solidFill>
            <a:schemeClr val="accent4">
              <a:lumMod val="20000"/>
              <a:lumOff val="80000"/>
            </a:schemeClr>
          </a:solidFill>
          <a:ln>
            <a:solidFill>
              <a:schemeClr val="accent4">
                <a:lumMod val="60000"/>
                <a:lumOff val="40000"/>
              </a:schemeClr>
            </a:solidFill>
          </a:ln>
        </p:spPr>
        <p:txBody>
          <a:bodyPr wrap="square" rtlCol="0">
            <a:spAutoFit/>
          </a:bodyPr>
          <a:lstStyle/>
          <a:p>
            <a:r>
              <a:rPr lang="en-GB" b="1" dirty="0"/>
              <a:t>Which of these qualifications do you have?</a:t>
            </a:r>
          </a:p>
          <a:p>
            <a:pPr marL="285750" indent="-285750">
              <a:buFont typeface="Wingdings" panose="05000000000000000000" pitchFamily="2" charset="2"/>
              <a:buChar char="q"/>
            </a:pPr>
            <a:r>
              <a:rPr lang="en-GB" dirty="0"/>
              <a:t>1-4 GCSEs </a:t>
            </a:r>
          </a:p>
          <a:p>
            <a:pPr marL="285750" indent="-285750">
              <a:buFont typeface="Wingdings" panose="05000000000000000000" pitchFamily="2" charset="2"/>
              <a:buChar char="q"/>
            </a:pPr>
            <a:r>
              <a:rPr lang="en-GB" dirty="0"/>
              <a:t>NVQ level 1</a:t>
            </a:r>
          </a:p>
          <a:p>
            <a:pPr marL="285750" indent="-285750">
              <a:buFont typeface="Wingdings" panose="05000000000000000000" pitchFamily="2" charset="2"/>
              <a:buChar char="q"/>
            </a:pPr>
            <a:r>
              <a:rPr lang="en-GB" dirty="0"/>
              <a:t>5+ GCSEs</a:t>
            </a:r>
          </a:p>
          <a:p>
            <a:pPr marL="285750" indent="-285750">
              <a:buFont typeface="Wingdings" panose="05000000000000000000" pitchFamily="2" charset="2"/>
              <a:buChar char="q"/>
            </a:pPr>
            <a:r>
              <a:rPr lang="en-GB" dirty="0"/>
              <a:t>Degree</a:t>
            </a:r>
          </a:p>
          <a:p>
            <a:pPr marL="285750" indent="-285750">
              <a:buFont typeface="Wingdings" panose="05000000000000000000" pitchFamily="2" charset="2"/>
              <a:buChar char="q"/>
            </a:pPr>
            <a:r>
              <a:rPr lang="en-GB" dirty="0"/>
              <a:t>Apprenticeship</a:t>
            </a:r>
          </a:p>
          <a:p>
            <a:pPr marL="285750" indent="-285750">
              <a:buFont typeface="Wingdings" panose="05000000000000000000" pitchFamily="2" charset="2"/>
              <a:buChar char="q"/>
            </a:pPr>
            <a:r>
              <a:rPr lang="en-GB" dirty="0"/>
              <a:t>NVQ level 2</a:t>
            </a:r>
          </a:p>
          <a:p>
            <a:pPr marL="285750" indent="-285750">
              <a:buFont typeface="Wingdings" panose="05000000000000000000" pitchFamily="2" charset="2"/>
              <a:buChar char="q"/>
            </a:pPr>
            <a:r>
              <a:rPr lang="en-GB" dirty="0"/>
              <a:t>Foreign qualifications</a:t>
            </a:r>
          </a:p>
          <a:p>
            <a:pPr marL="285750" indent="-285750">
              <a:buFont typeface="Wingdings" panose="05000000000000000000" pitchFamily="2" charset="2"/>
              <a:buChar char="q"/>
            </a:pPr>
            <a:r>
              <a:rPr lang="en-GB" dirty="0"/>
              <a:t>Professional qualifications</a:t>
            </a:r>
          </a:p>
          <a:p>
            <a:pPr marL="285750" indent="-285750">
              <a:buFont typeface="Wingdings" panose="05000000000000000000" pitchFamily="2" charset="2"/>
              <a:buChar char="q"/>
            </a:pPr>
            <a:r>
              <a:rPr lang="en-GB" dirty="0"/>
              <a:t>2+ A levels</a:t>
            </a:r>
          </a:p>
          <a:p>
            <a:pPr marL="285750" indent="-285750">
              <a:buFont typeface="Wingdings" panose="05000000000000000000" pitchFamily="2" charset="2"/>
              <a:buChar char="q"/>
            </a:pPr>
            <a:r>
              <a:rPr lang="en-GB" dirty="0"/>
              <a:t>No qualifications</a:t>
            </a:r>
          </a:p>
        </p:txBody>
      </p:sp>
    </p:spTree>
    <p:extLst>
      <p:ext uri="{BB962C8B-B14F-4D97-AF65-F5344CB8AC3E}">
        <p14:creationId xmlns:p14="http://schemas.microsoft.com/office/powerpoint/2010/main" val="1546274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 YOUR HYPOTHESIS</a:t>
            </a:r>
          </a:p>
        </p:txBody>
      </p:sp>
      <p:sp>
        <p:nvSpPr>
          <p:cNvPr id="3" name="Content Placeholder 2"/>
          <p:cNvSpPr>
            <a:spLocks noGrp="1"/>
          </p:cNvSpPr>
          <p:nvPr>
            <p:ph idx="1"/>
          </p:nvPr>
        </p:nvSpPr>
        <p:spPr/>
        <p:txBody>
          <a:bodyPr>
            <a:normAutofit lnSpcReduction="10000"/>
          </a:bodyPr>
          <a:lstStyle/>
          <a:p>
            <a:pPr marL="0" indent="0">
              <a:buNone/>
            </a:pPr>
            <a:r>
              <a:rPr lang="en-GB" dirty="0"/>
              <a:t>e.g. </a:t>
            </a:r>
          </a:p>
          <a:p>
            <a:pPr marL="0" indent="0">
              <a:buNone/>
            </a:pPr>
            <a:endParaRPr lang="en-GB" dirty="0"/>
          </a:p>
          <a:p>
            <a:pPr marL="0" indent="0">
              <a:buNone/>
            </a:pPr>
            <a:r>
              <a:rPr lang="en-GB" dirty="0"/>
              <a:t>H1) Males do worse than females at GCSE English</a:t>
            </a:r>
          </a:p>
          <a:p>
            <a:pPr marL="0" indent="0">
              <a:buNone/>
            </a:pPr>
            <a:endParaRPr lang="en-GB" dirty="0"/>
          </a:p>
          <a:p>
            <a:pPr marL="0" indent="0">
              <a:buNone/>
            </a:pPr>
            <a:r>
              <a:rPr lang="en-GB" dirty="0"/>
              <a:t>Q1. Are you male or female?</a:t>
            </a:r>
          </a:p>
          <a:p>
            <a:pPr marL="0" indent="0">
              <a:buNone/>
            </a:pPr>
            <a:r>
              <a:rPr lang="en-GB" dirty="0"/>
              <a:t>Q2. What was your final result for GCSE English?</a:t>
            </a:r>
          </a:p>
          <a:p>
            <a:pPr marL="0" indent="0">
              <a:buNone/>
            </a:pPr>
            <a:endParaRPr lang="en-GB" dirty="0"/>
          </a:p>
          <a:p>
            <a:pPr marL="0" indent="0">
              <a:buNone/>
            </a:pPr>
            <a:r>
              <a:rPr lang="en-GB" b="1" dirty="0"/>
              <a:t>These questions are able to test our hypothesis and help answer our overall question.</a:t>
            </a:r>
          </a:p>
        </p:txBody>
      </p:sp>
    </p:spTree>
    <p:extLst>
      <p:ext uri="{BB962C8B-B14F-4D97-AF65-F5344CB8AC3E}">
        <p14:creationId xmlns:p14="http://schemas.microsoft.com/office/powerpoint/2010/main" val="1198827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pen book by flameshaft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3487" y="1066800"/>
            <a:ext cx="9648825" cy="5001768"/>
          </a:xfrm>
          <a:prstGeom prst="rect">
            <a:avLst/>
          </a:prstGeom>
        </p:spPr>
      </p:pic>
      <p:sp>
        <p:nvSpPr>
          <p:cNvPr id="5" name="TextBox 4"/>
          <p:cNvSpPr txBox="1"/>
          <p:nvPr/>
        </p:nvSpPr>
        <p:spPr>
          <a:xfrm>
            <a:off x="6305550" y="1367081"/>
            <a:ext cx="4305300" cy="4401205"/>
          </a:xfrm>
          <a:prstGeom prst="rect">
            <a:avLst/>
          </a:prstGeom>
          <a:noFill/>
        </p:spPr>
        <p:txBody>
          <a:bodyPr wrap="square" rtlCol="0">
            <a:spAutoFit/>
          </a:bodyPr>
          <a:lstStyle/>
          <a:p>
            <a:r>
              <a:rPr lang="en-GB" sz="4000" dirty="0"/>
              <a:t>In your books come   up with 3 different  types of closed  questions that would give an opinion on a chocolate bar</a:t>
            </a:r>
          </a:p>
        </p:txBody>
      </p:sp>
    </p:spTree>
    <p:extLst>
      <p:ext uri="{BB962C8B-B14F-4D97-AF65-F5344CB8AC3E}">
        <p14:creationId xmlns:p14="http://schemas.microsoft.com/office/powerpoint/2010/main" val="3903608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b="1"/>
              <a:t>Open-ended questions</a:t>
            </a:r>
            <a:r>
              <a:rPr lang="en-GB"/>
              <a:t> </a:t>
            </a:r>
          </a:p>
        </p:txBody>
      </p:sp>
      <p:pic>
        <p:nvPicPr>
          <p:cNvPr id="6" name="Content Placeholder 5" descr="See full size image">
            <a:hlinkClick r:id="rId2"/>
          </p:cNvPr>
          <p:cNvPicPr>
            <a:picLocks noGrp="1" noChangeAspect="1" noChangeArrowheads="1"/>
          </p:cNvPicPr>
          <p:nvPr>
            <p:ph idx="1"/>
          </p:nvPr>
        </p:nvPicPr>
        <p:blipFill>
          <a:blip r:embed="rId3" cstate="print"/>
          <a:srcRect/>
          <a:stretch>
            <a:fillRect/>
          </a:stretch>
        </p:blipFill>
        <p:spPr bwMode="auto">
          <a:xfrm>
            <a:off x="3298373" y="1833676"/>
            <a:ext cx="5845628" cy="2101510"/>
          </a:xfrm>
          <a:prstGeom prst="rect">
            <a:avLst/>
          </a:prstGeom>
          <a:noFill/>
        </p:spPr>
      </p:pic>
      <p:sp>
        <p:nvSpPr>
          <p:cNvPr id="82949" name="Text Box 5"/>
          <p:cNvSpPr txBox="1">
            <a:spLocks noChangeArrowheads="1"/>
          </p:cNvSpPr>
          <p:nvPr/>
        </p:nvSpPr>
        <p:spPr bwMode="auto">
          <a:xfrm>
            <a:off x="1629569" y="4486275"/>
            <a:ext cx="8932862" cy="1938992"/>
          </a:xfrm>
          <a:prstGeom prst="rect">
            <a:avLst/>
          </a:prstGeom>
          <a:noFill/>
          <a:ln w="9525">
            <a:noFill/>
            <a:miter lim="800000"/>
            <a:headEnd/>
            <a:tailEnd/>
          </a:ln>
          <a:effectLst/>
        </p:spPr>
        <p:txBody>
          <a:bodyPr wrap="square">
            <a:spAutoFit/>
          </a:bodyPr>
          <a:lstStyle/>
          <a:p>
            <a:pPr>
              <a:spcBef>
                <a:spcPct val="50000"/>
              </a:spcBef>
              <a:buFontTx/>
              <a:buChar char="•"/>
            </a:pPr>
            <a:r>
              <a:rPr lang="en-GB" sz="2400" dirty="0"/>
              <a:t> Respondents answer in their own words. </a:t>
            </a:r>
          </a:p>
          <a:p>
            <a:pPr>
              <a:spcBef>
                <a:spcPct val="50000"/>
              </a:spcBef>
              <a:buFontTx/>
              <a:buChar char="•"/>
            </a:pPr>
            <a:r>
              <a:rPr lang="en-GB" sz="2400" dirty="0"/>
              <a:t> These questions can be difficult to analyse – you can’t count them but you can quote them in your work</a:t>
            </a:r>
          </a:p>
          <a:p>
            <a:pPr>
              <a:spcBef>
                <a:spcPct val="50000"/>
              </a:spcBef>
              <a:buFontTx/>
              <a:buChar char="•"/>
            </a:pPr>
            <a:r>
              <a:rPr lang="en-GB" sz="2400" dirty="0"/>
              <a:t> Should be at the end of the questionnaire.</a:t>
            </a:r>
          </a:p>
        </p:txBody>
      </p:sp>
    </p:spTree>
    <p:extLst>
      <p:ext uri="{BB962C8B-B14F-4D97-AF65-F5344CB8AC3E}">
        <p14:creationId xmlns:p14="http://schemas.microsoft.com/office/powerpoint/2010/main" val="18676111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821871" y="1401082"/>
            <a:ext cx="10515600" cy="4351338"/>
          </a:xfrm>
        </p:spPr>
        <p:txBody>
          <a:bodyPr>
            <a:normAutofit lnSpcReduction="10000"/>
          </a:bodyPr>
          <a:lstStyle/>
          <a:p>
            <a:pPr>
              <a:lnSpc>
                <a:spcPct val="90000"/>
              </a:lnSpc>
              <a:buFont typeface="Wingdings" pitchFamily="2" charset="2"/>
              <a:buNone/>
            </a:pPr>
            <a:r>
              <a:rPr lang="en-GB" sz="2400" b="1" dirty="0"/>
              <a:t>What are your favourite TV programmes and why? </a:t>
            </a:r>
          </a:p>
          <a:p>
            <a:pPr>
              <a:lnSpc>
                <a:spcPct val="90000"/>
              </a:lnSpc>
              <a:buFont typeface="Wingdings" pitchFamily="2" charset="2"/>
              <a:buNone/>
            </a:pPr>
            <a:r>
              <a:rPr lang="en-GB" sz="2400" b="1" dirty="0"/>
              <a:t>(Please specify their titles)</a:t>
            </a:r>
          </a:p>
          <a:p>
            <a:pPr>
              <a:lnSpc>
                <a:spcPct val="90000"/>
              </a:lnSpc>
              <a:buFont typeface="Wingdings" pitchFamily="2" charset="2"/>
              <a:buNone/>
            </a:pPr>
            <a:r>
              <a:rPr lang="en-GB" sz="2400" b="1" dirty="0"/>
              <a:t>. . . . . . . . . . . . . . . . . . . . . . . . . . . . . . . . . . . . . . . . . . . . . . . </a:t>
            </a:r>
          </a:p>
          <a:p>
            <a:pPr>
              <a:lnSpc>
                <a:spcPct val="90000"/>
              </a:lnSpc>
              <a:buFont typeface="Wingdings" pitchFamily="2" charset="2"/>
              <a:buNone/>
            </a:pPr>
            <a:r>
              <a:rPr lang="en-GB" sz="2400" b="1" dirty="0"/>
              <a:t>. . . . . . . . . . . . . . . . . . . . . . . . . . . . . . . . . . . . . . . . . . . . . . . </a:t>
            </a:r>
          </a:p>
          <a:p>
            <a:pPr>
              <a:lnSpc>
                <a:spcPct val="90000"/>
              </a:lnSpc>
              <a:buFont typeface="Wingdings" pitchFamily="2" charset="2"/>
              <a:buNone/>
            </a:pPr>
            <a:r>
              <a:rPr lang="en-GB" sz="2400" b="1" dirty="0"/>
              <a:t>. . . . . . . . . . . . . . . . . . . . . . . . . . . . . . . . . . . . . . . . . . . . . . .  </a:t>
            </a:r>
          </a:p>
          <a:p>
            <a:pPr>
              <a:lnSpc>
                <a:spcPct val="90000"/>
              </a:lnSpc>
              <a:buFont typeface="Wingdings" pitchFamily="2" charset="2"/>
              <a:buNone/>
            </a:pPr>
            <a:endParaRPr lang="en-GB" sz="2400" b="1" dirty="0"/>
          </a:p>
          <a:p>
            <a:pPr>
              <a:lnSpc>
                <a:spcPct val="90000"/>
              </a:lnSpc>
              <a:buFont typeface="Wingdings" pitchFamily="2" charset="2"/>
              <a:buNone/>
            </a:pPr>
            <a:r>
              <a:rPr lang="en-GB" sz="2400" b="1" dirty="0"/>
              <a:t>What do you think are the main causes of racism?</a:t>
            </a:r>
          </a:p>
          <a:p>
            <a:pPr>
              <a:lnSpc>
                <a:spcPct val="90000"/>
              </a:lnSpc>
              <a:buFont typeface="Wingdings" pitchFamily="2" charset="2"/>
              <a:buNone/>
            </a:pPr>
            <a:r>
              <a:rPr lang="en-GB" sz="2400" b="1" dirty="0"/>
              <a:t>. . . . . . . . . . . . . . . . . . . . . . . . . . . . . . . . . . . . . . . . . . . . . . . </a:t>
            </a:r>
          </a:p>
          <a:p>
            <a:pPr>
              <a:lnSpc>
                <a:spcPct val="90000"/>
              </a:lnSpc>
              <a:buFont typeface="Wingdings" pitchFamily="2" charset="2"/>
              <a:buNone/>
            </a:pPr>
            <a:r>
              <a:rPr lang="en-GB" sz="2400" b="1" dirty="0"/>
              <a:t>. . . . . . . . . . . . . . . . . . . . . . . . . . . . . . . . . . . . . . . . . . . . . . .  </a:t>
            </a:r>
          </a:p>
          <a:p>
            <a:pPr>
              <a:lnSpc>
                <a:spcPct val="90000"/>
              </a:lnSpc>
              <a:buFont typeface="Wingdings" pitchFamily="2" charset="2"/>
              <a:buNone/>
            </a:pPr>
            <a:r>
              <a:rPr lang="en-GB" sz="2400" b="1" dirty="0"/>
              <a:t>. . . . . . . . . . . . . . . . . . . . . . . . . . . . . . . . . . . . . . . . . . . . . . . </a:t>
            </a:r>
          </a:p>
        </p:txBody>
      </p:sp>
      <p:pic>
        <p:nvPicPr>
          <p:cNvPr id="4" name="Picture 4" descr="questions"/>
          <p:cNvPicPr>
            <a:picLocks noChangeAspect="1" noChangeArrowheads="1"/>
          </p:cNvPicPr>
          <p:nvPr/>
        </p:nvPicPr>
        <p:blipFill>
          <a:blip r:embed="rId2" cstate="print"/>
          <a:srcRect/>
          <a:stretch>
            <a:fillRect/>
          </a:stretch>
        </p:blipFill>
        <p:spPr>
          <a:xfrm rot="1497072">
            <a:off x="8237991" y="195944"/>
            <a:ext cx="2740252" cy="3739242"/>
          </a:xfrm>
          <a:prstGeom prst="rect">
            <a:avLst/>
          </a:prstGeom>
          <a:noFill/>
          <a:ln/>
        </p:spPr>
      </p:pic>
      <p:sp>
        <p:nvSpPr>
          <p:cNvPr id="2" name="Oval 1"/>
          <p:cNvSpPr/>
          <p:nvPr/>
        </p:nvSpPr>
        <p:spPr>
          <a:xfrm>
            <a:off x="8776138" y="3984171"/>
            <a:ext cx="2841866" cy="2449286"/>
          </a:xfrm>
          <a:prstGeom prst="ellipse">
            <a:avLst/>
          </a:prstGeom>
          <a:solidFill>
            <a:srgbClr val="F884D1"/>
          </a:solidFill>
          <a:ln>
            <a:solidFill>
              <a:srgbClr val="F88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293904" y="4239318"/>
            <a:ext cx="2324100" cy="1938992"/>
          </a:xfrm>
          <a:prstGeom prst="rect">
            <a:avLst/>
          </a:prstGeom>
          <a:noFill/>
        </p:spPr>
        <p:txBody>
          <a:bodyPr wrap="square" rtlCol="0">
            <a:spAutoFit/>
          </a:bodyPr>
          <a:lstStyle/>
          <a:p>
            <a:r>
              <a:rPr lang="en-GB" sz="2000" b="1" dirty="0"/>
              <a:t>Answer these questions.</a:t>
            </a:r>
          </a:p>
          <a:p>
            <a:endParaRPr lang="en-GB" sz="2000" b="1" dirty="0"/>
          </a:p>
          <a:p>
            <a:r>
              <a:rPr lang="en-GB" sz="2000" b="1" dirty="0"/>
              <a:t>Be prepared to feedback to the class</a:t>
            </a:r>
            <a:r>
              <a:rPr lang="en-GB" b="1" dirty="0"/>
              <a:t>.</a:t>
            </a:r>
          </a:p>
        </p:txBody>
      </p:sp>
    </p:spTree>
    <p:extLst>
      <p:ext uri="{BB962C8B-B14F-4D97-AF65-F5344CB8AC3E}">
        <p14:creationId xmlns:p14="http://schemas.microsoft.com/office/powerpoint/2010/main" val="1625816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58410" y="560131"/>
            <a:ext cx="8229600" cy="1143000"/>
          </a:xfrm>
        </p:spPr>
        <p:txBody>
          <a:bodyPr>
            <a:noAutofit/>
          </a:bodyPr>
          <a:lstStyle/>
          <a:p>
            <a:r>
              <a:rPr lang="en-GB" dirty="0"/>
              <a:t>Draft your questionnaire. </a:t>
            </a:r>
          </a:p>
        </p:txBody>
      </p:sp>
      <p:pic>
        <p:nvPicPr>
          <p:cNvPr id="69636" name="Picture 4" descr="Invite-People"/>
          <p:cNvPicPr>
            <a:picLocks noGrp="1" noChangeAspect="1" noChangeArrowheads="1"/>
          </p:cNvPicPr>
          <p:nvPr>
            <p:ph idx="1"/>
          </p:nvPr>
        </p:nvPicPr>
        <p:blipFill>
          <a:blip r:embed="rId2" cstate="print"/>
          <a:srcRect l="13499" t="-2000"/>
          <a:stretch>
            <a:fillRect/>
          </a:stretch>
        </p:blipFill>
        <p:spPr>
          <a:xfrm>
            <a:off x="9127034" y="1393097"/>
            <a:ext cx="2520950" cy="1890712"/>
          </a:xfrm>
          <a:noFill/>
          <a:ln/>
        </p:spPr>
      </p:pic>
      <p:sp>
        <p:nvSpPr>
          <p:cNvPr id="69637" name="Text Box 5"/>
          <p:cNvSpPr txBox="1">
            <a:spLocks noChangeArrowheads="1"/>
          </p:cNvSpPr>
          <p:nvPr/>
        </p:nvSpPr>
        <p:spPr bwMode="auto">
          <a:xfrm>
            <a:off x="2135188" y="3283809"/>
            <a:ext cx="7777162" cy="3046988"/>
          </a:xfrm>
          <a:prstGeom prst="rect">
            <a:avLst/>
          </a:prstGeom>
          <a:noFill/>
          <a:ln w="9525">
            <a:noFill/>
            <a:miter lim="800000"/>
            <a:headEnd/>
            <a:tailEnd/>
          </a:ln>
          <a:effectLst/>
        </p:spPr>
        <p:txBody>
          <a:bodyPr>
            <a:spAutoFit/>
          </a:bodyPr>
          <a:lstStyle/>
          <a:p>
            <a:pPr>
              <a:buFontTx/>
              <a:buChar char="•"/>
            </a:pPr>
            <a:r>
              <a:rPr lang="en-GB" sz="2400" dirty="0"/>
              <a:t> Are the instructions clear and were the questions   </a:t>
            </a:r>
          </a:p>
          <a:p>
            <a:r>
              <a:rPr lang="en-GB" sz="2400" dirty="0"/>
              <a:t>  understood? </a:t>
            </a:r>
          </a:p>
          <a:p>
            <a:pPr>
              <a:buFontTx/>
              <a:buChar char="•"/>
            </a:pPr>
            <a:r>
              <a:rPr lang="en-GB" sz="2400" dirty="0"/>
              <a:t> Are there other options?</a:t>
            </a:r>
          </a:p>
          <a:p>
            <a:pPr>
              <a:buFontTx/>
              <a:buChar char="•"/>
            </a:pPr>
            <a:r>
              <a:rPr lang="en-GB" sz="2400" dirty="0"/>
              <a:t> Are the answers what you expected and do they give   appropriate information?  </a:t>
            </a:r>
          </a:p>
          <a:p>
            <a:pPr>
              <a:buFontTx/>
              <a:buChar char="•"/>
            </a:pPr>
            <a:r>
              <a:rPr lang="en-GB" sz="2400" dirty="0"/>
              <a:t> Can the responses be presented as charts, graphs  </a:t>
            </a:r>
          </a:p>
          <a:p>
            <a:r>
              <a:rPr lang="en-GB" sz="2400" dirty="0"/>
              <a:t>  and tables?</a:t>
            </a:r>
          </a:p>
          <a:p>
            <a:pPr>
              <a:buFontTx/>
              <a:buChar char="•"/>
            </a:pPr>
            <a:r>
              <a:rPr lang="en-GB" sz="2400" dirty="0"/>
              <a:t> Do you need to modify the questionnaire?  </a:t>
            </a:r>
          </a:p>
        </p:txBody>
      </p:sp>
      <p:sp>
        <p:nvSpPr>
          <p:cNvPr id="2" name="Rectangle 1"/>
          <p:cNvSpPr/>
          <p:nvPr/>
        </p:nvSpPr>
        <p:spPr>
          <a:xfrm>
            <a:off x="1358410" y="1857885"/>
            <a:ext cx="8092965" cy="1200329"/>
          </a:xfrm>
          <a:prstGeom prst="rect">
            <a:avLst/>
          </a:prstGeom>
        </p:spPr>
        <p:txBody>
          <a:bodyPr wrap="square">
            <a:spAutoFit/>
          </a:bodyPr>
          <a:lstStyle/>
          <a:p>
            <a:r>
              <a:rPr lang="en-GB" sz="2400" b="1" dirty="0"/>
              <a:t>Once you have drafted your questionnaire you will need to carry out a pilot in class. </a:t>
            </a:r>
            <a:br>
              <a:rPr lang="en-GB" sz="2400" b="1" dirty="0"/>
            </a:br>
            <a:r>
              <a:rPr lang="en-GB" sz="2400" b="1" dirty="0"/>
              <a:t>Get some pupils in the class to try and complete it. </a:t>
            </a:r>
            <a:endParaRPr lang="en-GB" sz="2400" dirty="0"/>
          </a:p>
        </p:txBody>
      </p:sp>
    </p:spTree>
    <p:extLst>
      <p:ext uri="{BB962C8B-B14F-4D97-AF65-F5344CB8AC3E}">
        <p14:creationId xmlns:p14="http://schemas.microsoft.com/office/powerpoint/2010/main" val="3829193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89053" y="2533440"/>
            <a:ext cx="10515600" cy="1325563"/>
          </a:xfrm>
        </p:spPr>
        <p:txBody>
          <a:bodyPr>
            <a:normAutofit fontScale="90000"/>
          </a:bodyPr>
          <a:lstStyle/>
          <a:p>
            <a:r>
              <a:rPr lang="en-GB" b="1" dirty="0"/>
              <a:t>HOMEWORK </a:t>
            </a:r>
            <a:br>
              <a:rPr lang="en-GB" b="1" dirty="0"/>
            </a:br>
            <a:br>
              <a:rPr lang="en-GB" b="1" dirty="0"/>
            </a:br>
            <a:r>
              <a:rPr lang="en-GB" b="1" dirty="0"/>
              <a:t>Complete the final draft of your questionnaire and gather your  research.</a:t>
            </a:r>
            <a:br>
              <a:rPr lang="en-GB" b="1" dirty="0"/>
            </a:br>
            <a:br>
              <a:rPr lang="en-GB" b="1" dirty="0"/>
            </a:br>
            <a:r>
              <a:rPr lang="en-GB" b="1" dirty="0"/>
              <a:t>You must have at least 30 filled in questionnaires</a:t>
            </a:r>
            <a:r>
              <a:rPr lang="en-GB" dirty="0"/>
              <a:t>.</a:t>
            </a:r>
            <a:br>
              <a:rPr lang="en-GB" dirty="0"/>
            </a:br>
            <a:br>
              <a:rPr lang="en-GB" dirty="0"/>
            </a:br>
            <a:r>
              <a:rPr lang="en-GB" dirty="0"/>
              <a:t>**To help your digital literacy marks you </a:t>
            </a:r>
            <a:br>
              <a:rPr lang="en-GB" dirty="0"/>
            </a:br>
            <a:r>
              <a:rPr lang="en-GB" dirty="0"/>
              <a:t>may want to consider using Survey </a:t>
            </a:r>
            <a:br>
              <a:rPr lang="en-GB" dirty="0"/>
            </a:br>
            <a:r>
              <a:rPr lang="en-GB" dirty="0"/>
              <a:t>Monkey instead of having paper copies</a:t>
            </a:r>
          </a:p>
        </p:txBody>
      </p:sp>
      <p:pic>
        <p:nvPicPr>
          <p:cNvPr id="70660" name="Picture 4" descr="Take-Effective-Action"/>
          <p:cNvPicPr>
            <a:picLocks noGrp="1" noChangeAspect="1" noChangeArrowheads="1"/>
          </p:cNvPicPr>
          <p:nvPr>
            <p:ph idx="1"/>
          </p:nvPr>
        </p:nvPicPr>
        <p:blipFill>
          <a:blip r:embed="rId2" cstate="print"/>
          <a:stretch>
            <a:fillRect/>
          </a:stretch>
        </p:blipFill>
        <p:spPr>
          <a:xfrm>
            <a:off x="10217426" y="433146"/>
            <a:ext cx="1219200" cy="914400"/>
          </a:xfrm>
          <a:noFill/>
          <a:ln/>
        </p:spPr>
      </p:pic>
    </p:spTree>
    <p:extLst>
      <p:ext uri="{BB962C8B-B14F-4D97-AF65-F5344CB8AC3E}">
        <p14:creationId xmlns:p14="http://schemas.microsoft.com/office/powerpoint/2010/main" val="239040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le:Van Gogh - Starry Night - Google Art Project.jpg - Wikipedia,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3464" y="4425042"/>
            <a:ext cx="2576500" cy="2041071"/>
          </a:xfrm>
          <a:prstGeom prst="rect">
            <a:avLst/>
          </a:prstGeom>
        </p:spPr>
      </p:pic>
      <p:sp>
        <p:nvSpPr>
          <p:cNvPr id="2" name="Title 1"/>
          <p:cNvSpPr>
            <a:spLocks noGrp="1"/>
          </p:cNvSpPr>
          <p:nvPr>
            <p:ph type="title"/>
          </p:nvPr>
        </p:nvSpPr>
        <p:spPr>
          <a:xfrm>
            <a:off x="838200" y="-103377"/>
            <a:ext cx="10515600" cy="1325563"/>
          </a:xfrm>
        </p:spPr>
        <p:txBody>
          <a:bodyPr/>
          <a:lstStyle/>
          <a:p>
            <a:r>
              <a:rPr lang="en-GB" dirty="0"/>
              <a:t>Topic</a:t>
            </a:r>
          </a:p>
        </p:txBody>
      </p:sp>
      <p:sp>
        <p:nvSpPr>
          <p:cNvPr id="3" name="Content Placeholder 2"/>
          <p:cNvSpPr>
            <a:spLocks noGrp="1"/>
          </p:cNvSpPr>
          <p:nvPr>
            <p:ph idx="1"/>
          </p:nvPr>
        </p:nvSpPr>
        <p:spPr>
          <a:xfrm>
            <a:off x="838200" y="1110544"/>
            <a:ext cx="10515600" cy="4351338"/>
          </a:xfrm>
        </p:spPr>
        <p:txBody>
          <a:bodyPr>
            <a:normAutofit/>
          </a:bodyPr>
          <a:lstStyle/>
          <a:p>
            <a:pPr marL="0" indent="0">
              <a:buNone/>
            </a:pPr>
            <a:r>
              <a:rPr lang="en-US" sz="3200" baseline="30000" dirty="0">
                <a:latin typeface="Arial"/>
                <a:cs typeface="Arial"/>
              </a:rPr>
              <a:t>You must explore an area that reflects your </a:t>
            </a:r>
            <a:r>
              <a:rPr lang="en-US" sz="3200" b="1" baseline="30000" dirty="0">
                <a:latin typeface="Arial"/>
                <a:cs typeface="Arial"/>
              </a:rPr>
              <a:t>future educational </a:t>
            </a:r>
            <a:r>
              <a:rPr lang="en-US" sz="3200" baseline="30000" dirty="0">
                <a:latin typeface="Arial"/>
                <a:cs typeface="Arial"/>
              </a:rPr>
              <a:t>or </a:t>
            </a:r>
            <a:r>
              <a:rPr lang="en-US" sz="3200" b="1" baseline="30000" dirty="0">
                <a:latin typeface="Arial"/>
                <a:cs typeface="Arial"/>
              </a:rPr>
              <a:t>career aspirations </a:t>
            </a:r>
            <a:r>
              <a:rPr lang="en-US" sz="3200" baseline="30000" dirty="0">
                <a:latin typeface="Arial"/>
                <a:cs typeface="Arial"/>
              </a:rPr>
              <a:t>but is underpinned by research. </a:t>
            </a:r>
            <a:endParaRPr lang="en-US" sz="3200" dirty="0">
              <a:latin typeface="Arial"/>
              <a:cs typeface="Arial"/>
            </a:endParaRPr>
          </a:p>
          <a:p>
            <a:pPr marL="0" indent="0">
              <a:buNone/>
            </a:pPr>
            <a:r>
              <a:rPr lang="en-US" sz="3200" baseline="30000" dirty="0">
                <a:latin typeface="Arial"/>
                <a:cs typeface="Arial"/>
              </a:rPr>
              <a:t>A variety of Project Proposals which have been produced by Higher Education departments and </a:t>
            </a:r>
            <a:r>
              <a:rPr lang="en-US" sz="3200" baseline="30000" dirty="0" err="1">
                <a:latin typeface="Arial"/>
                <a:cs typeface="Arial"/>
              </a:rPr>
              <a:t>organisations</a:t>
            </a:r>
            <a:r>
              <a:rPr lang="en-US" sz="3200" baseline="30000" dirty="0">
                <a:latin typeface="Arial"/>
                <a:cs typeface="Arial"/>
              </a:rPr>
              <a:t> will be available on WJEC website. </a:t>
            </a:r>
          </a:p>
          <a:p>
            <a:pPr marL="0" indent="0">
              <a:buNone/>
            </a:pPr>
            <a:r>
              <a:rPr lang="en-US" sz="3200" baseline="30000" dirty="0">
                <a:latin typeface="Arial"/>
                <a:cs typeface="Arial"/>
                <a:hlinkClick r:id="rId3"/>
              </a:rPr>
              <a:t>http://www.wjec.co.uk/qualifications/welsh-baccalaureate/welsh-bacc-from-2015/Advanced/</a:t>
            </a:r>
            <a:endParaRPr lang="en-US" sz="3200" baseline="30000" dirty="0">
              <a:latin typeface="Arial"/>
              <a:cs typeface="Arial"/>
            </a:endParaRPr>
          </a:p>
          <a:p>
            <a:pPr marL="0" indent="0">
              <a:buNone/>
            </a:pPr>
            <a:endParaRPr lang="en-US" sz="3200" dirty="0">
              <a:latin typeface="Arial"/>
              <a:cs typeface="Arial"/>
            </a:endParaRPr>
          </a:p>
          <a:p>
            <a:pPr marL="0" indent="0">
              <a:buNone/>
            </a:pPr>
            <a:endParaRPr lang="en-GB" sz="3200" dirty="0">
              <a:latin typeface="Arial"/>
              <a:cs typeface="Arial"/>
            </a:endParaRPr>
          </a:p>
        </p:txBody>
      </p:sp>
      <p:pic>
        <p:nvPicPr>
          <p:cNvPr id="5" name="Picture 4" descr="En pointe, pliés and ballet shoes"/>
          <p:cNvPicPr>
            <a:picLocks noChangeAspect="1"/>
          </p:cNvPicPr>
          <p:nvPr/>
        </p:nvPicPr>
        <p:blipFill>
          <a:blip r:embed="rId4"/>
          <a:stretch>
            <a:fillRect/>
          </a:stretch>
        </p:blipFill>
        <p:spPr>
          <a:xfrm>
            <a:off x="6091237" y="3424237"/>
            <a:ext cx="9525" cy="9525"/>
          </a:xfrm>
          <a:prstGeom prst="rect">
            <a:avLst/>
          </a:prstGeom>
        </p:spPr>
      </p:pic>
      <p:pic>
        <p:nvPicPr>
          <p:cNvPr id="7" name="Picture 6" descr="File:Ballerina logo.pn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16559">
            <a:off x="9180789" y="3761150"/>
            <a:ext cx="3048006" cy="2919990"/>
          </a:xfrm>
          <a:prstGeom prst="rect">
            <a:avLst/>
          </a:prstGeom>
        </p:spPr>
      </p:pic>
      <p:sp>
        <p:nvSpPr>
          <p:cNvPr id="11" name="Rectangle 10"/>
          <p:cNvSpPr/>
          <p:nvPr/>
        </p:nvSpPr>
        <p:spPr>
          <a:xfrm>
            <a:off x="1038095" y="4351600"/>
            <a:ext cx="4806670" cy="1938992"/>
          </a:xfrm>
          <a:prstGeom prst="rect">
            <a:avLst/>
          </a:prstGeom>
        </p:spPr>
        <p:txBody>
          <a:bodyPr wrap="square">
            <a:spAutoFit/>
          </a:bodyPr>
          <a:lstStyle/>
          <a:p>
            <a:r>
              <a:rPr lang="en-US" sz="2000" baseline="30000" dirty="0">
                <a:latin typeface="Arial"/>
                <a:cs typeface="Arial"/>
              </a:rPr>
              <a:t>It is advisable for learners to keep a research diary/log. In this they can record:</a:t>
            </a:r>
          </a:p>
          <a:p>
            <a:r>
              <a:rPr lang="en-US" sz="2000" baseline="30000" dirty="0">
                <a:latin typeface="Arial"/>
                <a:cs typeface="Arial"/>
              </a:rPr>
              <a:t> Their planning</a:t>
            </a:r>
          </a:p>
          <a:p>
            <a:r>
              <a:rPr lang="en-US" sz="2000" baseline="30000" dirty="0">
                <a:latin typeface="Arial"/>
                <a:cs typeface="Arial"/>
              </a:rPr>
              <a:t> Information and ideas</a:t>
            </a:r>
          </a:p>
          <a:p>
            <a:r>
              <a:rPr lang="en-US" sz="2000" baseline="30000" dirty="0">
                <a:latin typeface="Arial"/>
                <a:cs typeface="Arial"/>
              </a:rPr>
              <a:t> How their Project develops</a:t>
            </a:r>
          </a:p>
          <a:p>
            <a:r>
              <a:rPr lang="en-US" sz="2000" baseline="30000" dirty="0">
                <a:latin typeface="Arial"/>
                <a:cs typeface="Arial"/>
              </a:rPr>
              <a:t> Why they have taken decisions</a:t>
            </a:r>
          </a:p>
          <a:p>
            <a:r>
              <a:rPr lang="en-US" sz="2000" baseline="30000" dirty="0">
                <a:latin typeface="Arial"/>
                <a:cs typeface="Arial"/>
              </a:rPr>
              <a:t> Reflection for discussions with subject staff and from one to one</a:t>
            </a:r>
          </a:p>
          <a:p>
            <a:r>
              <a:rPr lang="en-US" sz="2000" baseline="30000" dirty="0">
                <a:latin typeface="Arial"/>
                <a:cs typeface="Arial"/>
              </a:rPr>
              <a:t> Review the process of the Project as they carry it out.</a:t>
            </a:r>
            <a:endParaRPr lang="en-US" sz="2000" dirty="0">
              <a:latin typeface="Arial"/>
              <a:cs typeface="Arial"/>
            </a:endParaRPr>
          </a:p>
        </p:txBody>
      </p:sp>
      <p:sp>
        <p:nvSpPr>
          <p:cNvPr id="6" name="Explosion 2 5"/>
          <p:cNvSpPr/>
          <p:nvPr/>
        </p:nvSpPr>
        <p:spPr>
          <a:xfrm rot="531201">
            <a:off x="-318956" y="3185159"/>
            <a:ext cx="7761889" cy="3988261"/>
          </a:xfrm>
          <a:prstGeom prst="irregularSeal2">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2445969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rotWithShape="1">
          <a:blip r:embed="rId2" cstate="print"/>
          <a:srcRect b="4227"/>
          <a:stretch/>
        </p:blipFill>
        <p:spPr bwMode="auto">
          <a:xfrm rot="211613">
            <a:off x="1723988" y="131183"/>
            <a:ext cx="8208912" cy="6206799"/>
          </a:xfrm>
          <a:prstGeom prst="rect">
            <a:avLst/>
          </a:prstGeom>
          <a:noFill/>
          <a:ln w="9525">
            <a:noFill/>
            <a:miter lim="800000"/>
            <a:headEnd/>
            <a:tailEnd/>
          </a:ln>
        </p:spPr>
      </p:pic>
      <p:sp>
        <p:nvSpPr>
          <p:cNvPr id="2" name="TextBox 1"/>
          <p:cNvSpPr txBox="1"/>
          <p:nvPr/>
        </p:nvSpPr>
        <p:spPr>
          <a:xfrm>
            <a:off x="9397388" y="3745735"/>
            <a:ext cx="2794612" cy="983873"/>
          </a:xfrm>
          <a:prstGeom prst="cloudCallout">
            <a:avLst>
              <a:gd name="adj1" fmla="val -66957"/>
              <a:gd name="adj2" fmla="val 25548"/>
            </a:avLst>
          </a:prstGeom>
          <a:solidFill>
            <a:schemeClr val="accent6">
              <a:lumMod val="20000"/>
              <a:lumOff val="80000"/>
            </a:schemeClr>
          </a:solidFill>
        </p:spPr>
        <p:txBody>
          <a:bodyPr wrap="square" rtlCol="0">
            <a:spAutoFit/>
          </a:bodyPr>
          <a:lstStyle/>
          <a:p>
            <a:r>
              <a:rPr lang="en-GB" dirty="0"/>
              <a:t>Why do you think this?</a:t>
            </a:r>
          </a:p>
        </p:txBody>
      </p:sp>
    </p:spTree>
    <p:extLst>
      <p:ext uri="{BB962C8B-B14F-4D97-AF65-F5344CB8AC3E}">
        <p14:creationId xmlns:p14="http://schemas.microsoft.com/office/powerpoint/2010/main" val="285007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645" y="99057"/>
            <a:ext cx="9144000" cy="1121513"/>
          </a:xfrm>
        </p:spPr>
        <p:txBody>
          <a:bodyPr>
            <a:normAutofit/>
          </a:bodyPr>
          <a:lstStyle/>
          <a:p>
            <a:r>
              <a:rPr lang="en-GB" u="sng" dirty="0"/>
              <a:t>Data</a:t>
            </a:r>
            <a:endParaRPr lang="en-GB" dirty="0"/>
          </a:p>
        </p:txBody>
      </p:sp>
      <p:sp>
        <p:nvSpPr>
          <p:cNvPr id="4" name="Subtitle 2"/>
          <p:cNvSpPr>
            <a:spLocks noGrp="1"/>
          </p:cNvSpPr>
          <p:nvPr>
            <p:ph type="subTitle" idx="1"/>
          </p:nvPr>
        </p:nvSpPr>
        <p:spPr>
          <a:xfrm>
            <a:off x="366713" y="1562100"/>
            <a:ext cx="10644621" cy="647700"/>
          </a:xfrm>
        </p:spPr>
        <p:txBody>
          <a:bodyPr>
            <a:normAutofit/>
          </a:bodyPr>
          <a:lstStyle/>
          <a:p>
            <a:pPr eaLnBrk="1" hangingPunct="1">
              <a:lnSpc>
                <a:spcPct val="80000"/>
              </a:lnSpc>
            </a:pPr>
            <a:r>
              <a:rPr lang="en-GB" dirty="0" err="1">
                <a:latin typeface="Arial" charset="0"/>
              </a:rPr>
              <a:t>Amcan</a:t>
            </a:r>
            <a:r>
              <a:rPr lang="en-GB" dirty="0">
                <a:latin typeface="Arial" charset="0"/>
              </a:rPr>
              <a:t>: to decide the most appropriate way to show data </a:t>
            </a:r>
          </a:p>
        </p:txBody>
      </p:sp>
      <p:grpSp>
        <p:nvGrpSpPr>
          <p:cNvPr id="5" name="Group 4"/>
          <p:cNvGrpSpPr>
            <a:grpSpLocks/>
          </p:cNvGrpSpPr>
          <p:nvPr/>
        </p:nvGrpSpPr>
        <p:grpSpPr bwMode="auto">
          <a:xfrm>
            <a:off x="1388248" y="2402733"/>
            <a:ext cx="5841744" cy="2686295"/>
            <a:chOff x="189849" y="2867295"/>
            <a:chExt cx="6075294" cy="2687104"/>
          </a:xfrm>
        </p:grpSpPr>
        <p:sp>
          <p:nvSpPr>
            <p:cNvPr id="6" name="TextBox 5"/>
            <p:cNvSpPr txBox="1"/>
            <p:nvPr/>
          </p:nvSpPr>
          <p:spPr>
            <a:xfrm>
              <a:off x="189849" y="2867295"/>
              <a:ext cx="6075294" cy="1223780"/>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r>
                <a:rPr lang="en-GB" sz="2000" dirty="0">
                  <a:solidFill>
                    <a:srgbClr val="FF0000"/>
                  </a:solidFill>
                </a:rPr>
                <a:t>	</a:t>
              </a:r>
              <a:r>
                <a:rPr lang="en-GB" sz="2100" dirty="0">
                  <a:solidFill>
                    <a:srgbClr val="FF6600"/>
                  </a:solidFill>
                  <a:cs typeface="Calibri" charset="0"/>
                </a:rPr>
                <a:t>	 </a:t>
              </a:r>
            </a:p>
            <a:p>
              <a:pPr eaLnBrk="1" hangingPunct="1"/>
              <a:r>
                <a:rPr lang="en-GB" sz="2100" dirty="0">
                  <a:solidFill>
                    <a:srgbClr val="FF6600"/>
                  </a:solidFill>
                  <a:cs typeface="Calibri" charset="0"/>
                </a:rPr>
                <a:t>	</a:t>
              </a:r>
              <a:endParaRPr lang="en-GB" sz="2100" dirty="0">
                <a:solidFill>
                  <a:srgbClr val="00B050"/>
                </a:solidFill>
                <a:cs typeface="Calibri" charset="0"/>
              </a:endParaRP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45" y="4068781"/>
              <a:ext cx="411386" cy="724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683" y="3257885"/>
              <a:ext cx="432048" cy="758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20" y="4832311"/>
              <a:ext cx="412431" cy="72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6458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Merit/ Distinction</a:t>
            </a:r>
          </a:p>
        </p:txBody>
      </p:sp>
      <p:sp>
        <p:nvSpPr>
          <p:cNvPr id="3" name="Content Placeholder 2"/>
          <p:cNvSpPr>
            <a:spLocks noGrp="1"/>
          </p:cNvSpPr>
          <p:nvPr>
            <p:ph idx="1"/>
          </p:nvPr>
        </p:nvSpPr>
        <p:spPr/>
        <p:txBody>
          <a:bodyPr/>
          <a:lstStyle/>
          <a:p>
            <a:pPr marL="0" indent="0">
              <a:buNone/>
            </a:pPr>
            <a:r>
              <a:rPr lang="en-GB" dirty="0"/>
              <a:t>From marking feedback it was found that not enough data analysis was done and this was seen as one of the weakest parts of the investigation in general.</a:t>
            </a:r>
          </a:p>
          <a:p>
            <a:pPr marL="0" indent="0">
              <a:buNone/>
            </a:pPr>
            <a:endParaRPr lang="en-GB" dirty="0"/>
          </a:p>
          <a:p>
            <a:pPr marL="0" indent="0">
              <a:buNone/>
            </a:pPr>
            <a:r>
              <a:rPr lang="en-GB" dirty="0"/>
              <a:t>To gain a merit or distinction you must use more than a graph and pie chart. </a:t>
            </a:r>
          </a:p>
          <a:p>
            <a:pPr marL="0" indent="0">
              <a:buNone/>
            </a:pPr>
            <a:endParaRPr lang="en-GB" dirty="0"/>
          </a:p>
          <a:p>
            <a:pPr marL="0" indent="0">
              <a:buNone/>
            </a:pPr>
            <a:r>
              <a:rPr lang="en-GB" dirty="0"/>
              <a:t>In pairs match the graphs up with the descriptions.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41583">
            <a:off x="6368714" y="113504"/>
            <a:ext cx="1828804" cy="182880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72821">
            <a:off x="7436903" y="113504"/>
            <a:ext cx="1828804" cy="182880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477" y="113504"/>
            <a:ext cx="1828804" cy="182880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72324">
            <a:off x="9459823" y="78041"/>
            <a:ext cx="1828804" cy="1828804"/>
          </a:xfrm>
          <a:prstGeom prst="rect">
            <a:avLst/>
          </a:prstGeom>
        </p:spPr>
      </p:pic>
    </p:spTree>
    <p:extLst>
      <p:ext uri="{BB962C8B-B14F-4D97-AF65-F5344CB8AC3E}">
        <p14:creationId xmlns:p14="http://schemas.microsoft.com/office/powerpoint/2010/main" val="2578298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 graph </a:t>
            </a:r>
          </a:p>
        </p:txBody>
      </p:sp>
      <p:sp>
        <p:nvSpPr>
          <p:cNvPr id="3" name="Content Placeholder 2"/>
          <p:cNvSpPr>
            <a:spLocks noGrp="1"/>
          </p:cNvSpPr>
          <p:nvPr>
            <p:ph idx="1"/>
          </p:nvPr>
        </p:nvSpPr>
        <p:spPr/>
        <p:txBody>
          <a:bodyPr/>
          <a:lstStyle/>
          <a:p>
            <a:pPr marL="0" indent="0">
              <a:buNone/>
            </a:pPr>
            <a:r>
              <a:rPr lang="en-GB" dirty="0"/>
              <a:t>These are used to compare facts. They provide a visual display for comparing quantities in different categories or groups. They are used for discrete data. They help us to see relationships quickly. However, they can be difficult to read accurately. A change in scale may alter the visual perception of the data.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168" y="4001294"/>
            <a:ext cx="3766888" cy="2324100"/>
          </a:xfrm>
          <a:prstGeom prst="rect">
            <a:avLst/>
          </a:prstGeom>
        </p:spPr>
      </p:pic>
    </p:spTree>
    <p:extLst>
      <p:ext uri="{BB962C8B-B14F-4D97-AF65-F5344CB8AC3E}">
        <p14:creationId xmlns:p14="http://schemas.microsoft.com/office/powerpoint/2010/main" val="3494264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 chart</a:t>
            </a:r>
          </a:p>
        </p:txBody>
      </p:sp>
      <p:sp>
        <p:nvSpPr>
          <p:cNvPr id="3" name="Content Placeholder 2"/>
          <p:cNvSpPr>
            <a:spLocks noGrp="1"/>
          </p:cNvSpPr>
          <p:nvPr>
            <p:ph idx="1"/>
          </p:nvPr>
        </p:nvSpPr>
        <p:spPr/>
        <p:txBody>
          <a:bodyPr/>
          <a:lstStyle/>
          <a:p>
            <a:pPr marL="0" indent="0">
              <a:buNone/>
            </a:pPr>
            <a:r>
              <a:rPr lang="en-GB" dirty="0"/>
              <a:t>These are used to compare the parts of a whole. They are best used for displaying one set of data. If the values of the parts are quite similar they can be difficult to read and understand.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747" y="3497180"/>
            <a:ext cx="3628274" cy="2679784"/>
          </a:xfrm>
          <a:prstGeom prst="rect">
            <a:avLst/>
          </a:prstGeom>
        </p:spPr>
      </p:pic>
    </p:spTree>
    <p:extLst>
      <p:ext uri="{BB962C8B-B14F-4D97-AF65-F5344CB8AC3E}">
        <p14:creationId xmlns:p14="http://schemas.microsoft.com/office/powerpoint/2010/main" val="3084598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 – everyone </a:t>
            </a:r>
            <a:r>
              <a:rPr lang="en-GB" b="1" dirty="0"/>
              <a:t>must</a:t>
            </a:r>
            <a:r>
              <a:rPr lang="en-GB" dirty="0"/>
              <a:t> include a table</a:t>
            </a:r>
          </a:p>
        </p:txBody>
      </p:sp>
      <p:sp>
        <p:nvSpPr>
          <p:cNvPr id="3" name="Content Placeholder 2"/>
          <p:cNvSpPr>
            <a:spLocks noGrp="1"/>
          </p:cNvSpPr>
          <p:nvPr>
            <p:ph idx="1"/>
          </p:nvPr>
        </p:nvSpPr>
        <p:spPr/>
        <p:txBody>
          <a:bodyPr/>
          <a:lstStyle/>
          <a:p>
            <a:pPr marL="0" indent="0">
              <a:buNone/>
            </a:pPr>
            <a:r>
              <a:rPr lang="en-GB" dirty="0"/>
              <a:t>These are used to organise exact amounts of data and to display numerical information. They do not show visual comparisons. As a result, they can take longer to read and understand. It can also be difficult to examine overall trends and make comparisons.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4738" y="3860381"/>
            <a:ext cx="4274970" cy="2451519"/>
          </a:xfrm>
          <a:prstGeom prst="rect">
            <a:avLst/>
          </a:prstGeom>
        </p:spPr>
      </p:pic>
    </p:spTree>
    <p:extLst>
      <p:ext uri="{BB962C8B-B14F-4D97-AF65-F5344CB8AC3E}">
        <p14:creationId xmlns:p14="http://schemas.microsoft.com/office/powerpoint/2010/main" val="1377443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Line graph</a:t>
            </a:r>
          </a:p>
        </p:txBody>
      </p:sp>
      <p:sp>
        <p:nvSpPr>
          <p:cNvPr id="3" name="Content Placeholder 2"/>
          <p:cNvSpPr>
            <a:spLocks noGrp="1"/>
          </p:cNvSpPr>
          <p:nvPr>
            <p:ph idx="1"/>
          </p:nvPr>
        </p:nvSpPr>
        <p:spPr/>
        <p:txBody>
          <a:bodyPr/>
          <a:lstStyle/>
          <a:p>
            <a:pPr marL="0" indent="0">
              <a:buNone/>
            </a:pPr>
            <a:r>
              <a:rPr lang="en-GB" dirty="0"/>
              <a:t>These are used to display data or information that changes continuously over time. They allow us to see overall </a:t>
            </a:r>
            <a:r>
              <a:rPr lang="en-GB" dirty="0" err="1"/>
              <a:t>trens</a:t>
            </a:r>
            <a:r>
              <a:rPr lang="en-GB" dirty="0"/>
              <a:t> as an increase or decrease in data over time.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842" y="3368841"/>
            <a:ext cx="6002755" cy="3246521"/>
          </a:xfrm>
          <a:prstGeom prst="rect">
            <a:avLst/>
          </a:prstGeom>
        </p:spPr>
      </p:pic>
    </p:spTree>
    <p:extLst>
      <p:ext uri="{BB962C8B-B14F-4D97-AF65-F5344CB8AC3E}">
        <p14:creationId xmlns:p14="http://schemas.microsoft.com/office/powerpoint/2010/main" val="33626356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Scatter graph </a:t>
            </a:r>
          </a:p>
        </p:txBody>
      </p:sp>
      <p:sp>
        <p:nvSpPr>
          <p:cNvPr id="3" name="Content Placeholder 2"/>
          <p:cNvSpPr>
            <a:spLocks noGrp="1"/>
          </p:cNvSpPr>
          <p:nvPr>
            <p:ph idx="1"/>
          </p:nvPr>
        </p:nvSpPr>
        <p:spPr/>
        <p:txBody>
          <a:bodyPr/>
          <a:lstStyle/>
          <a:p>
            <a:pPr marL="0" indent="0">
              <a:buNone/>
            </a:pPr>
            <a:r>
              <a:rPr lang="en-GB" dirty="0"/>
              <a:t>These graphs are drawn to find patterns in sets of data (if present). They show the relationship of one variable to another. The relationship between the two variables is called their correlation. A line of best fit is drawn through the data to show correlation.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258" y="3513220"/>
            <a:ext cx="6001588" cy="3136232"/>
          </a:xfrm>
          <a:prstGeom prst="rect">
            <a:avLst/>
          </a:prstGeom>
        </p:spPr>
      </p:pic>
    </p:spTree>
    <p:extLst>
      <p:ext uri="{BB962C8B-B14F-4D97-AF65-F5344CB8AC3E}">
        <p14:creationId xmlns:p14="http://schemas.microsoft.com/office/powerpoint/2010/main" val="2263349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Box and Whisker</a:t>
            </a:r>
          </a:p>
        </p:txBody>
      </p:sp>
      <p:sp>
        <p:nvSpPr>
          <p:cNvPr id="3" name="Content Placeholder 2"/>
          <p:cNvSpPr>
            <a:spLocks noGrp="1"/>
          </p:cNvSpPr>
          <p:nvPr>
            <p:ph idx="1"/>
          </p:nvPr>
        </p:nvSpPr>
        <p:spPr/>
        <p:txBody>
          <a:bodyPr/>
          <a:lstStyle/>
          <a:p>
            <a:pPr marL="0" indent="0">
              <a:buNone/>
            </a:pPr>
            <a:r>
              <a:rPr lang="en-GB" dirty="0"/>
              <a:t>This is used to display information about the range, the median and the quartiles. It is usually drawn alongside a number line.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32" y="3327734"/>
            <a:ext cx="5835316" cy="2984166"/>
          </a:xfrm>
          <a:prstGeom prst="rect">
            <a:avLst/>
          </a:prstGeom>
        </p:spPr>
      </p:pic>
    </p:spTree>
    <p:extLst>
      <p:ext uri="{BB962C8B-B14F-4D97-AF65-F5344CB8AC3E}">
        <p14:creationId xmlns:p14="http://schemas.microsoft.com/office/powerpoint/2010/main" val="3989869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Histogram</a:t>
            </a:r>
          </a:p>
        </p:txBody>
      </p:sp>
      <p:sp>
        <p:nvSpPr>
          <p:cNvPr id="3" name="Content Placeholder 2"/>
          <p:cNvSpPr>
            <a:spLocks noGrp="1"/>
          </p:cNvSpPr>
          <p:nvPr>
            <p:ph idx="1"/>
          </p:nvPr>
        </p:nvSpPr>
        <p:spPr/>
        <p:txBody>
          <a:bodyPr/>
          <a:lstStyle/>
          <a:p>
            <a:pPr marL="0" indent="0">
              <a:buNone/>
            </a:pPr>
            <a:r>
              <a:rPr lang="en-GB" dirty="0"/>
              <a:t>With these graphs the data represents continuous rather than discrete categories. However, because a continuous category may have a large number of possible values, the data is often grouped to reduce the number of data points. For example, instead of drawing a bar for each individual age between 0 and 65, the data could be grouped into a series of continuous age ranges such as 16-24, 25-34, 35-44 etc. </a:t>
            </a:r>
          </a:p>
          <a:p>
            <a:pPr marL="0" indent="0">
              <a:buNone/>
            </a:pPr>
            <a:r>
              <a:rPr lang="en-GB" dirty="0"/>
              <a:t>The area of the bar is proportional to the size of the category represented and not just its height.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198" y="4748463"/>
            <a:ext cx="4838700" cy="1981200"/>
          </a:xfrm>
          <a:prstGeom prst="rect">
            <a:avLst/>
          </a:prstGeom>
        </p:spPr>
      </p:pic>
    </p:spTree>
    <p:extLst>
      <p:ext uri="{BB962C8B-B14F-4D97-AF65-F5344CB8AC3E}">
        <p14:creationId xmlns:p14="http://schemas.microsoft.com/office/powerpoint/2010/main" val="202594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220"/>
          <a:stretch/>
        </p:blipFill>
        <p:spPr>
          <a:xfrm>
            <a:off x="577412" y="403438"/>
            <a:ext cx="11266713" cy="6219088"/>
          </a:xfrm>
          <a:prstGeom prst="rect">
            <a:avLst/>
          </a:prstGeom>
        </p:spPr>
      </p:pic>
      <p:sp>
        <p:nvSpPr>
          <p:cNvPr id="5" name="Rectangle 4"/>
          <p:cNvSpPr/>
          <p:nvPr/>
        </p:nvSpPr>
        <p:spPr>
          <a:xfrm>
            <a:off x="4404064" y="2565102"/>
            <a:ext cx="3453612" cy="1077218"/>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Future career/aspiration</a:t>
            </a:r>
          </a:p>
        </p:txBody>
      </p:sp>
      <p:sp>
        <p:nvSpPr>
          <p:cNvPr id="6" name="Rectangle 5"/>
          <p:cNvSpPr/>
          <p:nvPr/>
        </p:nvSpPr>
        <p:spPr>
          <a:xfrm>
            <a:off x="1348407" y="4035861"/>
            <a:ext cx="3453612"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Politics</a:t>
            </a:r>
          </a:p>
        </p:txBody>
      </p:sp>
      <p:sp>
        <p:nvSpPr>
          <p:cNvPr id="7" name="Rectangle 6"/>
          <p:cNvSpPr/>
          <p:nvPr/>
        </p:nvSpPr>
        <p:spPr>
          <a:xfrm>
            <a:off x="3933764" y="5790187"/>
            <a:ext cx="3453612"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BREXIT</a:t>
            </a:r>
          </a:p>
        </p:txBody>
      </p:sp>
      <p:sp>
        <p:nvSpPr>
          <p:cNvPr id="2" name="TextBox 1"/>
          <p:cNvSpPr txBox="1"/>
          <p:nvPr/>
        </p:nvSpPr>
        <p:spPr>
          <a:xfrm>
            <a:off x="234284" y="172606"/>
            <a:ext cx="5425518" cy="461665"/>
          </a:xfrm>
          <a:prstGeom prst="rect">
            <a:avLst/>
          </a:prstGeom>
          <a:noFill/>
        </p:spPr>
        <p:txBody>
          <a:bodyPr wrap="square" rtlCol="0">
            <a:spAutoFit/>
          </a:bodyPr>
          <a:lstStyle/>
          <a:p>
            <a:r>
              <a:rPr lang="en-US" sz="2400" dirty="0"/>
              <a:t>Mind map all your ideas</a:t>
            </a:r>
          </a:p>
        </p:txBody>
      </p:sp>
    </p:spTree>
    <p:extLst>
      <p:ext uri="{BB962C8B-B14F-4D97-AF65-F5344CB8AC3E}">
        <p14:creationId xmlns:p14="http://schemas.microsoft.com/office/powerpoint/2010/main" val="3641992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Appendices</a:t>
            </a:r>
          </a:p>
        </p:txBody>
      </p:sp>
      <p:sp>
        <p:nvSpPr>
          <p:cNvPr id="3" name="Content Placeholder 2"/>
          <p:cNvSpPr>
            <a:spLocks noGrp="1"/>
          </p:cNvSpPr>
          <p:nvPr>
            <p:ph idx="1"/>
          </p:nvPr>
        </p:nvSpPr>
        <p:spPr/>
        <p:txBody>
          <a:bodyPr/>
          <a:lstStyle/>
          <a:p>
            <a:pPr marL="0" indent="0">
              <a:buNone/>
            </a:pPr>
            <a:r>
              <a:rPr lang="en-GB" dirty="0"/>
              <a:t>Please include further data in your appendices.</a:t>
            </a:r>
          </a:p>
          <a:p>
            <a:pPr marL="0" indent="0">
              <a:buNone/>
            </a:pPr>
            <a:endParaRPr lang="en-GB" dirty="0"/>
          </a:p>
          <a:p>
            <a:pPr marL="0" indent="0">
              <a:buNone/>
            </a:pPr>
            <a:r>
              <a:rPr lang="en-GB" dirty="0"/>
              <a:t>This can be a table showing overall results to questionnaires etc.</a:t>
            </a:r>
          </a:p>
          <a:p>
            <a:pPr marL="0" indent="0">
              <a:buNone/>
            </a:pPr>
            <a:endParaRPr lang="en-GB" dirty="0"/>
          </a:p>
          <a:p>
            <a:pPr marL="0" indent="0">
              <a:buNone/>
            </a:pPr>
            <a:r>
              <a:rPr lang="en-GB" dirty="0"/>
              <a:t>You may only decide to show 2 out of 10 question results in your essay so be sure to show all other results as e.g. Appendix A. </a:t>
            </a:r>
          </a:p>
          <a:p>
            <a:pPr marL="0" indent="0">
              <a:buNone/>
            </a:pPr>
            <a:endParaRPr lang="en-GB" dirty="0"/>
          </a:p>
          <a:p>
            <a:pPr marL="0" indent="0">
              <a:buNone/>
            </a:pPr>
            <a:r>
              <a:rPr lang="en-GB" dirty="0"/>
              <a:t>This will help towards your numeracy marks. </a:t>
            </a:r>
          </a:p>
        </p:txBody>
      </p:sp>
    </p:spTree>
    <p:extLst>
      <p:ext uri="{BB962C8B-B14F-4D97-AF65-F5344CB8AC3E}">
        <p14:creationId xmlns:p14="http://schemas.microsoft.com/office/powerpoint/2010/main" val="35082338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st / liste by lmproulx"/>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729" y="150607"/>
            <a:ext cx="11869271" cy="6482603"/>
          </a:xfrm>
          <a:prstGeom prst="rect">
            <a:avLst/>
          </a:prstGeom>
        </p:spPr>
      </p:pic>
      <p:sp>
        <p:nvSpPr>
          <p:cNvPr id="2" name="Title 1"/>
          <p:cNvSpPr>
            <a:spLocks noGrp="1"/>
          </p:cNvSpPr>
          <p:nvPr>
            <p:ph type="title"/>
          </p:nvPr>
        </p:nvSpPr>
        <p:spPr>
          <a:xfrm>
            <a:off x="5324140" y="150607"/>
            <a:ext cx="10515600" cy="1325563"/>
          </a:xfrm>
        </p:spPr>
        <p:txBody>
          <a:bodyPr/>
          <a:lstStyle/>
          <a:p>
            <a:r>
              <a:rPr lang="en-GB" dirty="0"/>
              <a:t>Check list</a:t>
            </a:r>
          </a:p>
        </p:txBody>
      </p:sp>
      <p:sp>
        <p:nvSpPr>
          <p:cNvPr id="3" name="Content Placeholder 2"/>
          <p:cNvSpPr>
            <a:spLocks noGrp="1"/>
          </p:cNvSpPr>
          <p:nvPr>
            <p:ph idx="1"/>
          </p:nvPr>
        </p:nvSpPr>
        <p:spPr>
          <a:xfrm>
            <a:off x="4040517" y="1713225"/>
            <a:ext cx="10515600" cy="4351338"/>
          </a:xfrm>
        </p:spPr>
        <p:txBody>
          <a:bodyPr>
            <a:normAutofit/>
          </a:bodyPr>
          <a:lstStyle/>
          <a:p>
            <a:pPr>
              <a:buFontTx/>
              <a:buChar char="•"/>
            </a:pPr>
            <a:r>
              <a:rPr lang="en-GB" dirty="0"/>
              <a:t> Have you completed the survey? </a:t>
            </a:r>
          </a:p>
          <a:p>
            <a:pPr>
              <a:buFontTx/>
              <a:buChar char="•"/>
            </a:pPr>
            <a:endParaRPr lang="en-GB" dirty="0"/>
          </a:p>
          <a:p>
            <a:pPr>
              <a:buFontTx/>
              <a:buChar char="•"/>
            </a:pPr>
            <a:endParaRPr lang="en-GB" dirty="0"/>
          </a:p>
          <a:p>
            <a:pPr>
              <a:buFontTx/>
              <a:buChar char="•"/>
            </a:pPr>
            <a:r>
              <a:rPr lang="en-GB" dirty="0"/>
              <a:t>Have you recorded results in a spreadsheet?</a:t>
            </a:r>
          </a:p>
          <a:p>
            <a:pPr>
              <a:buFontTx/>
              <a:buChar char="•"/>
            </a:pPr>
            <a:endParaRPr lang="en-GB" dirty="0"/>
          </a:p>
        </p:txBody>
      </p:sp>
      <p:sp>
        <p:nvSpPr>
          <p:cNvPr id="5" name="TextBox 4"/>
          <p:cNvSpPr txBox="1"/>
          <p:nvPr/>
        </p:nvSpPr>
        <p:spPr>
          <a:xfrm>
            <a:off x="3861997" y="2402447"/>
            <a:ext cx="7627171" cy="523220"/>
          </a:xfrm>
          <a:prstGeom prst="rect">
            <a:avLst/>
          </a:prstGeom>
          <a:noFill/>
        </p:spPr>
        <p:txBody>
          <a:bodyPr wrap="square" rtlCol="0">
            <a:spAutoFit/>
          </a:bodyPr>
          <a:lstStyle/>
          <a:p>
            <a:pPr>
              <a:buFontTx/>
              <a:buChar char="•"/>
            </a:pPr>
            <a:r>
              <a:rPr lang="en-GB" sz="2800" dirty="0"/>
              <a:t>Have you collated responses using tally charts? </a:t>
            </a:r>
          </a:p>
        </p:txBody>
      </p:sp>
      <p:sp>
        <p:nvSpPr>
          <p:cNvPr id="6" name="TextBox 5"/>
          <p:cNvSpPr txBox="1"/>
          <p:nvPr/>
        </p:nvSpPr>
        <p:spPr>
          <a:xfrm>
            <a:off x="3861997" y="3968586"/>
            <a:ext cx="7024742" cy="954107"/>
          </a:xfrm>
          <a:prstGeom prst="rect">
            <a:avLst/>
          </a:prstGeom>
          <a:noFill/>
        </p:spPr>
        <p:txBody>
          <a:bodyPr wrap="square" rtlCol="0">
            <a:spAutoFit/>
          </a:bodyPr>
          <a:lstStyle/>
          <a:p>
            <a:pPr>
              <a:buFontTx/>
              <a:buChar char="•"/>
            </a:pPr>
            <a:r>
              <a:rPr lang="en-GB" sz="2800" dirty="0"/>
              <a:t> Have you included a copy of the spreadsheet </a:t>
            </a:r>
          </a:p>
          <a:p>
            <a:r>
              <a:rPr lang="en-GB" sz="2800" dirty="0"/>
              <a:t>in the appendix of the investigation?</a:t>
            </a:r>
          </a:p>
        </p:txBody>
      </p:sp>
    </p:spTree>
    <p:extLst>
      <p:ext uri="{BB962C8B-B14F-4D97-AF65-F5344CB8AC3E}">
        <p14:creationId xmlns:p14="http://schemas.microsoft.com/office/powerpoint/2010/main" val="4289757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Secondary Research</a:t>
            </a:r>
          </a:p>
        </p:txBody>
      </p:sp>
      <p:sp>
        <p:nvSpPr>
          <p:cNvPr id="3" name="Content Placeholder 2"/>
          <p:cNvSpPr>
            <a:spLocks noGrp="1"/>
          </p:cNvSpPr>
          <p:nvPr>
            <p:ph idx="1"/>
          </p:nvPr>
        </p:nvSpPr>
        <p:spPr/>
        <p:txBody>
          <a:bodyPr/>
          <a:lstStyle/>
          <a:p>
            <a:pPr marL="0" indent="0">
              <a:buNone/>
            </a:pPr>
            <a:r>
              <a:rPr lang="en-GB" dirty="0"/>
              <a:t>Feedback from the WJEC states that they would like to see quantitative and qualitative secondary data too. </a:t>
            </a:r>
          </a:p>
          <a:p>
            <a:pPr algn="ctr">
              <a:buFont typeface="Wingdings" panose="05000000000000000000" pitchFamily="2" charset="2"/>
              <a:buChar char="ü"/>
            </a:pPr>
            <a:r>
              <a:rPr lang="en-GB" dirty="0"/>
              <a:t>Data </a:t>
            </a:r>
            <a:r>
              <a:rPr lang="en-GB" dirty="0" err="1"/>
              <a:t>e.g</a:t>
            </a:r>
            <a:r>
              <a:rPr lang="en-GB" dirty="0"/>
              <a:t> graphs, tables </a:t>
            </a:r>
          </a:p>
          <a:p>
            <a:pPr algn="ctr">
              <a:buFont typeface="Wingdings" panose="05000000000000000000" pitchFamily="2" charset="2"/>
              <a:buChar char="ü"/>
            </a:pPr>
            <a:r>
              <a:rPr lang="en-GB" dirty="0"/>
              <a:t>Reading texts</a:t>
            </a:r>
          </a:p>
          <a:p>
            <a:pPr marL="0" indent="0" algn="ctr">
              <a:buNone/>
            </a:pPr>
            <a:endParaRPr lang="en-GB" dirty="0"/>
          </a:p>
          <a:p>
            <a:pPr marL="0" indent="0">
              <a:buNone/>
            </a:pPr>
            <a:r>
              <a:rPr lang="en-GB" dirty="0"/>
              <a:t>The Office for National Statistics will provide you with a lot of data</a:t>
            </a:r>
          </a:p>
          <a:p>
            <a:pPr marL="0" indent="0">
              <a:buNone/>
            </a:pPr>
            <a:r>
              <a:rPr lang="en-GB" dirty="0">
                <a:hlinkClick r:id="rId2"/>
              </a:rPr>
              <a:t>https://www.ons.gov.uk/</a:t>
            </a:r>
            <a:r>
              <a:rPr lang="en-GB" dirty="0"/>
              <a:t> </a:t>
            </a:r>
          </a:p>
          <a:p>
            <a:pPr marL="0" indent="0">
              <a:buNone/>
            </a:pPr>
            <a:r>
              <a:rPr lang="en-GB" dirty="0"/>
              <a:t>Once you have learned how to reference please use this website for data. </a:t>
            </a:r>
          </a:p>
          <a:p>
            <a:pPr marL="0" indent="0" algn="ctr">
              <a:buNone/>
            </a:pPr>
            <a:endParaRPr lang="en-GB" dirty="0"/>
          </a:p>
        </p:txBody>
      </p:sp>
    </p:spTree>
    <p:extLst>
      <p:ext uri="{BB962C8B-B14F-4D97-AF65-F5344CB8AC3E}">
        <p14:creationId xmlns:p14="http://schemas.microsoft.com/office/powerpoint/2010/main" val="3106501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 sticky no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8488" y="1322516"/>
            <a:ext cx="4677096" cy="4519244"/>
          </a:xfrm>
          <a:prstGeom prst="rect">
            <a:avLst/>
          </a:prstGeom>
        </p:spPr>
      </p:pic>
      <p:sp>
        <p:nvSpPr>
          <p:cNvPr id="7" name="TextBox 6"/>
          <p:cNvSpPr txBox="1"/>
          <p:nvPr/>
        </p:nvSpPr>
        <p:spPr>
          <a:xfrm rot="21249565">
            <a:off x="4042455" y="1732311"/>
            <a:ext cx="4269161" cy="3416320"/>
          </a:xfrm>
          <a:prstGeom prst="rect">
            <a:avLst/>
          </a:prstGeom>
          <a:noFill/>
        </p:spPr>
        <p:txBody>
          <a:bodyPr wrap="square" rtlCol="0">
            <a:spAutoFit/>
          </a:bodyPr>
          <a:lstStyle/>
          <a:p>
            <a:endParaRPr lang="en-GB" sz="3600" dirty="0"/>
          </a:p>
          <a:p>
            <a:r>
              <a:rPr lang="en-GB" sz="3600" dirty="0"/>
              <a:t>What is plagiarism?</a:t>
            </a:r>
          </a:p>
          <a:p>
            <a:endParaRPr lang="en-GB" sz="3600" dirty="0"/>
          </a:p>
          <a:p>
            <a:r>
              <a:rPr lang="en-GB" sz="3600" dirty="0"/>
              <a:t>Try to define plagiarism</a:t>
            </a:r>
          </a:p>
          <a:p>
            <a:endParaRPr lang="en-GB" sz="3600" dirty="0"/>
          </a:p>
        </p:txBody>
      </p:sp>
    </p:spTree>
    <p:extLst>
      <p:ext uri="{BB962C8B-B14F-4D97-AF65-F5344CB8AC3E}">
        <p14:creationId xmlns:p14="http://schemas.microsoft.com/office/powerpoint/2010/main" val="41150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645" y="99057"/>
            <a:ext cx="9144000" cy="1121513"/>
          </a:xfrm>
        </p:spPr>
        <p:txBody>
          <a:bodyPr/>
          <a:lstStyle/>
          <a:p>
            <a:r>
              <a:rPr lang="en-GB" u="sng" dirty="0"/>
              <a:t>Secondary Research</a:t>
            </a:r>
            <a:endParaRPr lang="en-GB" dirty="0"/>
          </a:p>
        </p:txBody>
      </p:sp>
      <p:sp>
        <p:nvSpPr>
          <p:cNvPr id="4" name="Subtitle 2"/>
          <p:cNvSpPr>
            <a:spLocks noGrp="1"/>
          </p:cNvSpPr>
          <p:nvPr>
            <p:ph type="subTitle" idx="1"/>
          </p:nvPr>
        </p:nvSpPr>
        <p:spPr>
          <a:xfrm>
            <a:off x="366713" y="1562100"/>
            <a:ext cx="10644621" cy="647700"/>
          </a:xfrm>
        </p:spPr>
        <p:txBody>
          <a:bodyPr>
            <a:normAutofit/>
          </a:bodyPr>
          <a:lstStyle/>
          <a:p>
            <a:pPr eaLnBrk="1" hangingPunct="1">
              <a:lnSpc>
                <a:spcPct val="80000"/>
              </a:lnSpc>
            </a:pPr>
            <a:r>
              <a:rPr lang="en-GB" dirty="0" err="1">
                <a:latin typeface="Arial" charset="0"/>
              </a:rPr>
              <a:t>Amcan</a:t>
            </a:r>
            <a:r>
              <a:rPr lang="en-GB" dirty="0">
                <a:latin typeface="Arial" charset="0"/>
              </a:rPr>
              <a:t>:</a:t>
            </a:r>
          </a:p>
        </p:txBody>
      </p:sp>
      <p:grpSp>
        <p:nvGrpSpPr>
          <p:cNvPr id="5" name="Group 4"/>
          <p:cNvGrpSpPr>
            <a:grpSpLocks/>
          </p:cNvGrpSpPr>
          <p:nvPr/>
        </p:nvGrpSpPr>
        <p:grpSpPr bwMode="auto">
          <a:xfrm>
            <a:off x="1388248" y="2402733"/>
            <a:ext cx="5841744" cy="3093152"/>
            <a:chOff x="189849" y="2867295"/>
            <a:chExt cx="6075294" cy="3094083"/>
          </a:xfrm>
        </p:grpSpPr>
        <p:sp>
          <p:nvSpPr>
            <p:cNvPr id="6" name="TextBox 5"/>
            <p:cNvSpPr txBox="1"/>
            <p:nvPr/>
          </p:nvSpPr>
          <p:spPr>
            <a:xfrm>
              <a:off x="189849" y="2867295"/>
              <a:ext cx="6075294" cy="1208387"/>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100" u="sng" dirty="0">
                  <a:cs typeface="Calibri" charset="0"/>
                </a:rPr>
                <a:t>Learning Outcomes</a:t>
              </a:r>
            </a:p>
            <a:p>
              <a:pPr eaLnBrk="1" hangingPunct="1">
                <a:spcBef>
                  <a:spcPct val="50000"/>
                </a:spcBef>
              </a:pPr>
              <a:r>
                <a:rPr lang="en-GB" sz="2100" dirty="0"/>
                <a:t>	</a:t>
              </a:r>
              <a:endParaRPr lang="en-GB" sz="2000" dirty="0">
                <a:solidFill>
                  <a:srgbClr val="FF0000"/>
                </a:solidFill>
              </a:endParaRPr>
            </a:p>
            <a:p>
              <a:pPr eaLnBrk="1" hangingPunct="1"/>
              <a:r>
                <a:rPr lang="en-GB" sz="2000" dirty="0">
                  <a:solidFill>
                    <a:srgbClr val="FF0000"/>
                  </a:solidFill>
                </a:rPr>
                <a:t>	</a:t>
              </a:r>
              <a:endParaRPr lang="en-GB" sz="2100" dirty="0">
                <a:solidFill>
                  <a:srgbClr val="00B050"/>
                </a:solidFill>
                <a:cs typeface="Calibri" charset="0"/>
              </a:endParaRPr>
            </a:p>
          </p:txBody>
        </p:sp>
        <p:pic>
          <p:nvPicPr>
            <p:cNvPr id="7"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040" y="4290769"/>
              <a:ext cx="411386" cy="72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683" y="3257885"/>
              <a:ext cx="432048" cy="75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363" y="5239290"/>
              <a:ext cx="412431" cy="72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16697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 Qualitative (descriptive)</a:t>
            </a:r>
          </a:p>
        </p:txBody>
      </p:sp>
      <p:sp>
        <p:nvSpPr>
          <p:cNvPr id="3" name="Content Placeholder 2"/>
          <p:cNvSpPr>
            <a:spLocks noGrp="1"/>
          </p:cNvSpPr>
          <p:nvPr>
            <p:ph idx="1"/>
          </p:nvPr>
        </p:nvSpPr>
        <p:spPr/>
        <p:txBody>
          <a:bodyPr>
            <a:normAutofit/>
          </a:bodyPr>
          <a:lstStyle/>
          <a:p>
            <a:pPr marL="0" indent="0">
              <a:buNone/>
            </a:pPr>
            <a:r>
              <a:rPr lang="en-GB" dirty="0"/>
              <a:t>The analysis of qualitative information should be a creative and critical process. Whilst analysing information, you should: </a:t>
            </a:r>
          </a:p>
          <a:p>
            <a:r>
              <a:rPr lang="en-GB" dirty="0"/>
              <a:t>Show detailed knowledge and understanding of the project title, with reference to information collected from primary and secondary sources; </a:t>
            </a:r>
          </a:p>
          <a:p>
            <a:r>
              <a:rPr lang="en-GB" dirty="0"/>
              <a:t>Recognise the importance of accuracy, relevance and reliability of information to the analysis process; </a:t>
            </a:r>
          </a:p>
          <a:p>
            <a:r>
              <a:rPr lang="en-GB" dirty="0"/>
              <a:t>Aim to summarise all relevant information that has been collected; recognising similar and different viewpoints. </a:t>
            </a:r>
          </a:p>
          <a:p>
            <a:endParaRPr lang="en-GB" dirty="0"/>
          </a:p>
        </p:txBody>
      </p:sp>
    </p:spTree>
    <p:extLst>
      <p:ext uri="{BB962C8B-B14F-4D97-AF65-F5344CB8AC3E}">
        <p14:creationId xmlns:p14="http://schemas.microsoft.com/office/powerpoint/2010/main" val="9082609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395414" y="471184"/>
            <a:ext cx="10515600" cy="1325563"/>
          </a:xfrm>
        </p:spPr>
        <p:txBody>
          <a:bodyPr/>
          <a:lstStyle/>
          <a:p>
            <a:r>
              <a:rPr lang="en-GB" dirty="0"/>
              <a:t>Plagiarism</a:t>
            </a:r>
          </a:p>
        </p:txBody>
      </p:sp>
      <p:sp>
        <p:nvSpPr>
          <p:cNvPr id="56323" name="Rectangle 3"/>
          <p:cNvSpPr>
            <a:spLocks noGrp="1" noChangeArrowheads="1"/>
          </p:cNvSpPr>
          <p:nvPr>
            <p:ph idx="1"/>
          </p:nvPr>
        </p:nvSpPr>
        <p:spPr>
          <a:xfrm>
            <a:off x="5087938" y="1409700"/>
            <a:ext cx="6494462" cy="2524125"/>
          </a:xfrm>
        </p:spPr>
        <p:txBody>
          <a:bodyPr>
            <a:noAutofit/>
          </a:bodyPr>
          <a:lstStyle/>
          <a:p>
            <a:pPr marL="0" indent="0">
              <a:lnSpc>
                <a:spcPct val="80000"/>
              </a:lnSpc>
              <a:buNone/>
            </a:pPr>
            <a:r>
              <a:rPr lang="en-GB" sz="3600" b="1" dirty="0"/>
              <a:t>If you copy a piece of writing from someone else and present it as being your own work, this is called plagiarism. </a:t>
            </a:r>
          </a:p>
          <a:p>
            <a:pPr marL="0" indent="0">
              <a:lnSpc>
                <a:spcPct val="80000"/>
              </a:lnSpc>
              <a:buNone/>
            </a:pPr>
            <a:r>
              <a:rPr lang="en-GB" sz="3600" b="1" dirty="0"/>
              <a:t>If your Individual Investigation includes work copied from someone else and you have not properly acknowledged or referenced it, you will fail.</a:t>
            </a:r>
          </a:p>
          <a:p>
            <a:pPr marL="0" indent="0">
              <a:lnSpc>
                <a:spcPct val="80000"/>
              </a:lnSpc>
              <a:buNone/>
            </a:pPr>
            <a:endParaRPr lang="en-GB" sz="3600" b="1" dirty="0"/>
          </a:p>
        </p:txBody>
      </p:sp>
      <p:pic>
        <p:nvPicPr>
          <p:cNvPr id="56330" name="Picture 10" descr="picture of thief"/>
          <p:cNvPicPr>
            <a:picLocks noChangeAspect="1" noChangeArrowheads="1"/>
          </p:cNvPicPr>
          <p:nvPr/>
        </p:nvPicPr>
        <p:blipFill>
          <a:blip r:embed="rId2" cstate="print"/>
          <a:srcRect/>
          <a:stretch>
            <a:fillRect/>
          </a:stretch>
        </p:blipFill>
        <p:spPr bwMode="auto">
          <a:xfrm>
            <a:off x="1395414" y="1844675"/>
            <a:ext cx="3187700" cy="3353857"/>
          </a:xfrm>
          <a:prstGeom prst="rect">
            <a:avLst/>
          </a:prstGeom>
          <a:noFill/>
          <a:ln w="9525">
            <a:noFill/>
            <a:miter lim="800000"/>
            <a:headEnd/>
            <a:tailEnd/>
          </a:ln>
        </p:spPr>
      </p:pic>
      <p:sp>
        <p:nvSpPr>
          <p:cNvPr id="56331" name="Rectangle 11"/>
          <p:cNvSpPr>
            <a:spLocks noChangeArrowheads="1"/>
          </p:cNvSpPr>
          <p:nvPr/>
        </p:nvSpPr>
        <p:spPr bwMode="auto">
          <a:xfrm>
            <a:off x="7151687" y="5975310"/>
            <a:ext cx="5040313" cy="581025"/>
          </a:xfrm>
          <a:prstGeom prst="rect">
            <a:avLst/>
          </a:prstGeom>
          <a:noFill/>
          <a:ln w="9525">
            <a:noFill/>
            <a:miter lim="800000"/>
            <a:headEnd/>
            <a:tailEnd/>
          </a:ln>
          <a:effectLst/>
        </p:spPr>
        <p:txBody>
          <a:bodyPr anchor="ctr">
            <a:spAutoFit/>
          </a:bodyPr>
          <a:lstStyle/>
          <a:p>
            <a:pPr algn="ctr"/>
            <a:r>
              <a:rPr lang="en-GB" sz="1600" dirty="0"/>
              <a:t>From the website of Austin Community College Library.austincc.edu/gen-info/facplagiarism.htm</a:t>
            </a:r>
            <a:endParaRPr lang="en-GB" sz="800" dirty="0"/>
          </a:p>
        </p:txBody>
      </p:sp>
      <p:sp>
        <p:nvSpPr>
          <p:cNvPr id="56334" name="Rectangle 14"/>
          <p:cNvSpPr>
            <a:spLocks noChangeArrowheads="1"/>
          </p:cNvSpPr>
          <p:nvPr/>
        </p:nvSpPr>
        <p:spPr bwMode="auto">
          <a:xfrm>
            <a:off x="3503614" y="3933825"/>
            <a:ext cx="184731" cy="553998"/>
          </a:xfrm>
          <a:prstGeom prst="rect">
            <a:avLst/>
          </a:prstGeom>
          <a:noFill/>
          <a:ln w="9525">
            <a:noFill/>
            <a:miter lim="800000"/>
            <a:headEnd/>
            <a:tailEnd/>
          </a:ln>
          <a:effectLst/>
        </p:spPr>
        <p:txBody>
          <a:bodyPr wrap="none">
            <a:spAutoFit/>
          </a:bodyPr>
          <a:lstStyle/>
          <a:p>
            <a:endParaRPr lang="en-GB"/>
          </a:p>
          <a:p>
            <a:endParaRPr lang="en-GB" sz="1200"/>
          </a:p>
        </p:txBody>
      </p:sp>
    </p:spTree>
    <p:extLst>
      <p:ext uri="{BB962C8B-B14F-4D97-AF65-F5344CB8AC3E}">
        <p14:creationId xmlns:p14="http://schemas.microsoft.com/office/powerpoint/2010/main" val="259644994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internet</a:t>
            </a:r>
          </a:p>
        </p:txBody>
      </p:sp>
      <p:sp>
        <p:nvSpPr>
          <p:cNvPr id="65539" name="Rectangle 3"/>
          <p:cNvSpPr>
            <a:spLocks noGrp="1" noChangeArrowheads="1"/>
          </p:cNvSpPr>
          <p:nvPr>
            <p:ph idx="1"/>
          </p:nvPr>
        </p:nvSpPr>
        <p:spPr>
          <a:xfrm>
            <a:off x="7857067" y="5916084"/>
            <a:ext cx="4032250" cy="723900"/>
          </a:xfrm>
        </p:spPr>
        <p:txBody>
          <a:bodyPr/>
          <a:lstStyle/>
          <a:p>
            <a:pPr>
              <a:buFontTx/>
              <a:buNone/>
            </a:pPr>
            <a:r>
              <a:rPr lang="en-US" sz="1400" dirty="0">
                <a:hlinkClick r:id="" action="ppaction://noaction"/>
              </a:rPr>
              <a:t>http://images.businessweek.com/ss/07/03/</a:t>
            </a:r>
          </a:p>
          <a:p>
            <a:pPr>
              <a:buFontTx/>
              <a:buNone/>
            </a:pPr>
            <a:r>
              <a:rPr lang="en-US" sz="1400" dirty="0">
                <a:hlinkClick r:id="" action="ppaction://noaction"/>
              </a:rPr>
              <a:t>0311_techcheats/source/2.htm</a:t>
            </a:r>
            <a:endParaRPr lang="en-GB" sz="1400" dirty="0"/>
          </a:p>
        </p:txBody>
      </p:sp>
      <p:pic>
        <p:nvPicPr>
          <p:cNvPr id="65540" name="Picture 4" descr="plagiarism"/>
          <p:cNvPicPr>
            <a:picLocks noChangeAspect="1" noChangeArrowheads="1"/>
          </p:cNvPicPr>
          <p:nvPr/>
        </p:nvPicPr>
        <p:blipFill>
          <a:blip r:embed="rId2" cstate="print"/>
          <a:srcRect/>
          <a:stretch>
            <a:fillRect/>
          </a:stretch>
        </p:blipFill>
        <p:spPr bwMode="auto">
          <a:xfrm>
            <a:off x="7857067" y="1620837"/>
            <a:ext cx="3652837" cy="3899430"/>
          </a:xfrm>
          <a:prstGeom prst="rect">
            <a:avLst/>
          </a:prstGeom>
          <a:noFill/>
          <a:ln w="9525">
            <a:noFill/>
            <a:miter lim="800000"/>
            <a:headEnd/>
            <a:tailEnd/>
          </a:ln>
        </p:spPr>
      </p:pic>
      <p:sp>
        <p:nvSpPr>
          <p:cNvPr id="65541" name="Rectangle 5"/>
          <p:cNvSpPr>
            <a:spLocks noChangeArrowheads="1"/>
          </p:cNvSpPr>
          <p:nvPr/>
        </p:nvSpPr>
        <p:spPr bwMode="auto">
          <a:xfrm>
            <a:off x="1113896" y="1690688"/>
            <a:ext cx="5774267" cy="3970318"/>
          </a:xfrm>
          <a:prstGeom prst="rect">
            <a:avLst/>
          </a:prstGeom>
          <a:noFill/>
          <a:ln w="9525">
            <a:noFill/>
            <a:miter lim="800000"/>
            <a:headEnd/>
            <a:tailEnd/>
          </a:ln>
          <a:effectLst/>
        </p:spPr>
        <p:txBody>
          <a:bodyPr wrap="square" anchor="ctr">
            <a:spAutoFit/>
          </a:bodyPr>
          <a:lstStyle/>
          <a:p>
            <a:r>
              <a:rPr lang="en-US" sz="2800" b="1" dirty="0"/>
              <a:t>You must remember that it is important to acknowledge information you find on the internet in the same way as other sources and not just cut and paste it into your work. </a:t>
            </a:r>
          </a:p>
          <a:p>
            <a:pPr>
              <a:buFontTx/>
              <a:buChar char="•"/>
            </a:pPr>
            <a:endParaRPr lang="en-US" sz="2800" b="1" dirty="0"/>
          </a:p>
          <a:p>
            <a:r>
              <a:rPr lang="en-US" sz="2800" b="1" dirty="0"/>
              <a:t>The same is true if a writer wants to use an image from a website. </a:t>
            </a:r>
          </a:p>
        </p:txBody>
      </p:sp>
    </p:spTree>
    <p:extLst>
      <p:ext uri="{BB962C8B-B14F-4D97-AF65-F5344CB8AC3E}">
        <p14:creationId xmlns:p14="http://schemas.microsoft.com/office/powerpoint/2010/main" val="1889989442"/>
      </p:ext>
    </p:extLst>
  </p:cSld>
  <p:clrMapOvr>
    <a:masterClrMapping/>
  </p:clrMapOvr>
  <p:transition advClick="0" advTm="1000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4943476" y="1052514"/>
            <a:ext cx="4968875" cy="4896767"/>
          </a:xfrm>
        </p:spPr>
        <p:txBody>
          <a:bodyPr>
            <a:normAutofit/>
          </a:bodyPr>
          <a:lstStyle/>
          <a:p>
            <a:pPr>
              <a:lnSpc>
                <a:spcPct val="80000"/>
              </a:lnSpc>
            </a:pPr>
            <a:endParaRPr lang="en-GB" sz="2500" b="1" dirty="0"/>
          </a:p>
          <a:p>
            <a:pPr>
              <a:lnSpc>
                <a:spcPct val="80000"/>
              </a:lnSpc>
            </a:pPr>
            <a:r>
              <a:rPr lang="en-GB" sz="3000" b="1" dirty="0"/>
              <a:t>The same is true of copying another person's ideas or other creative work. </a:t>
            </a:r>
          </a:p>
          <a:p>
            <a:pPr>
              <a:lnSpc>
                <a:spcPct val="80000"/>
              </a:lnSpc>
            </a:pPr>
            <a:endParaRPr lang="en-GB" sz="3000" b="1" dirty="0"/>
          </a:p>
          <a:p>
            <a:pPr>
              <a:lnSpc>
                <a:spcPct val="80000"/>
              </a:lnSpc>
            </a:pPr>
            <a:endParaRPr lang="en-GB" sz="3000" b="1" dirty="0"/>
          </a:p>
          <a:p>
            <a:pPr>
              <a:lnSpc>
                <a:spcPct val="80000"/>
              </a:lnSpc>
            </a:pPr>
            <a:r>
              <a:rPr lang="en-GB" sz="3000" b="1" dirty="0"/>
              <a:t>Even if you get permission you must always acknowledge the source of your information.</a:t>
            </a:r>
          </a:p>
          <a:p>
            <a:pPr>
              <a:lnSpc>
                <a:spcPct val="80000"/>
              </a:lnSpc>
            </a:pPr>
            <a:endParaRPr lang="en-GB" sz="3000" b="1" dirty="0"/>
          </a:p>
          <a:p>
            <a:pPr>
              <a:lnSpc>
                <a:spcPct val="80000"/>
              </a:lnSpc>
            </a:pPr>
            <a:endParaRPr lang="en-GB" sz="2500" dirty="0"/>
          </a:p>
        </p:txBody>
      </p:sp>
      <p:pic>
        <p:nvPicPr>
          <p:cNvPr id="60419" name="Picture 3" descr="COM025"/>
          <p:cNvPicPr>
            <a:picLocks noChangeAspect="1" noChangeArrowheads="1"/>
          </p:cNvPicPr>
          <p:nvPr/>
        </p:nvPicPr>
        <p:blipFill>
          <a:blip r:embed="rId2" cstate="print"/>
          <a:srcRect/>
          <a:stretch>
            <a:fillRect/>
          </a:stretch>
        </p:blipFill>
        <p:spPr bwMode="auto">
          <a:xfrm>
            <a:off x="1360489" y="1541463"/>
            <a:ext cx="2592387" cy="3911070"/>
          </a:xfrm>
          <a:prstGeom prst="rect">
            <a:avLst/>
          </a:prstGeom>
          <a:noFill/>
        </p:spPr>
      </p:pic>
      <p:sp>
        <p:nvSpPr>
          <p:cNvPr id="60420" name="Rectangle 4"/>
          <p:cNvSpPr>
            <a:spLocks noChangeArrowheads="1"/>
          </p:cNvSpPr>
          <p:nvPr/>
        </p:nvSpPr>
        <p:spPr bwMode="auto">
          <a:xfrm>
            <a:off x="1504951" y="5644481"/>
            <a:ext cx="2447925" cy="304800"/>
          </a:xfrm>
          <a:prstGeom prst="rect">
            <a:avLst/>
          </a:prstGeom>
          <a:noFill/>
          <a:ln w="9525">
            <a:noFill/>
            <a:miter lim="800000"/>
            <a:headEnd/>
            <a:tailEnd/>
          </a:ln>
          <a:effectLst/>
        </p:spPr>
        <p:txBody>
          <a:bodyPr anchor="ctr">
            <a:spAutoFit/>
          </a:bodyPr>
          <a:lstStyle/>
          <a:p>
            <a:r>
              <a:rPr lang="en-GB" sz="1400" dirty="0"/>
              <a:t>www.fotosearch.com</a:t>
            </a:r>
          </a:p>
        </p:txBody>
      </p:sp>
    </p:spTree>
    <p:extLst>
      <p:ext uri="{BB962C8B-B14F-4D97-AF65-F5344CB8AC3E}">
        <p14:creationId xmlns:p14="http://schemas.microsoft.com/office/powerpoint/2010/main" val="3756105985"/>
      </p:ext>
    </p:extLst>
  </p:cSld>
  <p:clrMapOvr>
    <a:masterClrMapping/>
  </p:clrMapOvr>
  <p:transition advClick="0" advTm="10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762000" y="782638"/>
            <a:ext cx="10871199" cy="990600"/>
          </a:xfrm>
        </p:spPr>
        <p:txBody>
          <a:bodyPr>
            <a:normAutofit fontScale="90000"/>
          </a:bodyPr>
          <a:lstStyle/>
          <a:p>
            <a:r>
              <a:rPr lang="en-US" sz="4000" dirty="0"/>
              <a:t>Do you have to provide references for every fact you use?</a:t>
            </a:r>
            <a:br>
              <a:rPr lang="en-GB" sz="2800" dirty="0"/>
            </a:br>
            <a:endParaRPr lang="en-GB" sz="2800" dirty="0"/>
          </a:p>
        </p:txBody>
      </p:sp>
      <p:sp>
        <p:nvSpPr>
          <p:cNvPr id="61443" name="Rectangle 3"/>
          <p:cNvSpPr>
            <a:spLocks noGrp="1" noChangeArrowheads="1"/>
          </p:cNvSpPr>
          <p:nvPr>
            <p:ph idx="1"/>
          </p:nvPr>
        </p:nvSpPr>
        <p:spPr>
          <a:xfrm>
            <a:off x="761999" y="1773238"/>
            <a:ext cx="11022169" cy="4176042"/>
          </a:xfrm>
          <a:solidFill>
            <a:schemeClr val="bg1"/>
          </a:solidFill>
        </p:spPr>
        <p:txBody>
          <a:bodyPr>
            <a:normAutofit/>
          </a:bodyPr>
          <a:lstStyle/>
          <a:p>
            <a:pPr>
              <a:lnSpc>
                <a:spcPct val="80000"/>
              </a:lnSpc>
              <a:buFontTx/>
              <a:buNone/>
            </a:pPr>
            <a:endParaRPr lang="en-US" sz="2400" dirty="0"/>
          </a:p>
          <a:p>
            <a:pPr marL="0" indent="0">
              <a:lnSpc>
                <a:spcPct val="80000"/>
              </a:lnSpc>
              <a:buNone/>
            </a:pPr>
            <a:r>
              <a:rPr lang="en-US" dirty="0"/>
              <a:t>Obvious facts readily available from numerous sources and generally known to the public are considered "common knowledge." </a:t>
            </a:r>
          </a:p>
          <a:p>
            <a:pPr>
              <a:lnSpc>
                <a:spcPct val="80000"/>
              </a:lnSpc>
            </a:pPr>
            <a:endParaRPr lang="en-US" dirty="0"/>
          </a:p>
          <a:p>
            <a:pPr marL="0" indent="0">
              <a:lnSpc>
                <a:spcPct val="80000"/>
              </a:lnSpc>
              <a:buNone/>
            </a:pPr>
            <a:r>
              <a:rPr lang="en-US" dirty="0"/>
              <a:t>They are not protected by copyright laws so do not have to be referenced.</a:t>
            </a:r>
            <a:r>
              <a:rPr lang="en-GB" dirty="0"/>
              <a:t> </a:t>
            </a:r>
          </a:p>
          <a:p>
            <a:pPr>
              <a:lnSpc>
                <a:spcPct val="80000"/>
              </a:lnSpc>
              <a:buFontTx/>
              <a:buNone/>
            </a:pPr>
            <a:endParaRPr lang="en-GB" dirty="0"/>
          </a:p>
          <a:p>
            <a:pPr>
              <a:lnSpc>
                <a:spcPct val="80000"/>
              </a:lnSpc>
              <a:buFontTx/>
              <a:buNone/>
            </a:pPr>
            <a:endParaRPr lang="en-GB" dirty="0"/>
          </a:p>
          <a:p>
            <a:pPr algn="ctr">
              <a:lnSpc>
                <a:spcPct val="80000"/>
              </a:lnSpc>
              <a:buFontTx/>
              <a:buNone/>
            </a:pPr>
            <a:r>
              <a:rPr lang="en-GB" sz="2400" dirty="0"/>
              <a:t>e.g. ‘The President of the United States is</a:t>
            </a:r>
          </a:p>
          <a:p>
            <a:pPr algn="ctr">
              <a:lnSpc>
                <a:spcPct val="80000"/>
              </a:lnSpc>
              <a:buFontTx/>
              <a:buNone/>
            </a:pPr>
            <a:r>
              <a:rPr lang="en-GB" sz="2400" dirty="0"/>
              <a:t> Barak Obama.’</a:t>
            </a:r>
          </a:p>
          <a:p>
            <a:pPr>
              <a:lnSpc>
                <a:spcPct val="80000"/>
              </a:lnSpc>
              <a:buFontTx/>
              <a:buNone/>
            </a:pPr>
            <a:endParaRPr lang="en-GB" sz="2000" dirty="0"/>
          </a:p>
        </p:txBody>
      </p:sp>
    </p:spTree>
    <p:extLst>
      <p:ext uri="{BB962C8B-B14F-4D97-AF65-F5344CB8AC3E}">
        <p14:creationId xmlns:p14="http://schemas.microsoft.com/office/powerpoint/2010/main" val="2565948921"/>
      </p:ext>
    </p:extLst>
  </p:cSld>
  <p:clrMapOvr>
    <a:masterClrMapping/>
  </p:clrMapOvr>
  <p:transition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Office of National Statistics</a:t>
            </a:r>
          </a:p>
        </p:txBody>
      </p:sp>
      <p:sp>
        <p:nvSpPr>
          <p:cNvPr id="3" name="Content Placeholder 2"/>
          <p:cNvSpPr>
            <a:spLocks noGrp="1"/>
          </p:cNvSpPr>
          <p:nvPr>
            <p:ph idx="1"/>
          </p:nvPr>
        </p:nvSpPr>
        <p:spPr/>
        <p:txBody>
          <a:bodyPr/>
          <a:lstStyle/>
          <a:p>
            <a:pPr marL="0" indent="0">
              <a:buNone/>
            </a:pPr>
            <a:r>
              <a:rPr lang="en-GB" dirty="0">
                <a:hlinkClick r:id="rId2"/>
              </a:rPr>
              <a:t>https://www.ons.gov.uk/</a:t>
            </a:r>
            <a:endParaRPr lang="en-GB" dirty="0"/>
          </a:p>
          <a:p>
            <a:pPr marL="0" indent="0">
              <a:buNone/>
            </a:pPr>
            <a:endParaRPr lang="en-GB" dirty="0"/>
          </a:p>
          <a:p>
            <a:pPr marL="0" indent="0">
              <a:buNone/>
            </a:pPr>
            <a:r>
              <a:rPr lang="en-GB" dirty="0"/>
              <a:t>When deciding on a topic please use this website. It will help you decide if it is suitable as it will show whether there is a lot of data based on your topic. You will need to collect primary and secondary data to be able to reach higher bands for Numeracy. </a:t>
            </a:r>
          </a:p>
        </p:txBody>
      </p:sp>
    </p:spTree>
    <p:extLst>
      <p:ext uri="{BB962C8B-B14F-4D97-AF65-F5344CB8AC3E}">
        <p14:creationId xmlns:p14="http://schemas.microsoft.com/office/powerpoint/2010/main" val="2630388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27379" y="648494"/>
            <a:ext cx="8984720" cy="1277938"/>
          </a:xfrm>
        </p:spPr>
        <p:txBody>
          <a:bodyPr/>
          <a:lstStyle/>
          <a:p>
            <a:r>
              <a:rPr lang="en-US" sz="3600" dirty="0"/>
              <a:t>How are sources usually referenced or cited</a:t>
            </a:r>
            <a:r>
              <a:rPr lang="en-US" sz="2800" dirty="0"/>
              <a:t>?</a:t>
            </a:r>
            <a:r>
              <a:rPr lang="en-GB" dirty="0"/>
              <a:t> </a:t>
            </a:r>
          </a:p>
        </p:txBody>
      </p:sp>
      <p:sp>
        <p:nvSpPr>
          <p:cNvPr id="58371" name="Rectangle 3"/>
          <p:cNvSpPr>
            <a:spLocks noGrp="1" noChangeArrowheads="1"/>
          </p:cNvSpPr>
          <p:nvPr>
            <p:ph idx="1"/>
          </p:nvPr>
        </p:nvSpPr>
        <p:spPr>
          <a:xfrm>
            <a:off x="6468006" y="1756835"/>
            <a:ext cx="4433887" cy="4694765"/>
          </a:xfrm>
        </p:spPr>
        <p:txBody>
          <a:bodyPr>
            <a:normAutofit/>
          </a:bodyPr>
          <a:lstStyle/>
          <a:p>
            <a:r>
              <a:rPr lang="en-GB" b="1" dirty="0"/>
              <a:t>As you go along e.g. following each quote used</a:t>
            </a:r>
          </a:p>
          <a:p>
            <a:r>
              <a:rPr lang="en-GB" b="1" dirty="0"/>
              <a:t>In footnotes (Vancouver referencing)</a:t>
            </a:r>
          </a:p>
          <a:p>
            <a:r>
              <a:rPr lang="en-GB" b="1" dirty="0"/>
              <a:t>In a bibliography</a:t>
            </a:r>
          </a:p>
          <a:p>
            <a:r>
              <a:rPr lang="en-GB" b="1" dirty="0"/>
              <a:t>Always put quotes in quotation marks. This marks them as not your own words.</a:t>
            </a:r>
            <a:r>
              <a:rPr lang="en-GB" dirty="0"/>
              <a:t> </a:t>
            </a:r>
          </a:p>
          <a:p>
            <a:endParaRPr lang="en-GB" sz="2200" b="1" dirty="0"/>
          </a:p>
        </p:txBody>
      </p:sp>
      <p:pic>
        <p:nvPicPr>
          <p:cNvPr id="58373" name="Picture 5" descr="15602-Busy-Female-College-Student-Working-On-A-Laptop-Using-A-Calculator-And-Computer-All-While-Listening-To-Music-At-Her-Desk-Clipart-Illustration"/>
          <p:cNvPicPr>
            <a:picLocks noChangeAspect="1" noChangeArrowheads="1"/>
          </p:cNvPicPr>
          <p:nvPr/>
        </p:nvPicPr>
        <p:blipFill>
          <a:blip r:embed="rId2" cstate="print"/>
          <a:srcRect/>
          <a:stretch>
            <a:fillRect/>
          </a:stretch>
        </p:blipFill>
        <p:spPr bwMode="auto">
          <a:xfrm>
            <a:off x="1703389" y="1958975"/>
            <a:ext cx="3816350" cy="3816350"/>
          </a:xfrm>
          <a:prstGeom prst="rect">
            <a:avLst/>
          </a:prstGeom>
          <a:noFill/>
        </p:spPr>
      </p:pic>
    </p:spTree>
    <p:extLst>
      <p:ext uri="{BB962C8B-B14F-4D97-AF65-F5344CB8AC3E}">
        <p14:creationId xmlns:p14="http://schemas.microsoft.com/office/powerpoint/2010/main" val="816423878"/>
      </p:ext>
    </p:extLst>
  </p:cSld>
  <p:clrMapOvr>
    <a:masterClrMapping/>
  </p:clrMapOvr>
  <p:transition advClick="0" advTm="10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69950" y="644525"/>
            <a:ext cx="10289117" cy="990600"/>
          </a:xfrm>
        </p:spPr>
        <p:txBody>
          <a:bodyPr>
            <a:normAutofit/>
          </a:bodyPr>
          <a:lstStyle/>
          <a:p>
            <a:r>
              <a:rPr lang="en-US" sz="3600" dirty="0"/>
              <a:t>How can footnotes be used to reference sources?</a:t>
            </a:r>
            <a:endParaRPr lang="en-GB" sz="3600" dirty="0"/>
          </a:p>
        </p:txBody>
      </p:sp>
      <p:sp>
        <p:nvSpPr>
          <p:cNvPr id="62467" name="Rectangle 3"/>
          <p:cNvSpPr>
            <a:spLocks noGrp="1" noChangeArrowheads="1"/>
          </p:cNvSpPr>
          <p:nvPr>
            <p:ph idx="1"/>
          </p:nvPr>
        </p:nvSpPr>
        <p:spPr>
          <a:xfrm>
            <a:off x="3648076" y="1773238"/>
            <a:ext cx="7646457" cy="4038600"/>
          </a:xfrm>
        </p:spPr>
        <p:txBody>
          <a:bodyPr>
            <a:normAutofit/>
          </a:bodyPr>
          <a:lstStyle/>
          <a:p>
            <a:endParaRPr lang="en-US" sz="3600" dirty="0"/>
          </a:p>
          <a:p>
            <a:r>
              <a:rPr lang="en-US" sz="3200" b="1" dirty="0"/>
              <a:t>Footnotes  are written at the bottom of a page</a:t>
            </a:r>
          </a:p>
          <a:p>
            <a:endParaRPr lang="en-US" sz="3200" b="1" dirty="0"/>
          </a:p>
          <a:p>
            <a:r>
              <a:rPr lang="en-US" sz="3200" b="1" dirty="0"/>
              <a:t>Numbers placed at the end of the information, quote or source used in the main text are used to show references.</a:t>
            </a:r>
            <a:r>
              <a:rPr lang="en-US" sz="3600" b="1" dirty="0"/>
              <a:t> </a:t>
            </a:r>
          </a:p>
          <a:p>
            <a:endParaRPr lang="en-US" b="1" dirty="0"/>
          </a:p>
          <a:p>
            <a:pPr>
              <a:buFontTx/>
              <a:buNone/>
            </a:pPr>
            <a:endParaRPr lang="en-GB" b="1" dirty="0"/>
          </a:p>
        </p:txBody>
      </p:sp>
      <p:pic>
        <p:nvPicPr>
          <p:cNvPr id="62472" name="Picture 8" descr="writing-letter_~szo0432"/>
          <p:cNvPicPr>
            <a:picLocks noChangeAspect="1" noChangeArrowheads="1"/>
          </p:cNvPicPr>
          <p:nvPr/>
        </p:nvPicPr>
        <p:blipFill>
          <a:blip r:embed="rId2" cstate="print"/>
          <a:srcRect/>
          <a:stretch>
            <a:fillRect/>
          </a:stretch>
        </p:blipFill>
        <p:spPr bwMode="auto">
          <a:xfrm>
            <a:off x="846138" y="2384425"/>
            <a:ext cx="2154238" cy="2205038"/>
          </a:xfrm>
          <a:prstGeom prst="rect">
            <a:avLst/>
          </a:prstGeom>
          <a:noFill/>
        </p:spPr>
      </p:pic>
      <p:sp>
        <p:nvSpPr>
          <p:cNvPr id="62473" name="Line 9"/>
          <p:cNvSpPr>
            <a:spLocks noChangeShapeType="1"/>
          </p:cNvSpPr>
          <p:nvPr/>
        </p:nvSpPr>
        <p:spPr bwMode="auto">
          <a:xfrm flipH="1" flipV="1">
            <a:off x="1679575" y="4019550"/>
            <a:ext cx="1453091" cy="1319212"/>
          </a:xfrm>
          <a:prstGeom prst="line">
            <a:avLst/>
          </a:prstGeom>
          <a:noFill/>
          <a:ln w="66675">
            <a:solidFill>
              <a:schemeClr val="tx1"/>
            </a:solidFill>
            <a:round/>
            <a:headEnd/>
            <a:tailEnd type="triangle" w="med" len="med"/>
          </a:ln>
          <a:effectLst/>
        </p:spPr>
        <p:txBody>
          <a:bodyPr/>
          <a:lstStyle/>
          <a:p>
            <a:endParaRPr lang="en-GB"/>
          </a:p>
        </p:txBody>
      </p:sp>
      <p:sp>
        <p:nvSpPr>
          <p:cNvPr id="62474" name="Text Box 10"/>
          <p:cNvSpPr txBox="1">
            <a:spLocks noChangeArrowheads="1"/>
          </p:cNvSpPr>
          <p:nvPr/>
        </p:nvSpPr>
        <p:spPr bwMode="auto">
          <a:xfrm>
            <a:off x="2248430" y="5442506"/>
            <a:ext cx="3167062" cy="369332"/>
          </a:xfrm>
          <a:prstGeom prst="rect">
            <a:avLst/>
          </a:prstGeom>
          <a:noFill/>
          <a:ln w="9525">
            <a:noFill/>
            <a:miter lim="800000"/>
            <a:headEnd/>
            <a:tailEnd/>
          </a:ln>
          <a:effectLst/>
        </p:spPr>
        <p:txBody>
          <a:bodyPr>
            <a:spAutoFit/>
          </a:bodyPr>
          <a:lstStyle/>
          <a:p>
            <a:pPr>
              <a:spcBef>
                <a:spcPct val="50000"/>
              </a:spcBef>
            </a:pPr>
            <a:r>
              <a:rPr lang="en-GB" dirty="0"/>
              <a:t>Footnote here</a:t>
            </a:r>
          </a:p>
        </p:txBody>
      </p:sp>
    </p:spTree>
    <p:extLst>
      <p:ext uri="{BB962C8B-B14F-4D97-AF65-F5344CB8AC3E}">
        <p14:creationId xmlns:p14="http://schemas.microsoft.com/office/powerpoint/2010/main" val="1546650816"/>
      </p:ext>
    </p:extLst>
  </p:cSld>
  <p:clrMapOvr>
    <a:masterClrMapping/>
  </p:clrMapOvr>
  <p:transition advClick="0" advTm="1000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67343" y="709613"/>
            <a:ext cx="9161513" cy="990600"/>
          </a:xfrm>
        </p:spPr>
        <p:txBody>
          <a:bodyPr>
            <a:normAutofit fontScale="90000"/>
          </a:bodyPr>
          <a:lstStyle/>
          <a:p>
            <a:r>
              <a:rPr lang="en-GB" sz="3600" dirty="0"/>
              <a:t>You must reference information that is taken word for word from another source. Here is an example of a footnote.</a:t>
            </a:r>
          </a:p>
        </p:txBody>
      </p:sp>
      <p:sp>
        <p:nvSpPr>
          <p:cNvPr id="73731" name="Rectangle 3"/>
          <p:cNvSpPr>
            <a:spLocks noGrp="1" noChangeArrowheads="1"/>
          </p:cNvSpPr>
          <p:nvPr>
            <p:ph idx="1"/>
          </p:nvPr>
        </p:nvSpPr>
        <p:spPr>
          <a:xfrm>
            <a:off x="1286934" y="1700213"/>
            <a:ext cx="9057218" cy="4038600"/>
          </a:xfrm>
        </p:spPr>
        <p:txBody>
          <a:bodyPr>
            <a:noAutofit/>
          </a:bodyPr>
          <a:lstStyle/>
          <a:p>
            <a:pPr algn="ctr"/>
            <a:endParaRPr lang="en-US" sz="2400" b="1" dirty="0"/>
          </a:p>
          <a:p>
            <a:pPr algn="ctr">
              <a:buFontTx/>
              <a:buNone/>
            </a:pPr>
            <a:r>
              <a:rPr lang="en-US" b="1" dirty="0"/>
              <a:t>‘The </a:t>
            </a:r>
            <a:r>
              <a:rPr lang="en-US" b="1" dirty="0">
                <a:hlinkClick r:id="rId2" tooltip="Inauguration of Barack Obama"/>
              </a:rPr>
              <a:t>inauguration of Barack Obama</a:t>
            </a:r>
            <a:r>
              <a:rPr lang="en-US" b="1" dirty="0"/>
              <a:t> as the </a:t>
            </a:r>
          </a:p>
          <a:p>
            <a:pPr algn="ctr">
              <a:buFontTx/>
              <a:buNone/>
            </a:pPr>
            <a:r>
              <a:rPr lang="en-US" b="1" dirty="0"/>
              <a:t>44th President, and Joe Biden as Vice </a:t>
            </a:r>
          </a:p>
          <a:p>
            <a:pPr algn="ctr">
              <a:buFontTx/>
              <a:buNone/>
            </a:pPr>
            <a:r>
              <a:rPr lang="en-US" b="1" dirty="0"/>
              <a:t>President, took place on January 20, </a:t>
            </a:r>
          </a:p>
          <a:p>
            <a:pPr algn="ctr">
              <a:buFontTx/>
              <a:buNone/>
            </a:pPr>
            <a:r>
              <a:rPr lang="en-US" b="1" dirty="0"/>
              <a:t>2009.’  1 </a:t>
            </a:r>
          </a:p>
          <a:p>
            <a:endParaRPr lang="en-US" b="1" dirty="0"/>
          </a:p>
          <a:p>
            <a:endParaRPr lang="en-US" b="1" dirty="0"/>
          </a:p>
          <a:p>
            <a:pPr>
              <a:buFontTx/>
              <a:buNone/>
            </a:pPr>
            <a:r>
              <a:rPr lang="en-US" b="1" dirty="0"/>
              <a:t>1. </a:t>
            </a:r>
            <a:r>
              <a:rPr lang="en-US" b="1" dirty="0" err="1"/>
              <a:t>FromWikipedia</a:t>
            </a:r>
            <a:r>
              <a:rPr lang="en-US" b="1" dirty="0"/>
              <a:t>:</a:t>
            </a:r>
          </a:p>
          <a:p>
            <a:pPr>
              <a:buFontTx/>
              <a:buNone/>
            </a:pPr>
            <a:r>
              <a:rPr lang="en-US" b="1" dirty="0">
                <a:hlinkClick r:id="rId3"/>
              </a:rPr>
              <a:t>http://en.wikipedia.org/wiki/Barack_Obama</a:t>
            </a:r>
            <a:endParaRPr lang="en-GB"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41583">
            <a:off x="7178604" y="3899440"/>
            <a:ext cx="1828804" cy="18288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72821">
            <a:off x="8246793" y="3899440"/>
            <a:ext cx="1828804" cy="18288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367" y="3899440"/>
            <a:ext cx="1828804" cy="18288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2324">
            <a:off x="10269713" y="3863977"/>
            <a:ext cx="1828804" cy="1828804"/>
          </a:xfrm>
          <a:prstGeom prst="rect">
            <a:avLst/>
          </a:prstGeom>
        </p:spPr>
      </p:pic>
    </p:spTree>
    <p:extLst>
      <p:ext uri="{BB962C8B-B14F-4D97-AF65-F5344CB8AC3E}">
        <p14:creationId xmlns:p14="http://schemas.microsoft.com/office/powerpoint/2010/main" val="2993221839"/>
      </p:ext>
    </p:extLst>
  </p:cSld>
  <p:clrMapOvr>
    <a:masterClrMapping/>
  </p:clrMapOvr>
  <p:transition advClick="0" advTm="1000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Footnotes </a:t>
            </a:r>
          </a:p>
        </p:txBody>
      </p:sp>
      <p:sp>
        <p:nvSpPr>
          <p:cNvPr id="3" name="Content Placeholder 2"/>
          <p:cNvSpPr>
            <a:spLocks noGrp="1"/>
          </p:cNvSpPr>
          <p:nvPr>
            <p:ph idx="1"/>
          </p:nvPr>
        </p:nvSpPr>
        <p:spPr/>
        <p:txBody>
          <a:bodyPr>
            <a:normAutofit lnSpcReduction="10000"/>
          </a:bodyPr>
          <a:lstStyle/>
          <a:p>
            <a:pPr marL="0" indent="0">
              <a:buNone/>
            </a:pPr>
            <a:r>
              <a:rPr lang="en-GB" dirty="0"/>
              <a:t>Once you have used a piece of information that isn’t your own please follow the instructions to footnote the work. (You do not need footnotes if you are using Harvard Referencing. </a:t>
            </a:r>
          </a:p>
          <a:p>
            <a:pPr marL="0" indent="0">
              <a:buNone/>
            </a:pPr>
            <a:endParaRPr lang="en-GB" dirty="0"/>
          </a:p>
          <a:p>
            <a:pPr>
              <a:buFont typeface="Wingdings" panose="05000000000000000000" pitchFamily="2" charset="2"/>
              <a:buChar char="Ø"/>
            </a:pPr>
            <a:r>
              <a:rPr lang="en-GB" dirty="0"/>
              <a:t>Note the secondary information</a:t>
            </a:r>
          </a:p>
          <a:p>
            <a:pPr>
              <a:buFont typeface="Wingdings" panose="05000000000000000000" pitchFamily="2" charset="2"/>
              <a:buChar char="Ø"/>
            </a:pPr>
            <a:r>
              <a:rPr lang="en-GB" dirty="0"/>
              <a:t>Go to References tab at the top of the document </a:t>
            </a:r>
          </a:p>
          <a:p>
            <a:pPr>
              <a:buFont typeface="Wingdings" panose="05000000000000000000" pitchFamily="2" charset="2"/>
              <a:buChar char="Ø"/>
            </a:pPr>
            <a:r>
              <a:rPr lang="en-GB" dirty="0"/>
              <a:t>Select insert footnote which will then put a number next to the information</a:t>
            </a:r>
          </a:p>
          <a:p>
            <a:pPr>
              <a:buFont typeface="Wingdings" panose="05000000000000000000" pitchFamily="2" charset="2"/>
              <a:buChar char="Ø"/>
            </a:pPr>
            <a:r>
              <a:rPr lang="en-GB" dirty="0"/>
              <a:t>Go to the bottom of the page where you will find the matching number – put website link or book here</a:t>
            </a:r>
          </a:p>
        </p:txBody>
      </p:sp>
    </p:spTree>
    <p:extLst>
      <p:ext uri="{BB962C8B-B14F-4D97-AF65-F5344CB8AC3E}">
        <p14:creationId xmlns:p14="http://schemas.microsoft.com/office/powerpoint/2010/main" val="4142891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745530"/>
            <a:ext cx="7992120" cy="1080095"/>
          </a:xfrm>
        </p:spPr>
        <p:txBody>
          <a:bodyPr>
            <a:normAutofit/>
          </a:bodyPr>
          <a:lstStyle/>
          <a:p>
            <a:r>
              <a:rPr lang="en-GB" sz="4000" dirty="0"/>
              <a:t>Provide references when you…</a:t>
            </a:r>
          </a:p>
        </p:txBody>
      </p:sp>
      <p:sp>
        <p:nvSpPr>
          <p:cNvPr id="57347" name="Rectangle 3"/>
          <p:cNvSpPr>
            <a:spLocks noGrp="1" noChangeArrowheads="1"/>
          </p:cNvSpPr>
          <p:nvPr>
            <p:ph idx="1"/>
          </p:nvPr>
        </p:nvSpPr>
        <p:spPr/>
        <p:txBody>
          <a:bodyPr>
            <a:normAutofit fontScale="92500"/>
          </a:bodyPr>
          <a:lstStyle/>
          <a:p>
            <a:pPr>
              <a:lnSpc>
                <a:spcPct val="90000"/>
              </a:lnSpc>
              <a:buFontTx/>
              <a:buNone/>
            </a:pPr>
            <a:endParaRPr lang="en-US" sz="2200" dirty="0"/>
          </a:p>
          <a:p>
            <a:pPr>
              <a:lnSpc>
                <a:spcPct val="90000"/>
              </a:lnSpc>
            </a:pPr>
            <a:r>
              <a:rPr lang="en-US" sz="3600" b="1" dirty="0"/>
              <a:t>Use any facts, statistics, graphs, drawings—any pieces of information—that are not common knowledge; </a:t>
            </a:r>
          </a:p>
          <a:p>
            <a:pPr>
              <a:lnSpc>
                <a:spcPct val="90000"/>
              </a:lnSpc>
            </a:pPr>
            <a:r>
              <a:rPr lang="en-US" sz="3600" b="1" dirty="0"/>
              <a:t>Use another person’s idea, opinion, or theory; </a:t>
            </a:r>
          </a:p>
          <a:p>
            <a:pPr>
              <a:lnSpc>
                <a:spcPct val="90000"/>
              </a:lnSpc>
            </a:pPr>
            <a:r>
              <a:rPr lang="en-US" sz="3600" b="1" dirty="0"/>
              <a:t>Use quotations of another person’s actual spoken or written words; or </a:t>
            </a:r>
          </a:p>
          <a:p>
            <a:pPr>
              <a:lnSpc>
                <a:spcPct val="90000"/>
              </a:lnSpc>
            </a:pPr>
            <a:r>
              <a:rPr lang="en-US" sz="3600" b="1" dirty="0"/>
              <a:t>Paraphrase another person’s spoken or written words.</a:t>
            </a:r>
            <a:r>
              <a:rPr lang="en-US" sz="3600" dirty="0"/>
              <a:t> </a:t>
            </a:r>
            <a:endParaRPr lang="en-GB" sz="3600" dirty="0"/>
          </a:p>
        </p:txBody>
      </p:sp>
    </p:spTree>
    <p:extLst>
      <p:ext uri="{BB962C8B-B14F-4D97-AF65-F5344CB8AC3E}">
        <p14:creationId xmlns:p14="http://schemas.microsoft.com/office/powerpoint/2010/main" val="1847143602"/>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Is this plagiarism?</a:t>
            </a:r>
          </a:p>
        </p:txBody>
      </p:sp>
      <p:sp>
        <p:nvSpPr>
          <p:cNvPr id="3" name="Content Placeholder 2"/>
          <p:cNvSpPr>
            <a:spLocks noGrp="1"/>
          </p:cNvSpPr>
          <p:nvPr>
            <p:ph idx="1"/>
          </p:nvPr>
        </p:nvSpPr>
        <p:spPr>
          <a:xfrm>
            <a:off x="838200" y="1690689"/>
            <a:ext cx="10515600" cy="4486274"/>
          </a:xfrm>
        </p:spPr>
        <p:txBody>
          <a:bodyPr>
            <a:normAutofit/>
          </a:bodyPr>
          <a:lstStyle/>
          <a:p>
            <a:pPr marL="0" indent="0">
              <a:buNone/>
            </a:pPr>
            <a:r>
              <a:rPr lang="en-GB" dirty="0"/>
              <a:t>If you were to see this in a friend’s work without references ,</a:t>
            </a:r>
          </a:p>
          <a:p>
            <a:pPr marL="0" indent="0">
              <a:buNone/>
            </a:pPr>
            <a:r>
              <a:rPr lang="en-GB" dirty="0"/>
              <a:t>what sentences do you believe have been plagiarised.  </a:t>
            </a:r>
          </a:p>
          <a:p>
            <a:pPr marL="514350" indent="-514350">
              <a:buAutoNum type="arabicPeriod"/>
            </a:pPr>
            <a:r>
              <a:rPr lang="en-GB" dirty="0"/>
              <a:t>The world is round.</a:t>
            </a:r>
          </a:p>
          <a:p>
            <a:pPr marL="514350" indent="-514350">
              <a:buAutoNum type="arabicPeriod"/>
            </a:pPr>
            <a:r>
              <a:rPr lang="en-GB" dirty="0"/>
              <a:t>Float like a butterfly, sting like a bee.</a:t>
            </a:r>
          </a:p>
          <a:p>
            <a:pPr marL="514350" indent="-514350">
              <a:buAutoNum type="arabicPeriod"/>
            </a:pPr>
            <a:r>
              <a:rPr lang="en-GB" dirty="0"/>
              <a:t>Maybe Christmas, the Grinch thought, doesn't come from a store. </a:t>
            </a:r>
          </a:p>
          <a:p>
            <a:pPr marL="514350" indent="-514350">
              <a:buAutoNum type="arabicPeriod"/>
            </a:pPr>
            <a:r>
              <a:rPr lang="en-GB" dirty="0"/>
              <a:t>Gravity gives weight to physical objects. </a:t>
            </a:r>
          </a:p>
          <a:p>
            <a:pPr marL="514350" indent="-514350">
              <a:buAutoNum type="arabicPeriod"/>
            </a:pPr>
            <a:r>
              <a:rPr lang="en-GB" dirty="0"/>
              <a:t>China has the worlds biggest population. </a:t>
            </a:r>
          </a:p>
          <a:p>
            <a:pPr marL="514350" indent="-514350">
              <a:buAutoNum type="arabicPeriod"/>
            </a:pPr>
            <a:r>
              <a:rPr lang="en-GB" dirty="0"/>
              <a:t>Piglet noticed that even though he had a very small heart it could hold a rather large amount of gratitude.  </a:t>
            </a:r>
          </a:p>
          <a:p>
            <a:pPr marL="514350" indent="-514350">
              <a:buAutoNum type="arabicPeriod"/>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7488" y="182245"/>
            <a:ext cx="3810000" cy="2314035"/>
          </a:xfrm>
          <a:prstGeom prst="rect">
            <a:avLst/>
          </a:prstGeom>
        </p:spPr>
      </p:pic>
    </p:spTree>
    <p:extLst>
      <p:ext uri="{BB962C8B-B14F-4D97-AF65-F5344CB8AC3E}">
        <p14:creationId xmlns:p14="http://schemas.microsoft.com/office/powerpoint/2010/main" val="32287211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3503364" y="369753"/>
            <a:ext cx="5545137" cy="954107"/>
          </a:xfrm>
          <a:prstGeom prst="rect">
            <a:avLst/>
          </a:prstGeom>
          <a:noFill/>
          <a:ln w="9525">
            <a:noFill/>
            <a:miter lim="800000"/>
            <a:headEnd/>
            <a:tailEnd/>
          </a:ln>
        </p:spPr>
        <p:txBody>
          <a:bodyPr anchor="ctr">
            <a:spAutoFit/>
          </a:bodyPr>
          <a:lstStyle/>
          <a:p>
            <a:pPr algn="ctr">
              <a:tabLst>
                <a:tab pos="5221288" algn="l"/>
                <a:tab pos="5851525" algn="l"/>
              </a:tabLst>
            </a:pPr>
            <a:r>
              <a:rPr lang="en-GB" sz="2800" b="1" dirty="0">
                <a:solidFill>
                  <a:srgbClr val="1F497D"/>
                </a:solidFill>
                <a:latin typeface="Rockwell Extra Bold" pitchFamily="18" charset="0"/>
                <a:ea typeface="Times New Roman" pitchFamily="18" charset="0"/>
                <a:cs typeface="Miriam" pitchFamily="34" charset="-79"/>
              </a:rPr>
              <a:t>Harvard referencing CITING SOURCES</a:t>
            </a:r>
            <a:endParaRPr lang="en-GB" sz="2800" dirty="0">
              <a:ea typeface="Times New Roman" pitchFamily="18" charset="0"/>
              <a:cs typeface="Miriam" pitchFamily="34" charset="-79"/>
            </a:endParaRPr>
          </a:p>
        </p:txBody>
      </p:sp>
      <p:sp>
        <p:nvSpPr>
          <p:cNvPr id="4101" name="Text Box 1"/>
          <p:cNvSpPr txBox="1">
            <a:spLocks noChangeArrowheads="1"/>
          </p:cNvSpPr>
          <p:nvPr/>
        </p:nvSpPr>
        <p:spPr bwMode="auto">
          <a:xfrm>
            <a:off x="2566988" y="2205038"/>
            <a:ext cx="7200900" cy="3960812"/>
          </a:xfrm>
          <a:prstGeom prst="rect">
            <a:avLst/>
          </a:prstGeom>
          <a:solidFill>
            <a:srgbClr val="EAF1DD"/>
          </a:solidFill>
          <a:ln w="9525">
            <a:solidFill>
              <a:srgbClr val="000000"/>
            </a:solidFill>
            <a:miter lim="800000"/>
            <a:headEnd/>
            <a:tailEnd/>
          </a:ln>
        </p:spPr>
        <p:txBody>
          <a:bodyPr/>
          <a:lstStyle/>
          <a:p>
            <a:r>
              <a:rPr lang="en-GB" sz="2000" dirty="0">
                <a:cs typeface="Times New Roman" pitchFamily="18" charset="0"/>
              </a:rPr>
              <a:t>The following sentence could be used in your investigation where you refer to ideas by Professor David Crouch.</a:t>
            </a:r>
          </a:p>
          <a:p>
            <a:endParaRPr lang="en-GB" sz="1400" dirty="0">
              <a:cs typeface="Times New Roman" pitchFamily="18" charset="0"/>
            </a:endParaRPr>
          </a:p>
          <a:p>
            <a:pPr eaLnBrk="0" hangingPunct="0">
              <a:buFont typeface="Arial" pitchFamily="34" charset="0"/>
              <a:buChar char="•"/>
            </a:pPr>
            <a:r>
              <a:rPr lang="en-GB" sz="2000" dirty="0">
                <a:cs typeface="Times New Roman" pitchFamily="18" charset="0"/>
              </a:rPr>
              <a:t> ‘It has been suggested that the medieval tournament resembled …a modern spectator sport, with spectators, chants, national teams, team colours, inflated salaries, transfer fees, celebrity cults and a lifestyle notable for its excesses.’ </a:t>
            </a:r>
            <a:r>
              <a:rPr lang="en-GB" sz="2000" b="1" dirty="0">
                <a:solidFill>
                  <a:srgbClr val="FF0000"/>
                </a:solidFill>
                <a:cs typeface="Times New Roman" pitchFamily="18" charset="0"/>
              </a:rPr>
              <a:t>(Crouch, 2006, p.13)</a:t>
            </a:r>
            <a:r>
              <a:rPr lang="en-GB" sz="2000" dirty="0">
                <a:cs typeface="Times New Roman" pitchFamily="18" charset="0"/>
              </a:rPr>
              <a:t> </a:t>
            </a:r>
          </a:p>
          <a:p>
            <a:pPr eaLnBrk="0" hangingPunct="0">
              <a:buFont typeface="Arial" pitchFamily="34" charset="0"/>
              <a:buChar char="•"/>
            </a:pPr>
            <a:endParaRPr lang="en-GB" sz="2000" dirty="0">
              <a:cs typeface="Times New Roman" pitchFamily="18" charset="0"/>
            </a:endParaRPr>
          </a:p>
          <a:p>
            <a:pPr eaLnBrk="0" hangingPunct="0">
              <a:buFont typeface="Arial" pitchFamily="34" charset="0"/>
              <a:buChar char="•"/>
            </a:pPr>
            <a:r>
              <a:rPr lang="en-GB" sz="2000" dirty="0">
                <a:cs typeface="Times New Roman" pitchFamily="18" charset="0"/>
              </a:rPr>
              <a:t>Alternatively you could begin,</a:t>
            </a:r>
          </a:p>
          <a:p>
            <a:pPr eaLnBrk="0" hangingPunct="0"/>
            <a:r>
              <a:rPr lang="en-GB" sz="2000" dirty="0">
                <a:cs typeface="Times New Roman" pitchFamily="18" charset="0"/>
              </a:rPr>
              <a:t> ‘</a:t>
            </a:r>
            <a:r>
              <a:rPr lang="en-GB" sz="2000" b="1" dirty="0">
                <a:solidFill>
                  <a:srgbClr val="FF0000"/>
                </a:solidFill>
                <a:cs typeface="Times New Roman" pitchFamily="18" charset="0"/>
              </a:rPr>
              <a:t>Crouch (2006, p.13) </a:t>
            </a:r>
            <a:r>
              <a:rPr lang="en-GB" sz="2000" dirty="0">
                <a:cs typeface="Times New Roman" pitchFamily="18" charset="0"/>
              </a:rPr>
              <a:t> has suggested</a:t>
            </a:r>
            <a:r>
              <a:rPr lang="en-GB" dirty="0">
                <a:cs typeface="Times New Roman" pitchFamily="18" charset="0"/>
              </a:rPr>
              <a:t>…</a:t>
            </a:r>
            <a:endParaRPr lang="en-GB" sz="3200" dirty="0"/>
          </a:p>
        </p:txBody>
      </p:sp>
      <p:sp>
        <p:nvSpPr>
          <p:cNvPr id="4102" name="Rectangle 3"/>
          <p:cNvSpPr>
            <a:spLocks noChangeArrowheads="1"/>
          </p:cNvSpPr>
          <p:nvPr/>
        </p:nvSpPr>
        <p:spPr bwMode="auto">
          <a:xfrm>
            <a:off x="1524001" y="272534"/>
            <a:ext cx="184731" cy="369332"/>
          </a:xfrm>
          <a:prstGeom prst="rect">
            <a:avLst/>
          </a:prstGeom>
          <a:noFill/>
          <a:ln w="9525">
            <a:noFill/>
            <a:miter lim="800000"/>
            <a:headEnd/>
            <a:tailEnd/>
          </a:ln>
        </p:spPr>
        <p:txBody>
          <a:bodyPr wrap="none" anchor="ctr">
            <a:spAutoFit/>
          </a:bodyPr>
          <a:lstStyle/>
          <a:p>
            <a:pPr>
              <a:tabLst>
                <a:tab pos="5221288" algn="l"/>
              </a:tabLst>
            </a:pPr>
            <a:endParaRPr lang="en-US"/>
          </a:p>
        </p:txBody>
      </p:sp>
      <p:cxnSp>
        <p:nvCxnSpPr>
          <p:cNvPr id="19" name="Straight Arrow Connector 18"/>
          <p:cNvCxnSpPr/>
          <p:nvPr/>
        </p:nvCxnSpPr>
        <p:spPr>
          <a:xfrm flipH="1" flipV="1">
            <a:off x="6071616" y="4937760"/>
            <a:ext cx="2256411" cy="2200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4" name="TextBox 22"/>
          <p:cNvSpPr txBox="1">
            <a:spLocks noChangeArrowheads="1"/>
          </p:cNvSpPr>
          <p:nvPr/>
        </p:nvSpPr>
        <p:spPr bwMode="auto">
          <a:xfrm>
            <a:off x="7896226" y="4652963"/>
            <a:ext cx="1584325" cy="1200150"/>
          </a:xfrm>
          <a:prstGeom prst="rect">
            <a:avLst/>
          </a:prstGeom>
          <a:solidFill>
            <a:schemeClr val="bg1"/>
          </a:solidFill>
          <a:ln w="9525">
            <a:noFill/>
            <a:miter lim="800000"/>
            <a:headEnd/>
            <a:tailEnd/>
          </a:ln>
        </p:spPr>
        <p:txBody>
          <a:bodyPr>
            <a:spAutoFit/>
          </a:bodyPr>
          <a:lstStyle/>
          <a:p>
            <a:r>
              <a:rPr lang="en-GB" sz="2400" b="1">
                <a:solidFill>
                  <a:srgbClr val="FF0000"/>
                </a:solidFill>
                <a:latin typeface="Calibri" pitchFamily="34" charset="0"/>
              </a:rPr>
              <a:t>Author’s name &amp; date</a:t>
            </a:r>
          </a:p>
        </p:txBody>
      </p:sp>
      <p:sp>
        <p:nvSpPr>
          <p:cNvPr id="2" name="TextBox 1"/>
          <p:cNvSpPr txBox="1"/>
          <p:nvPr/>
        </p:nvSpPr>
        <p:spPr>
          <a:xfrm>
            <a:off x="1953659" y="1546006"/>
            <a:ext cx="9691170" cy="369332"/>
          </a:xfrm>
          <a:prstGeom prst="rect">
            <a:avLst/>
          </a:prstGeom>
          <a:noFill/>
        </p:spPr>
        <p:txBody>
          <a:bodyPr wrap="square" rtlCol="0">
            <a:spAutoFit/>
          </a:bodyPr>
          <a:lstStyle/>
          <a:p>
            <a:r>
              <a:rPr lang="en-GB" dirty="0"/>
              <a:t>Citations: refer in your text to the sources used. Citations are found in the body of the text. </a:t>
            </a:r>
          </a:p>
        </p:txBody>
      </p:sp>
    </p:spTree>
    <p:extLst>
      <p:ext uri="{BB962C8B-B14F-4D97-AF65-F5344CB8AC3E}">
        <p14:creationId xmlns:p14="http://schemas.microsoft.com/office/powerpoint/2010/main" val="186097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4943474" y="1968371"/>
            <a:ext cx="6011037" cy="2554545"/>
          </a:xfrm>
          <a:prstGeom prst="rect">
            <a:avLst/>
          </a:prstGeom>
          <a:noFill/>
          <a:ln w="9525">
            <a:noFill/>
            <a:miter lim="800000"/>
            <a:headEnd/>
            <a:tailEnd/>
          </a:ln>
        </p:spPr>
        <p:txBody>
          <a:bodyPr wrap="square" anchor="ctr">
            <a:spAutoFit/>
          </a:bodyPr>
          <a:lstStyle/>
          <a:p>
            <a:pPr>
              <a:tabLst>
                <a:tab pos="5221288" algn="l"/>
              </a:tabLst>
            </a:pPr>
            <a:r>
              <a:rPr lang="en-GB" sz="2400" b="1" dirty="0">
                <a:solidFill>
                  <a:srgbClr val="1F497D"/>
                </a:solidFill>
                <a:latin typeface="Rockwell Extra Bold" pitchFamily="18" charset="0"/>
                <a:ea typeface="Times New Roman" pitchFamily="18" charset="0"/>
                <a:cs typeface="Miriam" pitchFamily="34" charset="-79"/>
              </a:rPr>
              <a:t>Cite when paraphrasing</a:t>
            </a:r>
            <a:endParaRPr lang="en-GB" sz="2400" dirty="0">
              <a:ea typeface="Times New Roman" pitchFamily="18" charset="0"/>
              <a:cs typeface="Miriam" pitchFamily="34" charset="-79"/>
            </a:endParaRPr>
          </a:p>
          <a:p>
            <a:pPr eaLnBrk="0" hangingPunct="0">
              <a:tabLst>
                <a:tab pos="5221288" algn="l"/>
              </a:tabLst>
            </a:pPr>
            <a:endParaRPr lang="en-GB" sz="1600" dirty="0">
              <a:solidFill>
                <a:srgbClr val="000000"/>
              </a:solidFill>
              <a:ea typeface="Times New Roman" pitchFamily="18" charset="0"/>
              <a:cs typeface="Miriam" pitchFamily="34" charset="-79"/>
            </a:endParaRPr>
          </a:p>
          <a:p>
            <a:pPr eaLnBrk="0" hangingPunct="0">
              <a:tabLst>
                <a:tab pos="5221288" algn="l"/>
              </a:tabLst>
            </a:pPr>
            <a:r>
              <a:rPr lang="en-GB" sz="2000" dirty="0">
                <a:solidFill>
                  <a:srgbClr val="000000"/>
                </a:solidFill>
                <a:ea typeface="Times New Roman" pitchFamily="18" charset="0"/>
                <a:cs typeface="Miriam" pitchFamily="34" charset="-79"/>
              </a:rPr>
              <a:t>Paraphrasing is rewriting an argument, opinion or point made in a source using your own words. </a:t>
            </a:r>
          </a:p>
          <a:p>
            <a:pPr eaLnBrk="0" hangingPunct="0">
              <a:tabLst>
                <a:tab pos="5221288" algn="l"/>
              </a:tabLst>
            </a:pPr>
            <a:endParaRPr lang="en-GB" sz="2000" dirty="0">
              <a:solidFill>
                <a:srgbClr val="000000"/>
              </a:solidFill>
              <a:ea typeface="Times New Roman" pitchFamily="18" charset="0"/>
              <a:cs typeface="Miriam" pitchFamily="34" charset="-79"/>
            </a:endParaRPr>
          </a:p>
          <a:p>
            <a:pPr eaLnBrk="0" hangingPunct="0">
              <a:tabLst>
                <a:tab pos="5221288" algn="l"/>
              </a:tabLst>
            </a:pPr>
            <a:r>
              <a:rPr lang="en-GB" sz="2000" dirty="0">
                <a:solidFill>
                  <a:srgbClr val="000000"/>
                </a:solidFill>
                <a:ea typeface="Times New Roman" pitchFamily="18" charset="0"/>
                <a:cs typeface="Miriam" pitchFamily="34" charset="-79"/>
              </a:rPr>
              <a:t>If you are </a:t>
            </a:r>
            <a:r>
              <a:rPr lang="en-GB" sz="2000" b="1" dirty="0">
                <a:solidFill>
                  <a:srgbClr val="000000"/>
                </a:solidFill>
                <a:ea typeface="Times New Roman" pitchFamily="18" charset="0"/>
                <a:cs typeface="Miriam" pitchFamily="34" charset="-79"/>
              </a:rPr>
              <a:t>paraphrasing</a:t>
            </a:r>
            <a:r>
              <a:rPr lang="en-GB" sz="2000" dirty="0">
                <a:solidFill>
                  <a:srgbClr val="000000"/>
                </a:solidFill>
                <a:ea typeface="Times New Roman" pitchFamily="18" charset="0"/>
                <a:cs typeface="Miriam" pitchFamily="34" charset="-79"/>
              </a:rPr>
              <a:t> a particular argument or point made in a source you must acknowledge the source of your information and include page numbers. </a:t>
            </a:r>
            <a:endParaRPr lang="en-GB" sz="3600" dirty="0">
              <a:latin typeface="Calibri" pitchFamily="34" charset="0"/>
              <a:ea typeface="Times New Roman" pitchFamily="18" charset="0"/>
              <a:cs typeface="Miriam" pitchFamily="34" charset="-79"/>
            </a:endParaRPr>
          </a:p>
        </p:txBody>
      </p:sp>
      <p:pic>
        <p:nvPicPr>
          <p:cNvPr id="5125" name="Picture 7" descr="http://cdn.morguefile.com/imageData/public/files/c/click/preview/fldr_2008_11_08/file000368977040.jpg"/>
          <p:cNvPicPr>
            <a:picLocks noChangeAspect="1" noChangeArrowheads="1"/>
          </p:cNvPicPr>
          <p:nvPr/>
        </p:nvPicPr>
        <p:blipFill>
          <a:blip r:embed="rId2" cstate="print"/>
          <a:srcRect/>
          <a:stretch>
            <a:fillRect/>
          </a:stretch>
        </p:blipFill>
        <p:spPr bwMode="auto">
          <a:xfrm>
            <a:off x="2424114" y="1968371"/>
            <a:ext cx="1908175" cy="2670175"/>
          </a:xfrm>
          <a:prstGeom prst="rect">
            <a:avLst/>
          </a:prstGeom>
          <a:noFill/>
          <a:ln w="9525">
            <a:noFill/>
            <a:miter lim="800000"/>
            <a:headEnd/>
            <a:tailEnd/>
          </a:ln>
        </p:spPr>
      </p:pic>
      <p:sp>
        <p:nvSpPr>
          <p:cNvPr id="5126" name="Text Box 8"/>
          <p:cNvSpPr txBox="1">
            <a:spLocks noChangeArrowheads="1"/>
          </p:cNvSpPr>
          <p:nvPr/>
        </p:nvSpPr>
        <p:spPr bwMode="auto">
          <a:xfrm>
            <a:off x="2424114" y="5445126"/>
            <a:ext cx="7704137" cy="504825"/>
          </a:xfrm>
          <a:prstGeom prst="rect">
            <a:avLst/>
          </a:prstGeom>
          <a:solidFill>
            <a:srgbClr val="EAF1DD"/>
          </a:solidFill>
          <a:ln w="9525">
            <a:solidFill>
              <a:srgbClr val="000000"/>
            </a:solidFill>
            <a:miter lim="800000"/>
            <a:headEnd/>
            <a:tailEnd/>
          </a:ln>
        </p:spPr>
        <p:txBody>
          <a:bodyPr/>
          <a:lstStyle/>
          <a:p>
            <a:pPr>
              <a:spcAft>
                <a:spcPts val="1000"/>
              </a:spcAft>
            </a:pPr>
            <a:r>
              <a:rPr lang="en-GB" sz="2000" dirty="0">
                <a:solidFill>
                  <a:srgbClr val="000000"/>
                </a:solidFill>
              </a:rPr>
              <a:t>It has been argued (Harris 2001) that……….......</a:t>
            </a:r>
            <a:endParaRPr lang="en-GB" sz="2800" dirty="0">
              <a:solidFill>
                <a:srgbClr val="000000"/>
              </a:solidFill>
            </a:endParaRPr>
          </a:p>
          <a:p>
            <a:pPr>
              <a:spcAft>
                <a:spcPts val="1000"/>
              </a:spcAft>
            </a:pPr>
            <a:endParaRPr lang="en-GB" sz="1100" dirty="0">
              <a:solidFill>
                <a:srgbClr val="000000"/>
              </a:solidFill>
            </a:endParaRPr>
          </a:p>
          <a:p>
            <a:pPr>
              <a:spcAft>
                <a:spcPts val="1000"/>
              </a:spcAft>
            </a:pPr>
            <a:endParaRPr lang="en-GB" sz="1100" dirty="0"/>
          </a:p>
          <a:p>
            <a:endParaRPr lang="en-US" dirty="0"/>
          </a:p>
        </p:txBody>
      </p:sp>
    </p:spTree>
    <p:extLst>
      <p:ext uri="{BB962C8B-B14F-4D97-AF65-F5344CB8AC3E}">
        <p14:creationId xmlns:p14="http://schemas.microsoft.com/office/powerpoint/2010/main" val="41451430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4943476" y="1268413"/>
            <a:ext cx="6321932" cy="3744912"/>
          </a:xfrm>
          <a:prstGeom prst="cloudCallout">
            <a:avLst>
              <a:gd name="adj1" fmla="val -69590"/>
              <a:gd name="adj2" fmla="val 1576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9" name="Rectangle 4"/>
          <p:cNvSpPr>
            <a:spLocks noChangeArrowheads="1"/>
          </p:cNvSpPr>
          <p:nvPr/>
        </p:nvSpPr>
        <p:spPr bwMode="auto">
          <a:xfrm>
            <a:off x="1919288" y="1412876"/>
            <a:ext cx="3097212" cy="1000125"/>
          </a:xfrm>
          <a:prstGeom prst="rect">
            <a:avLst/>
          </a:prstGeom>
          <a:noFill/>
          <a:ln w="9525">
            <a:noFill/>
            <a:miter lim="800000"/>
            <a:headEnd/>
            <a:tailEnd/>
          </a:ln>
        </p:spPr>
        <p:txBody>
          <a:bodyPr anchor="ctr">
            <a:spAutoFit/>
          </a:bodyPr>
          <a:lstStyle/>
          <a:p>
            <a:r>
              <a:rPr lang="en-GB" sz="2400" b="1">
                <a:solidFill>
                  <a:srgbClr val="1F497D"/>
                </a:solidFill>
                <a:latin typeface="Rockwell Extra Bold" pitchFamily="18" charset="0"/>
                <a:ea typeface="Times New Roman" pitchFamily="18" charset="0"/>
                <a:cs typeface="Miriam" pitchFamily="34" charset="-79"/>
              </a:rPr>
              <a:t>Using direct quotations</a:t>
            </a:r>
          </a:p>
          <a:p>
            <a:endParaRPr lang="en-GB" sz="1100">
              <a:ea typeface="Times New Roman" pitchFamily="18" charset="0"/>
              <a:cs typeface="Miriam" pitchFamily="34" charset="-79"/>
            </a:endParaRPr>
          </a:p>
        </p:txBody>
      </p:sp>
      <p:sp>
        <p:nvSpPr>
          <p:cNvPr id="6150" name="Rectangle 6"/>
          <p:cNvSpPr>
            <a:spLocks noChangeArrowheads="1"/>
          </p:cNvSpPr>
          <p:nvPr/>
        </p:nvSpPr>
        <p:spPr bwMode="auto">
          <a:xfrm>
            <a:off x="5808664" y="1844676"/>
            <a:ext cx="4175125" cy="2092881"/>
          </a:xfrm>
          <a:prstGeom prst="rect">
            <a:avLst/>
          </a:prstGeom>
          <a:noFill/>
          <a:ln w="9525">
            <a:noFill/>
            <a:miter lim="800000"/>
            <a:headEnd/>
            <a:tailEnd/>
          </a:ln>
        </p:spPr>
        <p:txBody>
          <a:bodyPr>
            <a:spAutoFit/>
          </a:bodyPr>
          <a:lstStyle/>
          <a:p>
            <a:pPr eaLnBrk="0" hangingPunct="0"/>
            <a:r>
              <a:rPr lang="en-GB" sz="2200" dirty="0">
                <a:solidFill>
                  <a:srgbClr val="000000"/>
                </a:solidFill>
                <a:cs typeface="Times New Roman" pitchFamily="18" charset="0"/>
              </a:rPr>
              <a:t>Use </a:t>
            </a:r>
            <a:r>
              <a:rPr lang="en-GB" sz="2200" b="1" dirty="0">
                <a:solidFill>
                  <a:srgbClr val="000000"/>
                </a:solidFill>
                <a:cs typeface="Times New Roman" pitchFamily="18" charset="0"/>
              </a:rPr>
              <a:t>quotation marks</a:t>
            </a:r>
            <a:r>
              <a:rPr lang="en-GB" sz="2200" dirty="0">
                <a:solidFill>
                  <a:srgbClr val="000000"/>
                </a:solidFill>
                <a:cs typeface="Times New Roman" pitchFamily="18" charset="0"/>
              </a:rPr>
              <a:t> and include the </a:t>
            </a:r>
            <a:r>
              <a:rPr lang="en-GB" sz="2200" b="1" dirty="0">
                <a:solidFill>
                  <a:srgbClr val="000000"/>
                </a:solidFill>
                <a:cs typeface="Times New Roman" pitchFamily="18" charset="0"/>
              </a:rPr>
              <a:t>page number</a:t>
            </a:r>
            <a:r>
              <a:rPr lang="en-GB" sz="2000" dirty="0">
                <a:solidFill>
                  <a:srgbClr val="000000"/>
                </a:solidFill>
                <a:cs typeface="Times New Roman" pitchFamily="18" charset="0"/>
              </a:rPr>
              <a:t>. </a:t>
            </a:r>
          </a:p>
          <a:p>
            <a:pPr eaLnBrk="0" hangingPunct="0"/>
            <a:endParaRPr lang="en-GB" sz="2000" dirty="0">
              <a:solidFill>
                <a:srgbClr val="000000"/>
              </a:solidFill>
              <a:cs typeface="Times New Roman" pitchFamily="18" charset="0"/>
            </a:endParaRPr>
          </a:p>
          <a:p>
            <a:pPr eaLnBrk="0" hangingPunct="0"/>
            <a:r>
              <a:rPr lang="en-GB" sz="2200" dirty="0">
                <a:solidFill>
                  <a:srgbClr val="000000"/>
                </a:solidFill>
                <a:cs typeface="Times New Roman" pitchFamily="18" charset="0"/>
              </a:rPr>
              <a:t>If there are more than two authors, cite only the first followed by </a:t>
            </a:r>
            <a:r>
              <a:rPr lang="en-GB" sz="2200" dirty="0">
                <a:solidFill>
                  <a:srgbClr val="000000"/>
                </a:solidFill>
                <a:latin typeface="Calibri" pitchFamily="34" charset="0"/>
                <a:cs typeface="Times New Roman" pitchFamily="18" charset="0"/>
              </a:rPr>
              <a:t>‘</a:t>
            </a:r>
            <a:r>
              <a:rPr lang="en-GB" sz="2200" b="1" dirty="0">
                <a:solidFill>
                  <a:srgbClr val="000000"/>
                </a:solidFill>
                <a:cs typeface="Times New Roman" pitchFamily="18" charset="0"/>
              </a:rPr>
              <a:t>et al</a:t>
            </a:r>
            <a:r>
              <a:rPr lang="en-GB" sz="2200" b="1" dirty="0">
                <a:solidFill>
                  <a:srgbClr val="000000"/>
                </a:solidFill>
                <a:latin typeface="Calibri" pitchFamily="34" charset="0"/>
                <a:cs typeface="Times New Roman" pitchFamily="18" charset="0"/>
              </a:rPr>
              <a:t>’</a:t>
            </a:r>
            <a:r>
              <a:rPr lang="en-GB" sz="2200" b="1" dirty="0">
                <a:solidFill>
                  <a:srgbClr val="000000"/>
                </a:solidFill>
                <a:cs typeface="Times New Roman" pitchFamily="18" charset="0"/>
              </a:rPr>
              <a:t> </a:t>
            </a:r>
            <a:r>
              <a:rPr lang="en-GB" sz="2200" dirty="0">
                <a:solidFill>
                  <a:srgbClr val="000000"/>
                </a:solidFill>
                <a:cs typeface="Times New Roman" pitchFamily="18" charset="0"/>
              </a:rPr>
              <a:t>which means and others.</a:t>
            </a:r>
            <a:endParaRPr lang="en-GB" sz="2200" dirty="0">
              <a:solidFill>
                <a:srgbClr val="000000"/>
              </a:solidFill>
              <a:latin typeface="Calibri" pitchFamily="34" charset="0"/>
            </a:endParaRPr>
          </a:p>
        </p:txBody>
      </p:sp>
      <p:sp>
        <p:nvSpPr>
          <p:cNvPr id="6151" name="TextBox 7"/>
          <p:cNvSpPr txBox="1">
            <a:spLocks noChangeArrowheads="1"/>
          </p:cNvSpPr>
          <p:nvPr/>
        </p:nvSpPr>
        <p:spPr bwMode="auto">
          <a:xfrm>
            <a:off x="2855913" y="5373689"/>
            <a:ext cx="6553200" cy="1108075"/>
          </a:xfrm>
          <a:prstGeom prst="rect">
            <a:avLst/>
          </a:prstGeom>
          <a:noFill/>
          <a:ln w="9525">
            <a:noFill/>
            <a:miter lim="800000"/>
            <a:headEnd/>
            <a:tailEnd/>
          </a:ln>
        </p:spPr>
        <p:txBody>
          <a:bodyPr>
            <a:spAutoFit/>
          </a:bodyPr>
          <a:lstStyle/>
          <a:p>
            <a:r>
              <a:rPr lang="en-GB" sz="2200"/>
              <a:t>“….homeless in Cardiff.” (Smith 2011)</a:t>
            </a:r>
          </a:p>
          <a:p>
            <a:endParaRPr lang="en-GB" sz="2200"/>
          </a:p>
          <a:p>
            <a:r>
              <a:rPr lang="en-GB" sz="2200"/>
              <a:t>“....homeless in Cheyenne” (Lewis et al. 2011)</a:t>
            </a:r>
          </a:p>
        </p:txBody>
      </p:sp>
      <p:pic>
        <p:nvPicPr>
          <p:cNvPr id="6152" name="Picture 6" descr="http://cdn.morguefile.com/imageData/public/files/j/jppi/preview/fldr_2010_01_01/file6551262382184.jpg"/>
          <p:cNvPicPr>
            <a:picLocks noChangeAspect="1" noChangeArrowheads="1"/>
          </p:cNvPicPr>
          <p:nvPr/>
        </p:nvPicPr>
        <p:blipFill>
          <a:blip r:embed="rId2" cstate="print"/>
          <a:srcRect/>
          <a:stretch>
            <a:fillRect/>
          </a:stretch>
        </p:blipFill>
        <p:spPr bwMode="auto">
          <a:xfrm>
            <a:off x="1919289" y="2924175"/>
            <a:ext cx="1836737" cy="1377950"/>
          </a:xfrm>
          <a:prstGeom prst="rect">
            <a:avLst/>
          </a:prstGeom>
          <a:noFill/>
          <a:ln w="9525">
            <a:noFill/>
            <a:miter lim="800000"/>
            <a:headEnd/>
            <a:tailEnd/>
          </a:ln>
        </p:spPr>
      </p:pic>
    </p:spTree>
    <p:extLst>
      <p:ext uri="{BB962C8B-B14F-4D97-AF65-F5344CB8AC3E}">
        <p14:creationId xmlns:p14="http://schemas.microsoft.com/office/powerpoint/2010/main" val="29865405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
          <p:cNvSpPr>
            <a:spLocks noChangeArrowheads="1"/>
          </p:cNvSpPr>
          <p:nvPr/>
        </p:nvSpPr>
        <p:spPr bwMode="auto">
          <a:xfrm>
            <a:off x="4224338" y="1412876"/>
            <a:ext cx="3384550" cy="461963"/>
          </a:xfrm>
          <a:prstGeom prst="rect">
            <a:avLst/>
          </a:prstGeom>
          <a:noFill/>
          <a:ln w="9525">
            <a:noFill/>
            <a:miter lim="800000"/>
            <a:headEnd/>
            <a:tailEnd/>
          </a:ln>
        </p:spPr>
        <p:txBody>
          <a:bodyPr anchor="ctr">
            <a:spAutoFit/>
          </a:bodyPr>
          <a:lstStyle/>
          <a:p>
            <a:r>
              <a:rPr lang="en-GB" sz="2400" b="1">
                <a:solidFill>
                  <a:srgbClr val="1F497D"/>
                </a:solidFill>
                <a:latin typeface="Rockwell Extra Bold" pitchFamily="18" charset="0"/>
                <a:cs typeface="Times New Roman" pitchFamily="18" charset="0"/>
              </a:rPr>
              <a:t>Internet sources</a:t>
            </a:r>
            <a:endParaRPr lang="en-GB" sz="2800">
              <a:latin typeface="Calibri" pitchFamily="34" charset="0"/>
            </a:endParaRPr>
          </a:p>
        </p:txBody>
      </p:sp>
      <p:pic>
        <p:nvPicPr>
          <p:cNvPr id="11269" name="Picture 2" descr="Internet  Clip Art"/>
          <p:cNvPicPr>
            <a:picLocks noChangeAspect="1" noChangeArrowheads="1"/>
          </p:cNvPicPr>
          <p:nvPr/>
        </p:nvPicPr>
        <p:blipFill>
          <a:blip r:embed="rId2" r:link="rId3" cstate="print"/>
          <a:srcRect/>
          <a:stretch>
            <a:fillRect/>
          </a:stretch>
        </p:blipFill>
        <p:spPr bwMode="auto">
          <a:xfrm>
            <a:off x="9120189" y="260351"/>
            <a:ext cx="1296987" cy="1203325"/>
          </a:xfrm>
          <a:prstGeom prst="rect">
            <a:avLst/>
          </a:prstGeom>
          <a:noFill/>
          <a:ln w="9525">
            <a:noFill/>
            <a:miter lim="800000"/>
            <a:headEnd/>
            <a:tailEnd/>
          </a:ln>
        </p:spPr>
      </p:pic>
      <p:sp>
        <p:nvSpPr>
          <p:cNvPr id="11270"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GB"/>
          </a:p>
        </p:txBody>
      </p:sp>
      <p:sp>
        <p:nvSpPr>
          <p:cNvPr id="11271" name="Rectangle 5"/>
          <p:cNvSpPr>
            <a:spLocks noChangeArrowheads="1"/>
          </p:cNvSpPr>
          <p:nvPr/>
        </p:nvSpPr>
        <p:spPr bwMode="auto">
          <a:xfrm>
            <a:off x="1524001" y="272534"/>
            <a:ext cx="184731" cy="369332"/>
          </a:xfrm>
          <a:prstGeom prst="rect">
            <a:avLst/>
          </a:prstGeom>
          <a:noFill/>
          <a:ln w="9525">
            <a:noFill/>
            <a:miter lim="800000"/>
            <a:headEnd/>
            <a:tailEnd/>
          </a:ln>
        </p:spPr>
        <p:txBody>
          <a:bodyPr wrap="none" anchor="ctr">
            <a:spAutoFit/>
          </a:bodyPr>
          <a:lstStyle/>
          <a:p>
            <a:endParaRPr lang="en-GB"/>
          </a:p>
        </p:txBody>
      </p:sp>
      <p:graphicFrame>
        <p:nvGraphicFramePr>
          <p:cNvPr id="11" name="Table 10"/>
          <p:cNvGraphicFramePr>
            <a:graphicFrameLocks noGrp="1"/>
          </p:cNvGraphicFramePr>
          <p:nvPr/>
        </p:nvGraphicFramePr>
        <p:xfrm>
          <a:off x="2279650" y="2276475"/>
          <a:ext cx="7920882" cy="2560320"/>
        </p:xfrm>
        <a:graphic>
          <a:graphicData uri="http://schemas.openxmlformats.org/drawingml/2006/table">
            <a:tbl>
              <a:tblPr/>
              <a:tblGrid>
                <a:gridCol w="1368153">
                  <a:extLst>
                    <a:ext uri="{9D8B030D-6E8A-4147-A177-3AD203B41FA5}">
                      <a16:colId xmlns:a16="http://schemas.microsoft.com/office/drawing/2014/main" val="20000"/>
                    </a:ext>
                  </a:extLst>
                </a:gridCol>
                <a:gridCol w="1399939">
                  <a:extLst>
                    <a:ext uri="{9D8B030D-6E8A-4147-A177-3AD203B41FA5}">
                      <a16:colId xmlns:a16="http://schemas.microsoft.com/office/drawing/2014/main" val="20001"/>
                    </a:ext>
                  </a:extLst>
                </a:gridCol>
                <a:gridCol w="2010174">
                  <a:extLst>
                    <a:ext uri="{9D8B030D-6E8A-4147-A177-3AD203B41FA5}">
                      <a16:colId xmlns:a16="http://schemas.microsoft.com/office/drawing/2014/main" val="20002"/>
                    </a:ext>
                  </a:extLst>
                </a:gridCol>
                <a:gridCol w="2010174">
                  <a:extLst>
                    <a:ext uri="{9D8B030D-6E8A-4147-A177-3AD203B41FA5}">
                      <a16:colId xmlns:a16="http://schemas.microsoft.com/office/drawing/2014/main" val="20003"/>
                    </a:ext>
                  </a:extLst>
                </a:gridCol>
                <a:gridCol w="1132442">
                  <a:extLst>
                    <a:ext uri="{9D8B030D-6E8A-4147-A177-3AD203B41FA5}">
                      <a16:colId xmlns:a16="http://schemas.microsoft.com/office/drawing/2014/main" val="20004"/>
                    </a:ext>
                  </a:extLst>
                </a:gridCol>
              </a:tblGrid>
              <a:tr h="574928">
                <a:tc>
                  <a:txBody>
                    <a:bodyPr/>
                    <a:lstStyle/>
                    <a:p>
                      <a:pPr algn="ctr">
                        <a:spcAft>
                          <a:spcPts val="0"/>
                        </a:spcAft>
                      </a:pPr>
                      <a:r>
                        <a:rPr lang="en-GB" sz="1600" b="1" dirty="0">
                          <a:solidFill>
                            <a:srgbClr val="000000"/>
                          </a:solidFill>
                          <a:latin typeface="Arial"/>
                          <a:ea typeface="Times New Roman"/>
                        </a:rPr>
                        <a:t>Author and/or organisation</a:t>
                      </a:r>
                      <a:endParaRPr lang="en-GB"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GB" sz="1600" b="1">
                          <a:solidFill>
                            <a:srgbClr val="000000"/>
                          </a:solidFill>
                          <a:latin typeface="Arial"/>
                          <a:ea typeface="Times New Roman"/>
                        </a:rPr>
                        <a:t>Publication Date</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GB" sz="1600" b="1">
                          <a:solidFill>
                            <a:srgbClr val="000000"/>
                          </a:solidFill>
                          <a:latin typeface="Arial"/>
                          <a:ea typeface="Times New Roman"/>
                        </a:rPr>
                        <a:t>Title and format of</a:t>
                      </a:r>
                      <a:endParaRPr lang="en-GB" sz="1800">
                        <a:latin typeface="Times New Roman"/>
                        <a:ea typeface="Times New Roman"/>
                      </a:endParaRPr>
                    </a:p>
                    <a:p>
                      <a:pPr algn="ctr">
                        <a:spcAft>
                          <a:spcPts val="0"/>
                        </a:spcAft>
                      </a:pPr>
                      <a:r>
                        <a:rPr lang="en-GB" sz="1600" b="1">
                          <a:solidFill>
                            <a:srgbClr val="000000"/>
                          </a:solidFill>
                          <a:latin typeface="Arial"/>
                          <a:ea typeface="Times New Roman"/>
                        </a:rPr>
                        <a:t>document </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GB" sz="1600" b="1">
                          <a:solidFill>
                            <a:srgbClr val="000000"/>
                          </a:solidFill>
                          <a:latin typeface="Arial"/>
                          <a:ea typeface="Times New Roman"/>
                        </a:rPr>
                        <a:t>Available at</a:t>
                      </a:r>
                      <a:endParaRPr lang="en-GB" sz="1800">
                        <a:latin typeface="Times New Roman"/>
                        <a:ea typeface="Times New Roman"/>
                      </a:endParaRPr>
                    </a:p>
                    <a:p>
                      <a:pPr algn="ctr">
                        <a:spcAft>
                          <a:spcPts val="0"/>
                        </a:spcAft>
                      </a:pPr>
                      <a:r>
                        <a:rPr lang="en-GB" sz="1600">
                          <a:solidFill>
                            <a:srgbClr val="000000"/>
                          </a:solidFill>
                          <a:latin typeface="Arial"/>
                          <a:ea typeface="Times New Roman"/>
                        </a:rPr>
                        <a:t>(Web address)</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spcAft>
                          <a:spcPts val="0"/>
                        </a:spcAft>
                      </a:pPr>
                      <a:r>
                        <a:rPr lang="en-GB" sz="1600" b="1">
                          <a:solidFill>
                            <a:srgbClr val="000000"/>
                          </a:solidFill>
                          <a:latin typeface="Arial"/>
                          <a:ea typeface="Times New Roman"/>
                        </a:rPr>
                        <a:t>Date accessed</a:t>
                      </a:r>
                      <a:endParaRPr lang="en-GB"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r h="869315">
                <a:tc>
                  <a:txBody>
                    <a:bodyPr/>
                    <a:lstStyle/>
                    <a:p>
                      <a:pPr>
                        <a:spcAft>
                          <a:spcPts val="0"/>
                        </a:spcAft>
                      </a:pPr>
                      <a:endParaRPr lang="en-GB" sz="1800" dirty="0">
                        <a:latin typeface="Times New Roman"/>
                        <a:ea typeface="Times New Roman"/>
                      </a:endParaRPr>
                    </a:p>
                    <a:p>
                      <a:pPr>
                        <a:spcAft>
                          <a:spcPts val="0"/>
                        </a:spcAft>
                      </a:pPr>
                      <a:r>
                        <a:rPr lang="en-GB" sz="1600" i="1" dirty="0">
                          <a:latin typeface="Arial"/>
                          <a:ea typeface="Times New Roman"/>
                        </a:rPr>
                        <a:t>Chris </a:t>
                      </a:r>
                      <a:r>
                        <a:rPr lang="en-GB" sz="1600" i="1" dirty="0" err="1">
                          <a:latin typeface="Arial"/>
                          <a:ea typeface="Times New Roman"/>
                        </a:rPr>
                        <a:t>Mcgreal</a:t>
                      </a:r>
                      <a:r>
                        <a:rPr lang="en-GB" sz="1600" i="1" dirty="0">
                          <a:latin typeface="Arial"/>
                          <a:ea typeface="Times New Roman"/>
                        </a:rPr>
                        <a:t>,</a:t>
                      </a:r>
                      <a:endParaRPr lang="en-GB" sz="2400" dirty="0">
                        <a:latin typeface="Times New Roman"/>
                        <a:ea typeface="Times New Roman"/>
                      </a:endParaRPr>
                    </a:p>
                    <a:p>
                      <a:pPr>
                        <a:spcAft>
                          <a:spcPts val="0"/>
                        </a:spcAft>
                      </a:pPr>
                      <a:r>
                        <a:rPr lang="en-GB" sz="1600" i="1" dirty="0">
                          <a:latin typeface="Arial"/>
                          <a:ea typeface="Times New Roman"/>
                        </a:rPr>
                        <a:t>Guardian Online</a:t>
                      </a:r>
                      <a:endParaRPr lang="en-GB"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GB" sz="1800" dirty="0">
                        <a:latin typeface="Times New Roman"/>
                        <a:ea typeface="Times New Roman"/>
                      </a:endParaRPr>
                    </a:p>
                    <a:p>
                      <a:pPr>
                        <a:spcAft>
                          <a:spcPts val="0"/>
                        </a:spcAft>
                      </a:pPr>
                      <a:r>
                        <a:rPr lang="en-GB" sz="1600" i="1" dirty="0">
                          <a:latin typeface="Arial"/>
                          <a:ea typeface="Times New Roman"/>
                        </a:rPr>
                        <a:t>16</a:t>
                      </a:r>
                      <a:r>
                        <a:rPr lang="en-GB" sz="1600" i="1" baseline="30000" dirty="0">
                          <a:latin typeface="Arial"/>
                          <a:ea typeface="Times New Roman"/>
                        </a:rPr>
                        <a:t> </a:t>
                      </a:r>
                      <a:r>
                        <a:rPr lang="en-GB" sz="1600" i="1" dirty="0">
                          <a:latin typeface="Arial"/>
                          <a:ea typeface="Times New Roman"/>
                        </a:rPr>
                        <a:t>February, 2012</a:t>
                      </a:r>
                      <a:endParaRPr lang="en-GB"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GB" sz="2000" dirty="0">
                        <a:latin typeface="Times New Roman"/>
                        <a:ea typeface="Times New Roman"/>
                      </a:endParaRPr>
                    </a:p>
                    <a:p>
                      <a:pPr>
                        <a:spcAft>
                          <a:spcPts val="0"/>
                        </a:spcAft>
                      </a:pPr>
                      <a:r>
                        <a:rPr lang="en-GB" sz="1600" i="1" dirty="0">
                          <a:latin typeface="Arial"/>
                          <a:ea typeface="Times New Roman"/>
                        </a:rPr>
                        <a:t>Congress passes payroll tax cut as GOP relents on savings demand. Online</a:t>
                      </a:r>
                      <a:r>
                        <a:rPr lang="en-GB" sz="1400" i="1" dirty="0">
                          <a:latin typeface="Arial"/>
                          <a:ea typeface="Times New Roman"/>
                        </a:rPr>
                        <a:t>.</a:t>
                      </a:r>
                    </a:p>
                    <a:p>
                      <a:pPr>
                        <a:spcAft>
                          <a:spcPts val="0"/>
                        </a:spcAft>
                      </a:pPr>
                      <a:endParaRPr lang="en-GB"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GB" sz="1800" dirty="0">
                        <a:latin typeface="Times New Roman"/>
                        <a:ea typeface="Times New Roman"/>
                      </a:endParaRPr>
                    </a:p>
                    <a:p>
                      <a:pPr>
                        <a:spcAft>
                          <a:spcPts val="0"/>
                        </a:spcAft>
                      </a:pPr>
                      <a:r>
                        <a:rPr lang="en-GB" sz="1600" i="1" dirty="0">
                          <a:latin typeface="Arial"/>
                          <a:ea typeface="Times New Roman"/>
                        </a:rPr>
                        <a:t>http://www.guardian.co.uk/world/2012/feb/15/us-congress-payroll-tax-cut</a:t>
                      </a:r>
                      <a:endParaRPr lang="en-GB"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endParaRPr lang="en-GB" sz="1800" dirty="0">
                        <a:latin typeface="Times New Roman"/>
                        <a:ea typeface="Times New Roman"/>
                      </a:endParaRPr>
                    </a:p>
                    <a:p>
                      <a:pPr algn="ctr">
                        <a:spcAft>
                          <a:spcPts val="0"/>
                        </a:spcAft>
                      </a:pPr>
                      <a:r>
                        <a:rPr lang="en-GB" sz="1600" i="1" dirty="0">
                          <a:latin typeface="Arial"/>
                          <a:ea typeface="Times New Roman"/>
                        </a:rPr>
                        <a:t>17 February, 2012</a:t>
                      </a:r>
                      <a:endParaRPr lang="en-GB"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1292" name="Rectangle 7"/>
          <p:cNvSpPr>
            <a:spLocks noChangeArrowheads="1"/>
          </p:cNvSpPr>
          <p:nvPr/>
        </p:nvSpPr>
        <p:spPr bwMode="auto">
          <a:xfrm>
            <a:off x="2208214" y="5373689"/>
            <a:ext cx="8135937" cy="954087"/>
          </a:xfrm>
          <a:prstGeom prst="rect">
            <a:avLst/>
          </a:prstGeom>
          <a:noFill/>
          <a:ln w="9525">
            <a:noFill/>
            <a:miter lim="800000"/>
            <a:headEnd/>
            <a:tailEnd/>
          </a:ln>
        </p:spPr>
        <p:txBody>
          <a:bodyPr anchor="ctr">
            <a:spAutoFit/>
          </a:bodyPr>
          <a:lstStyle/>
          <a:p>
            <a:r>
              <a:rPr lang="en-GB">
                <a:cs typeface="Times New Roman" pitchFamily="18" charset="0"/>
              </a:rPr>
              <a:t>Chris McGreal. </a:t>
            </a:r>
            <a:r>
              <a:rPr lang="en-US">
                <a:cs typeface="Times New Roman" pitchFamily="18" charset="0"/>
              </a:rPr>
              <a:t>Congress passes payroll tax cut. 16 February 2012. Available at: </a:t>
            </a:r>
            <a:r>
              <a:rPr lang="en-GB">
                <a:cs typeface="Times New Roman" pitchFamily="18" charset="0"/>
                <a:hlinkClick r:id="rId4"/>
              </a:rPr>
              <a:t>http://www.guardian.co.uk/world/2012/feb/15/us-congress-payroll-tax-cut</a:t>
            </a:r>
            <a:r>
              <a:rPr lang="en-GB">
                <a:cs typeface="Times New Roman" pitchFamily="18" charset="0"/>
              </a:rPr>
              <a:t>. </a:t>
            </a:r>
            <a:r>
              <a:rPr lang="en-GB" sz="2000">
                <a:latin typeface="Tahoma" pitchFamily="34" charset="0"/>
                <a:ea typeface="Times New Roman" pitchFamily="18" charset="0"/>
                <a:cs typeface="Tahoma" pitchFamily="34" charset="0"/>
              </a:rPr>
              <a:t>[</a:t>
            </a:r>
            <a:r>
              <a:rPr lang="en-GB">
                <a:cs typeface="Times New Roman" pitchFamily="18" charset="0"/>
              </a:rPr>
              <a:t>Accessed 17 February 2012</a:t>
            </a:r>
            <a:r>
              <a:rPr lang="en-GB" sz="2000">
                <a:latin typeface="Tahoma" pitchFamily="34" charset="0"/>
                <a:cs typeface="Times New Roman" pitchFamily="18" charset="0"/>
              </a:rPr>
              <a:t>]</a:t>
            </a:r>
            <a:endParaRPr lang="en-GB" sz="3200">
              <a:latin typeface="Calibri" pitchFamily="34" charset="0"/>
            </a:endParaRPr>
          </a:p>
        </p:txBody>
      </p:sp>
    </p:spTree>
    <p:extLst>
      <p:ext uri="{BB962C8B-B14F-4D97-AF65-F5344CB8AC3E}">
        <p14:creationId xmlns:p14="http://schemas.microsoft.com/office/powerpoint/2010/main" val="149177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Office of National Statistics</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To use the ONS please follow the instructions. </a:t>
            </a:r>
          </a:p>
          <a:p>
            <a:pPr marL="0" indent="0">
              <a:buNone/>
            </a:pPr>
            <a:endParaRPr lang="en-GB" dirty="0"/>
          </a:p>
          <a:p>
            <a:pPr>
              <a:buFont typeface="Wingdings" panose="05000000000000000000" pitchFamily="2" charset="2"/>
              <a:buChar char="Ø"/>
            </a:pPr>
            <a:r>
              <a:rPr lang="en-GB" dirty="0"/>
              <a:t>Go to </a:t>
            </a:r>
            <a:r>
              <a:rPr lang="en-GB" dirty="0">
                <a:hlinkClick r:id="rId2"/>
              </a:rPr>
              <a:t>https://www.ons.gov.uk/</a:t>
            </a:r>
            <a:endParaRPr lang="en-GB" dirty="0"/>
          </a:p>
          <a:p>
            <a:pPr>
              <a:buFont typeface="Wingdings" panose="05000000000000000000" pitchFamily="2" charset="2"/>
              <a:buChar char="Ø"/>
            </a:pPr>
            <a:r>
              <a:rPr lang="en-GB" dirty="0"/>
              <a:t>Search for key words at the top of the home page such as ‘robbery’</a:t>
            </a:r>
          </a:p>
          <a:p>
            <a:pPr>
              <a:buFont typeface="Wingdings" panose="05000000000000000000" pitchFamily="2" charset="2"/>
              <a:buChar char="Ø"/>
            </a:pPr>
            <a:r>
              <a:rPr lang="en-GB" dirty="0"/>
              <a:t>On the left hand side of the new page select data sets</a:t>
            </a:r>
          </a:p>
          <a:p>
            <a:pPr lvl="1">
              <a:buFont typeface="Wingdings" panose="05000000000000000000" pitchFamily="2" charset="2"/>
              <a:buChar char="Ø"/>
            </a:pPr>
            <a:r>
              <a:rPr lang="en-GB" dirty="0"/>
              <a:t>Does this give you enough data to work with? If no results then it is not a suitable topic</a:t>
            </a:r>
          </a:p>
          <a:p>
            <a:pPr>
              <a:buFont typeface="Wingdings" panose="05000000000000000000" pitchFamily="2" charset="2"/>
              <a:buChar char="Ø"/>
            </a:pPr>
            <a:r>
              <a:rPr lang="en-GB" dirty="0"/>
              <a:t> if data does appear click on a title that comes up e.g. Nature of crime: robbery</a:t>
            </a:r>
          </a:p>
          <a:p>
            <a:pPr>
              <a:buFont typeface="Wingdings" panose="05000000000000000000" pitchFamily="2" charset="2"/>
              <a:buChar char="Ø"/>
            </a:pPr>
            <a:r>
              <a:rPr lang="en-GB" dirty="0"/>
              <a:t>Scroll down to the Excel document. This will give you a lot of data – look through the tabs at the bottom of the page. You can use this for secondary information in your investigation. </a:t>
            </a:r>
          </a:p>
          <a:p>
            <a:pPr>
              <a:buFont typeface="Wingdings" panose="05000000000000000000" pitchFamily="2" charset="2"/>
              <a:buChar char="Ø"/>
            </a:pPr>
            <a:endParaRPr lang="en-GB" dirty="0"/>
          </a:p>
          <a:p>
            <a:pPr marL="0" indent="0">
              <a:buNone/>
            </a:pPr>
            <a:endParaRPr lang="en-GB" dirty="0"/>
          </a:p>
        </p:txBody>
      </p:sp>
    </p:spTree>
    <p:extLst>
      <p:ext uri="{BB962C8B-B14F-4D97-AF65-F5344CB8AC3E}">
        <p14:creationId xmlns:p14="http://schemas.microsoft.com/office/powerpoint/2010/main" val="830177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Office for National Statistics</a:t>
            </a:r>
          </a:p>
        </p:txBody>
      </p:sp>
      <p:sp>
        <p:nvSpPr>
          <p:cNvPr id="3" name="Content Placeholder 2"/>
          <p:cNvSpPr>
            <a:spLocks noGrp="1"/>
          </p:cNvSpPr>
          <p:nvPr>
            <p:ph idx="1"/>
          </p:nvPr>
        </p:nvSpPr>
        <p:spPr/>
        <p:txBody>
          <a:bodyPr/>
          <a:lstStyle/>
          <a:p>
            <a:pPr marL="0" indent="0" algn="ctr">
              <a:buNone/>
            </a:pPr>
            <a:r>
              <a:rPr lang="en-GB" dirty="0">
                <a:hlinkClick r:id="rId2"/>
              </a:rPr>
              <a:t>https://www.ons.gov.uk/</a:t>
            </a:r>
            <a:r>
              <a:rPr lang="en-GB" dirty="0"/>
              <a:t> </a:t>
            </a:r>
          </a:p>
          <a:p>
            <a:pPr marL="0" indent="0" algn="ctr">
              <a:buNone/>
            </a:pPr>
            <a:endParaRPr lang="en-GB" dirty="0"/>
          </a:p>
          <a:p>
            <a:pPr marL="514350" indent="-514350">
              <a:buAutoNum type="arabicPeriod"/>
            </a:pPr>
            <a:r>
              <a:rPr lang="en-GB" dirty="0"/>
              <a:t>Search for key words from your investigation in the search bar</a:t>
            </a:r>
          </a:p>
          <a:p>
            <a:pPr marL="514350" indent="-514350">
              <a:buAutoNum type="arabicPeriod"/>
            </a:pPr>
            <a:r>
              <a:rPr lang="en-GB" dirty="0"/>
              <a:t>On the right hand side click data sets</a:t>
            </a:r>
          </a:p>
          <a:p>
            <a:pPr marL="514350" indent="-514350">
              <a:buAutoNum type="arabicPeriod"/>
            </a:pPr>
            <a:r>
              <a:rPr lang="en-GB" dirty="0"/>
              <a:t>Pick a topic that suits your investigation</a:t>
            </a:r>
          </a:p>
          <a:p>
            <a:pPr marL="514350" indent="-514350">
              <a:buAutoNum type="arabicPeriod"/>
            </a:pPr>
            <a:r>
              <a:rPr lang="en-GB" dirty="0"/>
              <a:t>Download the </a:t>
            </a:r>
            <a:r>
              <a:rPr lang="en-GB" dirty="0" err="1"/>
              <a:t>xls</a:t>
            </a:r>
            <a:r>
              <a:rPr lang="en-GB" dirty="0"/>
              <a:t> spreadsheet for data. </a:t>
            </a:r>
          </a:p>
          <a:p>
            <a:pPr marL="514350" indent="-514350">
              <a:buAutoNum type="arabicPeriod"/>
            </a:pPr>
            <a:r>
              <a:rPr lang="en-GB" dirty="0"/>
              <a:t>Click on tabs on the bottom of the spreadsheet to find data. </a:t>
            </a:r>
          </a:p>
        </p:txBody>
      </p:sp>
    </p:spTree>
    <p:extLst>
      <p:ext uri="{BB962C8B-B14F-4D97-AF65-F5344CB8AC3E}">
        <p14:creationId xmlns:p14="http://schemas.microsoft.com/office/powerpoint/2010/main" val="36345278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Remember - Presentation </a:t>
            </a:r>
            <a:endParaRPr lang="en-US" dirty="0"/>
          </a:p>
        </p:txBody>
      </p:sp>
      <p:sp>
        <p:nvSpPr>
          <p:cNvPr id="3" name="Content Placeholder 2"/>
          <p:cNvSpPr>
            <a:spLocks noGrp="1"/>
          </p:cNvSpPr>
          <p:nvPr>
            <p:ph idx="1"/>
          </p:nvPr>
        </p:nvSpPr>
        <p:spPr/>
        <p:txBody>
          <a:bodyPr/>
          <a:lstStyle/>
          <a:p>
            <a:pPr marL="0" indent="0">
              <a:buNone/>
            </a:pPr>
            <a:r>
              <a:rPr lang="en-GB" dirty="0"/>
              <a:t>For a project with or without an artefact you should show an efficient and effective use of a range of appropriate Digital Literacy skills and techniques in producing and presenting the written outcome of your project. </a:t>
            </a:r>
          </a:p>
          <a:p>
            <a:pPr marL="0" indent="0">
              <a:buNone/>
            </a:pPr>
            <a:endParaRPr lang="en-GB" dirty="0"/>
          </a:p>
          <a:p>
            <a:pPr marL="0" indent="0">
              <a:buNone/>
            </a:pPr>
            <a:r>
              <a:rPr lang="en-GB" b="1" dirty="0"/>
              <a:t>You should incorporate tables, charts, diagrams, graphs and images. </a:t>
            </a:r>
            <a:endParaRPr lang="en-US" b="1" dirty="0"/>
          </a:p>
          <a:p>
            <a:endParaRPr lang="en-US" b="1" dirty="0"/>
          </a:p>
        </p:txBody>
      </p:sp>
    </p:spTree>
    <p:extLst>
      <p:ext uri="{BB962C8B-B14F-4D97-AF65-F5344CB8AC3E}">
        <p14:creationId xmlns:p14="http://schemas.microsoft.com/office/powerpoint/2010/main" val="7112409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Product/artefact outcome </a:t>
            </a:r>
            <a:endParaRPr lang="en-US" dirty="0"/>
          </a:p>
        </p:txBody>
      </p:sp>
      <p:sp>
        <p:nvSpPr>
          <p:cNvPr id="3" name="Content Placeholder 2"/>
          <p:cNvSpPr>
            <a:spLocks noGrp="1"/>
          </p:cNvSpPr>
          <p:nvPr>
            <p:ph idx="1"/>
          </p:nvPr>
        </p:nvSpPr>
        <p:spPr>
          <a:xfrm>
            <a:off x="838200" y="1690688"/>
            <a:ext cx="10515600" cy="4737630"/>
          </a:xfrm>
        </p:spPr>
        <p:txBody>
          <a:bodyPr>
            <a:normAutofit/>
          </a:bodyPr>
          <a:lstStyle/>
          <a:p>
            <a:pPr marL="0" indent="0">
              <a:buNone/>
            </a:pPr>
            <a:r>
              <a:rPr lang="en-GB" dirty="0"/>
              <a:t>You must keep a </a:t>
            </a:r>
            <a:r>
              <a:rPr lang="en-GB" b="1" dirty="0"/>
              <a:t>Development Record </a:t>
            </a:r>
            <a:r>
              <a:rPr lang="en-GB" dirty="0"/>
              <a:t>of how the artefact has been designed and produced. </a:t>
            </a:r>
          </a:p>
          <a:p>
            <a:pPr marL="0" indent="0">
              <a:buNone/>
            </a:pPr>
            <a:r>
              <a:rPr lang="en-GB" dirty="0"/>
              <a:t>A copy of the final design should be included with some explanation of why the design has been chosen. You must capture how you have produced the artefact and include evidence of any practical skills you have developed in preparation for the production of the artefact. </a:t>
            </a:r>
          </a:p>
          <a:p>
            <a:pPr marL="0" indent="0">
              <a:buNone/>
            </a:pPr>
            <a:r>
              <a:rPr lang="en-GB" dirty="0"/>
              <a:t>Good practice would be to include a narrated video of the final outcome rather than one photo. The Development Record can be presented in any visual form e.g. a scrapbook, Prezi </a:t>
            </a:r>
            <a:r>
              <a:rPr lang="en-GB" dirty="0" err="1"/>
              <a:t>etc</a:t>
            </a:r>
            <a:r>
              <a:rPr lang="en-GB" dirty="0"/>
              <a:t> </a:t>
            </a:r>
            <a:endParaRPr lang="en-US" dirty="0"/>
          </a:p>
          <a:p>
            <a:endParaRPr lang="en-US" dirty="0"/>
          </a:p>
        </p:txBody>
      </p:sp>
    </p:spTree>
    <p:extLst>
      <p:ext uri="{BB962C8B-B14F-4D97-AF65-F5344CB8AC3E}">
        <p14:creationId xmlns:p14="http://schemas.microsoft.com/office/powerpoint/2010/main" val="1106366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Product/artefact outcome </a:t>
            </a:r>
            <a:endParaRPr lang="en-US" dirty="0"/>
          </a:p>
        </p:txBody>
      </p:sp>
      <p:sp>
        <p:nvSpPr>
          <p:cNvPr id="3" name="Content Placeholder 2"/>
          <p:cNvSpPr>
            <a:spLocks noGrp="1"/>
          </p:cNvSpPr>
          <p:nvPr>
            <p:ph idx="1"/>
          </p:nvPr>
        </p:nvSpPr>
        <p:spPr/>
        <p:txBody>
          <a:bodyPr/>
          <a:lstStyle/>
          <a:p>
            <a:pPr marL="0" indent="0">
              <a:buNone/>
            </a:pPr>
            <a:r>
              <a:rPr lang="en-GB" dirty="0"/>
              <a:t>The Development Record could also include the following evidence: </a:t>
            </a:r>
            <a:endParaRPr lang="en-US" dirty="0"/>
          </a:p>
          <a:p>
            <a:r>
              <a:rPr lang="en-GB" dirty="0"/>
              <a:t> A detailed action plan for the development of the artefact; </a:t>
            </a:r>
            <a:endParaRPr lang="en-US" dirty="0"/>
          </a:p>
          <a:p>
            <a:r>
              <a:rPr lang="en-GB" dirty="0"/>
              <a:t> Pictures or videos of every stage of artefact development; </a:t>
            </a:r>
            <a:endParaRPr lang="en-US" dirty="0"/>
          </a:p>
          <a:p>
            <a:r>
              <a:rPr lang="en-GB" dirty="0"/>
              <a:t> Visual, audio or written diary documenting the development of the artefact; </a:t>
            </a:r>
            <a:endParaRPr lang="en-US" dirty="0"/>
          </a:p>
          <a:p>
            <a:r>
              <a:rPr lang="en-GB" dirty="0"/>
              <a:t> Explanation, critical analysis and evaluation of each stage of production; </a:t>
            </a:r>
            <a:endParaRPr lang="en-US" dirty="0"/>
          </a:p>
          <a:p>
            <a:r>
              <a:rPr lang="en-GB" dirty="0"/>
              <a:t> Feedback from tutors or peers during artefact production, with reflection and amended action points as a result. </a:t>
            </a:r>
            <a:endParaRPr lang="en-US" dirty="0"/>
          </a:p>
          <a:p>
            <a:endParaRPr lang="en-US" dirty="0"/>
          </a:p>
        </p:txBody>
      </p:sp>
    </p:spTree>
    <p:extLst>
      <p:ext uri="{BB962C8B-B14F-4D97-AF65-F5344CB8AC3E}">
        <p14:creationId xmlns:p14="http://schemas.microsoft.com/office/powerpoint/2010/main" val="3044124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4847"/>
            <a:ext cx="10515600" cy="1325563"/>
          </a:xfrm>
        </p:spPr>
        <p:txBody>
          <a:bodyPr/>
          <a:lstStyle/>
          <a:p>
            <a:r>
              <a:rPr lang="en-GB" dirty="0"/>
              <a:t>Nearly there…</a:t>
            </a:r>
            <a:endParaRPr lang="en-US" dirty="0"/>
          </a:p>
        </p:txBody>
      </p:sp>
      <p:pic>
        <p:nvPicPr>
          <p:cNvPr id="8194" name="Picture 2" descr="Image result for finishing 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7727" y="1060854"/>
            <a:ext cx="60360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65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Conclusion </a:t>
            </a:r>
            <a:endParaRPr lang="en-US" dirty="0"/>
          </a:p>
        </p:txBody>
      </p:sp>
      <p:sp>
        <p:nvSpPr>
          <p:cNvPr id="3" name="Content Placeholder 2"/>
          <p:cNvSpPr>
            <a:spLocks noGrp="1"/>
          </p:cNvSpPr>
          <p:nvPr>
            <p:ph idx="1"/>
          </p:nvPr>
        </p:nvSpPr>
        <p:spPr/>
        <p:txBody>
          <a:bodyPr>
            <a:normAutofit fontScale="92500"/>
          </a:bodyPr>
          <a:lstStyle/>
          <a:p>
            <a:pPr marL="0" indent="0">
              <a:buNone/>
            </a:pPr>
            <a:r>
              <a:rPr lang="en-GB" dirty="0"/>
              <a:t>The conclusion must be based on the evidence used within the research. You should use a reflective approach showing how the stages are connected to give a convincing answer to the research question or statement in the title. </a:t>
            </a:r>
            <a:endParaRPr lang="en-US" dirty="0"/>
          </a:p>
          <a:p>
            <a:pPr marL="0" indent="0">
              <a:buNone/>
            </a:pPr>
            <a:r>
              <a:rPr lang="en-GB" dirty="0"/>
              <a:t>Consider: </a:t>
            </a:r>
            <a:endParaRPr lang="en-US" dirty="0"/>
          </a:p>
          <a:p>
            <a:r>
              <a:rPr lang="en-GB" dirty="0"/>
              <a:t>What did the evidence show in relation to the aims</a:t>
            </a:r>
            <a:r>
              <a:rPr lang="en-GB" b="1" dirty="0"/>
              <a:t>? Please refer to the aims when writing the conclusion.</a:t>
            </a:r>
            <a:endParaRPr lang="en-US" b="1" dirty="0"/>
          </a:p>
          <a:p>
            <a:r>
              <a:rPr lang="en-GB" dirty="0"/>
              <a:t>Were the aims met, did they go beyond them, or in fact fail to reach the aims? </a:t>
            </a:r>
            <a:endParaRPr lang="en-US" dirty="0"/>
          </a:p>
          <a:p>
            <a:r>
              <a:rPr lang="en-GB" dirty="0"/>
              <a:t>Was the research question or research statement answered or completed? </a:t>
            </a:r>
            <a:endParaRPr lang="en-US" dirty="0"/>
          </a:p>
          <a:p>
            <a:r>
              <a:rPr lang="en-GB" dirty="0">
                <a:solidFill>
                  <a:srgbClr val="FF0000"/>
                </a:solidFill>
              </a:rPr>
              <a:t>Was the artefact fit for purpose? </a:t>
            </a:r>
            <a:endParaRPr lang="en-US" dirty="0">
              <a:solidFill>
                <a:srgbClr val="FF0000"/>
              </a:solidFill>
            </a:endParaRPr>
          </a:p>
          <a:p>
            <a:endParaRPr lang="en-US" dirty="0"/>
          </a:p>
        </p:txBody>
      </p:sp>
    </p:spTree>
    <p:extLst>
      <p:ext uri="{BB962C8B-B14F-4D97-AF65-F5344CB8AC3E}">
        <p14:creationId xmlns:p14="http://schemas.microsoft.com/office/powerpoint/2010/main" val="1368117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Self-Evaluation </a:t>
            </a:r>
            <a:endParaRPr lang="en-US" dirty="0"/>
          </a:p>
        </p:txBody>
      </p:sp>
      <p:sp>
        <p:nvSpPr>
          <p:cNvPr id="3" name="Content Placeholder 2"/>
          <p:cNvSpPr>
            <a:spLocks noGrp="1"/>
          </p:cNvSpPr>
          <p:nvPr>
            <p:ph idx="1"/>
          </p:nvPr>
        </p:nvSpPr>
        <p:spPr/>
        <p:txBody>
          <a:bodyPr/>
          <a:lstStyle/>
          <a:p>
            <a:pPr marL="0" indent="0">
              <a:buNone/>
            </a:pPr>
            <a:r>
              <a:rPr lang="en-GB" dirty="0"/>
              <a:t>This is the opportunity for you to consider your own progress. </a:t>
            </a:r>
          </a:p>
          <a:p>
            <a:pPr marL="0" indent="0">
              <a:buNone/>
            </a:pPr>
            <a:r>
              <a:rPr lang="en-GB" dirty="0"/>
              <a:t>You must consider your strengths and your pitfalls in carrying out your project by reflecting on your skill set and performance.</a:t>
            </a:r>
          </a:p>
          <a:p>
            <a:pPr marL="0" indent="0">
              <a:buNone/>
            </a:pPr>
            <a:endParaRPr lang="en-GB" dirty="0"/>
          </a:p>
          <a:p>
            <a:pPr marL="0" indent="0">
              <a:buNone/>
            </a:pPr>
            <a:r>
              <a:rPr lang="en-US" dirty="0"/>
              <a:t>Further to this you </a:t>
            </a:r>
            <a:r>
              <a:rPr lang="en-US" u="sng" dirty="0"/>
              <a:t>must</a:t>
            </a:r>
            <a:r>
              <a:rPr lang="en-US" dirty="0"/>
              <a:t> evaluate every learning objective from the marking criteria. Your teacher will share this with you. There are 8 to evaluate. You </a:t>
            </a:r>
            <a:r>
              <a:rPr lang="en-US"/>
              <a:t>must mention </a:t>
            </a:r>
            <a:r>
              <a:rPr lang="en-US" dirty="0"/>
              <a:t>when you used the certain skill. </a:t>
            </a:r>
          </a:p>
          <a:p>
            <a:endParaRPr lang="en-US" dirty="0"/>
          </a:p>
        </p:txBody>
      </p:sp>
    </p:spTree>
    <p:extLst>
      <p:ext uri="{BB962C8B-B14F-4D97-AF65-F5344CB8AC3E}">
        <p14:creationId xmlns:p14="http://schemas.microsoft.com/office/powerpoint/2010/main" val="30017753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9549" y="3825025"/>
            <a:ext cx="10792496" cy="130076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t>Bibliography </a:t>
            </a:r>
            <a:endParaRPr lang="en-US" dirty="0"/>
          </a:p>
        </p:txBody>
      </p:sp>
      <p:sp>
        <p:nvSpPr>
          <p:cNvPr id="3" name="Content Placeholder 2"/>
          <p:cNvSpPr>
            <a:spLocks noGrp="1"/>
          </p:cNvSpPr>
          <p:nvPr>
            <p:ph idx="1"/>
          </p:nvPr>
        </p:nvSpPr>
        <p:spPr/>
        <p:txBody>
          <a:bodyPr/>
          <a:lstStyle/>
          <a:p>
            <a:pPr marL="0" indent="0">
              <a:buNone/>
            </a:pPr>
            <a:r>
              <a:rPr lang="en-GB" dirty="0"/>
              <a:t>The bibliography should include a list of all of the sources used in the process of researching the project. An annotated bibliography also includes a brief description of the content, quality and usefulness of the source.</a:t>
            </a:r>
          </a:p>
          <a:p>
            <a:pPr marL="0" indent="0">
              <a:buNone/>
            </a:pPr>
            <a:endParaRPr lang="en-GB" dirty="0"/>
          </a:p>
          <a:p>
            <a:pPr marL="0" indent="0">
              <a:buNone/>
            </a:pPr>
            <a:r>
              <a:rPr lang="en-GB" dirty="0"/>
              <a:t>This should be done every time you use a new source. Do not leave it until the end, you may forget where you found your information. </a:t>
            </a:r>
            <a:endParaRPr lang="en-US" dirty="0"/>
          </a:p>
          <a:p>
            <a:endParaRPr lang="en-US" dirty="0"/>
          </a:p>
        </p:txBody>
      </p:sp>
    </p:spTree>
    <p:extLst>
      <p:ext uri="{BB962C8B-B14F-4D97-AF65-F5344CB8AC3E}">
        <p14:creationId xmlns:p14="http://schemas.microsoft.com/office/powerpoint/2010/main" val="23413936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The Bibliography if using Harvard referencing </a:t>
            </a:r>
            <a:endParaRPr lang="en-GB" dirty="0"/>
          </a:p>
        </p:txBody>
      </p:sp>
      <p:sp>
        <p:nvSpPr>
          <p:cNvPr id="66563" name="Rectangle 3"/>
          <p:cNvSpPr>
            <a:spLocks noGrp="1" noChangeArrowheads="1"/>
          </p:cNvSpPr>
          <p:nvPr>
            <p:ph idx="1"/>
          </p:nvPr>
        </p:nvSpPr>
        <p:spPr>
          <a:xfrm>
            <a:off x="3744358" y="1776135"/>
            <a:ext cx="7138290" cy="4251178"/>
          </a:xfrm>
        </p:spPr>
        <p:txBody>
          <a:bodyPr>
            <a:normAutofit/>
          </a:bodyPr>
          <a:lstStyle/>
          <a:p>
            <a:pPr marL="0" indent="0">
              <a:lnSpc>
                <a:spcPts val="1800"/>
              </a:lnSpc>
              <a:spcAft>
                <a:spcPts val="750"/>
              </a:spcAft>
              <a:buNone/>
            </a:pPr>
            <a:r>
              <a:rPr lang="en-GB" sz="2400" b="1" dirty="0">
                <a:solidFill>
                  <a:srgbClr val="333333"/>
                </a:solidFill>
                <a:latin typeface="Arial"/>
                <a:ea typeface="Times New Roman"/>
              </a:rPr>
              <a:t>In general, a bibliography should include:</a:t>
            </a:r>
            <a:endParaRPr lang="en-GB" sz="2400" dirty="0">
              <a:latin typeface="Times New Roman"/>
              <a:ea typeface="Times New Roman"/>
            </a:endParaRPr>
          </a:p>
          <a:p>
            <a:pPr lvl="1">
              <a:lnSpc>
                <a:spcPts val="1800"/>
              </a:lnSpc>
              <a:buFont typeface="+mj-lt"/>
              <a:buAutoNum type="arabicPeriod"/>
              <a:tabLst>
                <a:tab pos="457200" algn="l"/>
              </a:tabLst>
            </a:pPr>
            <a:r>
              <a:rPr lang="en-GB" dirty="0">
                <a:solidFill>
                  <a:srgbClr val="333333"/>
                </a:solidFill>
                <a:latin typeface="Arial"/>
                <a:ea typeface="Times New Roman"/>
              </a:rPr>
              <a:t>the authors' names </a:t>
            </a:r>
            <a:endParaRPr lang="en-GB" dirty="0">
              <a:solidFill>
                <a:srgbClr val="333333"/>
              </a:solidFill>
              <a:latin typeface="Times New Roman"/>
              <a:ea typeface="Times New Roman"/>
            </a:endParaRPr>
          </a:p>
          <a:p>
            <a:pPr lvl="1">
              <a:lnSpc>
                <a:spcPts val="1800"/>
              </a:lnSpc>
              <a:buFont typeface="+mj-lt"/>
              <a:buAutoNum type="arabicPeriod"/>
              <a:tabLst>
                <a:tab pos="457200" algn="l"/>
              </a:tabLst>
            </a:pPr>
            <a:r>
              <a:rPr lang="en-GB" dirty="0">
                <a:solidFill>
                  <a:srgbClr val="333333"/>
                </a:solidFill>
                <a:latin typeface="Arial"/>
                <a:ea typeface="Times New Roman"/>
              </a:rPr>
              <a:t>the titles of the book/journal/article </a:t>
            </a:r>
            <a:endParaRPr lang="en-GB" dirty="0">
              <a:solidFill>
                <a:srgbClr val="333333"/>
              </a:solidFill>
              <a:latin typeface="Times New Roman"/>
              <a:ea typeface="Times New Roman"/>
            </a:endParaRPr>
          </a:p>
          <a:p>
            <a:pPr lvl="1">
              <a:lnSpc>
                <a:spcPts val="1800"/>
              </a:lnSpc>
              <a:buFont typeface="+mj-lt"/>
              <a:buAutoNum type="arabicPeriod"/>
              <a:tabLst>
                <a:tab pos="457200" algn="l"/>
              </a:tabLst>
            </a:pPr>
            <a:r>
              <a:rPr lang="en-GB" dirty="0">
                <a:solidFill>
                  <a:srgbClr val="333333"/>
                </a:solidFill>
                <a:latin typeface="Arial"/>
                <a:ea typeface="Times New Roman"/>
              </a:rPr>
              <a:t>the names and locations of the companies that published your copies of the sources </a:t>
            </a:r>
            <a:endParaRPr lang="en-GB" dirty="0">
              <a:solidFill>
                <a:srgbClr val="333333"/>
              </a:solidFill>
              <a:latin typeface="Times New Roman"/>
              <a:ea typeface="Times New Roman"/>
            </a:endParaRPr>
          </a:p>
          <a:p>
            <a:pPr lvl="1">
              <a:lnSpc>
                <a:spcPts val="1800"/>
              </a:lnSpc>
              <a:buFont typeface="+mj-lt"/>
              <a:buAutoNum type="arabicPeriod"/>
              <a:tabLst>
                <a:tab pos="457200" algn="l"/>
              </a:tabLst>
            </a:pPr>
            <a:r>
              <a:rPr lang="en-GB" dirty="0">
                <a:solidFill>
                  <a:srgbClr val="333333"/>
                </a:solidFill>
                <a:latin typeface="Arial"/>
                <a:ea typeface="Times New Roman"/>
              </a:rPr>
              <a:t>the dates your copies were published</a:t>
            </a:r>
          </a:p>
          <a:p>
            <a:pPr lvl="1">
              <a:lnSpc>
                <a:spcPts val="1800"/>
              </a:lnSpc>
              <a:buFont typeface="+mj-lt"/>
              <a:buAutoNum type="arabicPeriod"/>
              <a:tabLst>
                <a:tab pos="457200" algn="l"/>
              </a:tabLst>
            </a:pPr>
            <a:endParaRPr lang="en-GB" sz="2800" b="1" dirty="0">
              <a:solidFill>
                <a:srgbClr val="333333"/>
              </a:solidFill>
              <a:latin typeface="Arial"/>
            </a:endParaRPr>
          </a:p>
          <a:p>
            <a:pPr marL="457200" lvl="1" indent="0">
              <a:lnSpc>
                <a:spcPts val="1800"/>
              </a:lnSpc>
              <a:buNone/>
              <a:tabLst>
                <a:tab pos="457200" algn="l"/>
              </a:tabLst>
            </a:pPr>
            <a:r>
              <a:rPr lang="en-GB" sz="2800" b="1" dirty="0">
                <a:solidFill>
                  <a:srgbClr val="333333"/>
                </a:solidFill>
                <a:latin typeface="Arial"/>
              </a:rPr>
              <a:t>Neil’s tool box will help you with this</a:t>
            </a:r>
          </a:p>
          <a:p>
            <a:pPr marL="457200" lvl="1" indent="0">
              <a:lnSpc>
                <a:spcPts val="1800"/>
              </a:lnSpc>
              <a:buNone/>
              <a:tabLst>
                <a:tab pos="457200" algn="l"/>
              </a:tabLst>
            </a:pPr>
            <a:r>
              <a:rPr lang="en-GB" sz="2800" b="1" dirty="0">
                <a:solidFill>
                  <a:srgbClr val="333333"/>
                </a:solidFill>
                <a:latin typeface="Arial"/>
                <a:hlinkClick r:id="rId2"/>
              </a:rPr>
              <a:t>http://www.neilstoolbox.com/bibliography-creator/</a:t>
            </a:r>
            <a:endParaRPr lang="en-GB" sz="2800" b="1" dirty="0">
              <a:solidFill>
                <a:srgbClr val="333333"/>
              </a:solidFill>
              <a:latin typeface="Arial"/>
            </a:endParaRPr>
          </a:p>
          <a:p>
            <a:pPr marL="457200" lvl="1" indent="0">
              <a:lnSpc>
                <a:spcPts val="1800"/>
              </a:lnSpc>
              <a:buNone/>
              <a:tabLst>
                <a:tab pos="457200" algn="l"/>
              </a:tabLst>
            </a:pPr>
            <a:endParaRPr lang="en-GB" sz="2800" b="1" dirty="0">
              <a:solidFill>
                <a:srgbClr val="333333"/>
              </a:solidFill>
              <a:latin typeface="Arial"/>
            </a:endParaRPr>
          </a:p>
          <a:p>
            <a:pPr marL="457200" lvl="1" indent="0">
              <a:lnSpc>
                <a:spcPts val="1800"/>
              </a:lnSpc>
              <a:buNone/>
              <a:tabLst>
                <a:tab pos="457200" algn="l"/>
              </a:tabLst>
            </a:pPr>
            <a:endParaRPr lang="en-GB" sz="2800" b="1" dirty="0">
              <a:solidFill>
                <a:srgbClr val="333333"/>
              </a:solidFill>
              <a:latin typeface="Arial"/>
            </a:endParaRPr>
          </a:p>
          <a:p>
            <a:pPr marL="457200" lvl="1" indent="0">
              <a:lnSpc>
                <a:spcPts val="1800"/>
              </a:lnSpc>
              <a:buNone/>
              <a:tabLst>
                <a:tab pos="457200" algn="l"/>
              </a:tabLst>
            </a:pPr>
            <a:endParaRPr lang="en-GB" sz="2800" b="1" dirty="0">
              <a:solidFill>
                <a:srgbClr val="333333"/>
              </a:solidFill>
              <a:latin typeface="Arial"/>
            </a:endParaRPr>
          </a:p>
          <a:p>
            <a:pPr marL="457200" lvl="1" indent="0">
              <a:lnSpc>
                <a:spcPts val="1800"/>
              </a:lnSpc>
              <a:buNone/>
              <a:tabLst>
                <a:tab pos="457200" algn="l"/>
              </a:tabLst>
            </a:pPr>
            <a:endParaRPr lang="en-GB" sz="2800" b="1" dirty="0">
              <a:solidFill>
                <a:srgbClr val="333333"/>
              </a:solidFill>
              <a:latin typeface="Arial"/>
            </a:endParaRPr>
          </a:p>
          <a:p>
            <a:pPr marL="457200" lvl="1" indent="0">
              <a:lnSpc>
                <a:spcPts val="1800"/>
              </a:lnSpc>
              <a:buNone/>
              <a:tabLst>
                <a:tab pos="457200" algn="l"/>
              </a:tabLst>
            </a:pPr>
            <a:endParaRPr lang="en-GB" sz="2800" b="1" dirty="0">
              <a:solidFill>
                <a:srgbClr val="333333"/>
              </a:solidFill>
              <a:latin typeface="Arial"/>
            </a:endParaRPr>
          </a:p>
        </p:txBody>
      </p:sp>
      <p:sp>
        <p:nvSpPr>
          <p:cNvPr id="66565" name="Rectangle 5"/>
          <p:cNvSpPr>
            <a:spLocks noChangeArrowheads="1"/>
          </p:cNvSpPr>
          <p:nvPr/>
        </p:nvSpPr>
        <p:spPr bwMode="auto">
          <a:xfrm>
            <a:off x="1524001" y="2395022"/>
            <a:ext cx="184731" cy="369332"/>
          </a:xfrm>
          <a:prstGeom prst="rect">
            <a:avLst/>
          </a:prstGeom>
          <a:noFill/>
          <a:ln w="9525">
            <a:noFill/>
            <a:miter lim="800000"/>
            <a:headEnd/>
            <a:tailEnd/>
          </a:ln>
          <a:effectLst/>
        </p:spPr>
        <p:txBody>
          <a:bodyPr wrap="none" anchor="ctr">
            <a:spAutoFit/>
          </a:bodyPr>
          <a:lstStyle/>
          <a:p>
            <a:endParaRPr lang="en-GB"/>
          </a:p>
        </p:txBody>
      </p:sp>
      <p:pic>
        <p:nvPicPr>
          <p:cNvPr id="66564" name="Picture 4" descr="http://schol.files.wordpress.com/2008/09/bibliography.jpg"/>
          <p:cNvPicPr>
            <a:picLocks noChangeAspect="1" noChangeArrowheads="1"/>
          </p:cNvPicPr>
          <p:nvPr/>
        </p:nvPicPr>
        <p:blipFill>
          <a:blip r:embed="rId3" r:link="rId4" cstate="print"/>
          <a:srcRect/>
          <a:stretch>
            <a:fillRect/>
          </a:stretch>
        </p:blipFill>
        <p:spPr bwMode="auto">
          <a:xfrm>
            <a:off x="1018015" y="1776135"/>
            <a:ext cx="2303463" cy="3388293"/>
          </a:xfrm>
          <a:prstGeom prst="rect">
            <a:avLst/>
          </a:prstGeom>
          <a:noFill/>
        </p:spPr>
      </p:pic>
      <p:sp>
        <p:nvSpPr>
          <p:cNvPr id="66566" name="Rectangle 6"/>
          <p:cNvSpPr>
            <a:spLocks noChangeArrowheads="1"/>
          </p:cNvSpPr>
          <p:nvPr/>
        </p:nvSpPr>
        <p:spPr bwMode="auto">
          <a:xfrm>
            <a:off x="1018015" y="5164428"/>
            <a:ext cx="2195512" cy="304800"/>
          </a:xfrm>
          <a:prstGeom prst="rect">
            <a:avLst/>
          </a:prstGeom>
          <a:noFill/>
          <a:ln w="9525">
            <a:noFill/>
            <a:miter lim="800000"/>
            <a:headEnd/>
            <a:tailEnd/>
          </a:ln>
          <a:effectLst/>
        </p:spPr>
        <p:txBody>
          <a:bodyPr anchor="ctr">
            <a:spAutoFit/>
          </a:bodyPr>
          <a:lstStyle/>
          <a:p>
            <a:r>
              <a:rPr lang="en-GB" sz="1400" dirty="0">
                <a:cs typeface="Times New Roman" pitchFamily="18" charset="0"/>
              </a:rPr>
              <a:t>schol.wordpress.com</a:t>
            </a:r>
            <a:r>
              <a:rPr lang="en-GB" sz="1000" dirty="0"/>
              <a:t> </a:t>
            </a:r>
            <a:endParaRPr lang="en-GB" sz="2000" dirty="0"/>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757" t="8619" r="20661" b="72560"/>
          <a:stretch/>
        </p:blipFill>
        <p:spPr bwMode="auto">
          <a:xfrm>
            <a:off x="6708341" y="4665371"/>
            <a:ext cx="5035640" cy="130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57609" y="6124863"/>
            <a:ext cx="10708395" cy="369332"/>
          </a:xfrm>
          <a:prstGeom prst="rect">
            <a:avLst/>
          </a:prstGeom>
          <a:noFill/>
        </p:spPr>
        <p:txBody>
          <a:bodyPr wrap="square" rtlCol="0">
            <a:spAutoFit/>
          </a:bodyPr>
          <a:lstStyle/>
          <a:p>
            <a:r>
              <a:rPr lang="en-GB" dirty="0"/>
              <a:t>Harvard referencing tutorial: </a:t>
            </a:r>
            <a:r>
              <a:rPr lang="en-GB" dirty="0">
                <a:hlinkClick r:id="rId6"/>
              </a:rPr>
              <a:t>https://xerte.Cardiff.ac.uk/play_4191</a:t>
            </a:r>
            <a:r>
              <a:rPr lang="en-GB" dirty="0"/>
              <a:t> </a:t>
            </a:r>
          </a:p>
        </p:txBody>
      </p:sp>
    </p:spTree>
    <p:extLst>
      <p:ext uri="{BB962C8B-B14F-4D97-AF65-F5344CB8AC3E}">
        <p14:creationId xmlns:p14="http://schemas.microsoft.com/office/powerpoint/2010/main" val="3459376454"/>
      </p:ext>
    </p:extLst>
  </p:cSld>
  <p:clrMapOvr>
    <a:masterClrMapping/>
  </p:clrMapOvr>
  <p:transition advClick="0" advTm="1000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format your bibliography</a:t>
            </a:r>
          </a:p>
        </p:txBody>
      </p:sp>
      <p:sp>
        <p:nvSpPr>
          <p:cNvPr id="3" name="Text Placeholder 2"/>
          <p:cNvSpPr>
            <a:spLocks noGrp="1"/>
          </p:cNvSpPr>
          <p:nvPr>
            <p:ph type="body" idx="1"/>
          </p:nvPr>
        </p:nvSpPr>
        <p:spPr/>
        <p:txBody>
          <a:bodyPr>
            <a:normAutofit lnSpcReduction="10000"/>
          </a:bodyPr>
          <a:lstStyle/>
          <a:p>
            <a:r>
              <a:rPr lang="en-GB" dirty="0"/>
              <a:t>Footnote (number order from essay)</a:t>
            </a:r>
          </a:p>
          <a:p>
            <a:r>
              <a:rPr lang="en-GB" dirty="0"/>
              <a:t>Vancouver referencing </a:t>
            </a:r>
          </a:p>
        </p:txBody>
      </p:sp>
      <p:sp>
        <p:nvSpPr>
          <p:cNvPr id="4" name="Content Placeholder 3"/>
          <p:cNvSpPr>
            <a:spLocks noGrp="1"/>
          </p:cNvSpPr>
          <p:nvPr>
            <p:ph sz="half" idx="2"/>
          </p:nvPr>
        </p:nvSpPr>
        <p:spPr/>
        <p:txBody>
          <a:bodyPr>
            <a:normAutofit/>
          </a:bodyPr>
          <a:lstStyle/>
          <a:p>
            <a:pPr marL="514350" indent="-514350">
              <a:buAutoNum type="arabicPeriod"/>
            </a:pPr>
            <a:r>
              <a:rPr lang="en-GB" dirty="0">
                <a:hlinkClick r:id="rId2"/>
              </a:rPr>
              <a:t>www.google.co.uk</a:t>
            </a:r>
            <a:endParaRPr lang="en-GB" dirty="0"/>
          </a:p>
          <a:p>
            <a:pPr marL="514350" indent="-514350">
              <a:buAutoNum type="arabicPeriod"/>
            </a:pPr>
            <a:r>
              <a:rPr lang="en-GB" dirty="0">
                <a:hlinkClick r:id="rId3"/>
              </a:rPr>
              <a:t>www.wjec.co.uk</a:t>
            </a:r>
            <a:endParaRPr lang="en-GB" dirty="0"/>
          </a:p>
          <a:p>
            <a:pPr marL="0" indent="0">
              <a:buNone/>
            </a:pPr>
            <a:r>
              <a:rPr lang="en-GB" dirty="0"/>
              <a:t>3. </a:t>
            </a:r>
            <a:r>
              <a:rPr lang="en-GB" dirty="0">
                <a:hlinkClick r:id="rId4"/>
              </a:rPr>
              <a:t>www.thetelegraph.co.uk</a:t>
            </a:r>
            <a:endParaRPr lang="en-GB" dirty="0"/>
          </a:p>
          <a:p>
            <a:pPr marL="0" indent="0">
              <a:buNone/>
            </a:pPr>
            <a:r>
              <a:rPr lang="en-GB" dirty="0"/>
              <a:t> </a:t>
            </a:r>
          </a:p>
        </p:txBody>
      </p:sp>
      <p:sp>
        <p:nvSpPr>
          <p:cNvPr id="5" name="Text Placeholder 4"/>
          <p:cNvSpPr>
            <a:spLocks noGrp="1"/>
          </p:cNvSpPr>
          <p:nvPr>
            <p:ph type="body" sz="quarter" idx="3"/>
          </p:nvPr>
        </p:nvSpPr>
        <p:spPr/>
        <p:txBody>
          <a:bodyPr/>
          <a:lstStyle/>
          <a:p>
            <a:r>
              <a:rPr lang="en-GB" dirty="0"/>
              <a:t>Harvard (alphabetical order from essay)</a:t>
            </a:r>
          </a:p>
        </p:txBody>
      </p:sp>
      <p:sp>
        <p:nvSpPr>
          <p:cNvPr id="6" name="Content Placeholder 5"/>
          <p:cNvSpPr>
            <a:spLocks noGrp="1"/>
          </p:cNvSpPr>
          <p:nvPr>
            <p:ph sz="quarter" idx="4"/>
          </p:nvPr>
        </p:nvSpPr>
        <p:spPr/>
        <p:txBody>
          <a:bodyPr/>
          <a:lstStyle/>
          <a:p>
            <a:pPr marL="0" indent="0">
              <a:buNone/>
            </a:pPr>
            <a:r>
              <a:rPr lang="en-GB" dirty="0" err="1"/>
              <a:t>Davies,L</a:t>
            </a:r>
            <a:r>
              <a:rPr lang="en-GB" dirty="0"/>
              <a:t>. (2016)</a:t>
            </a:r>
          </a:p>
          <a:p>
            <a:pPr marL="0" indent="0">
              <a:buNone/>
            </a:pPr>
            <a:r>
              <a:rPr lang="en-GB" dirty="0" err="1"/>
              <a:t>Jones,A</a:t>
            </a:r>
            <a:r>
              <a:rPr lang="en-GB" dirty="0"/>
              <a:t>. (2006)</a:t>
            </a:r>
          </a:p>
          <a:p>
            <a:pPr marL="0" indent="0">
              <a:buNone/>
            </a:pPr>
            <a:r>
              <a:rPr lang="en-GB" dirty="0"/>
              <a:t>Rhys Jones, R. (1998)</a:t>
            </a:r>
          </a:p>
        </p:txBody>
      </p:sp>
    </p:spTree>
    <p:extLst>
      <p:ext uri="{BB962C8B-B14F-4D97-AF65-F5344CB8AC3E}">
        <p14:creationId xmlns:p14="http://schemas.microsoft.com/office/powerpoint/2010/main" val="167425525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19C4AF8-B87F-4577-BB66-64066383D248}" vid="{A02F96B9-B0FB-4E8D-B557-14E189016342}"/>
    </a:ext>
  </a:extLst>
</a:theme>
</file>

<file path=ppt/theme/theme2.xml><?xml version="1.0" encoding="utf-8"?>
<a:theme xmlns:a="http://schemas.openxmlformats.org/drawingml/2006/main" name="1_Builth Template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th Template 1" id="{E2966A2F-B205-4218-B321-B162222CEB1C}" vid="{8489681E-508E-47BD-A210-39BDB6CAEF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637</TotalTime>
  <Words>6495</Words>
  <Application>Microsoft Office PowerPoint</Application>
  <PresentationFormat>Widescreen</PresentationFormat>
  <Paragraphs>709</Paragraphs>
  <Slides>101</Slides>
  <Notes>1</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16" baseType="lpstr">
      <vt:lpstr>ＭＳ Ｐゴシック</vt:lpstr>
      <vt:lpstr>Arial</vt:lpstr>
      <vt:lpstr>Arial Black</vt:lpstr>
      <vt:lpstr>Calibri</vt:lpstr>
      <vt:lpstr>Calibri Light</vt:lpstr>
      <vt:lpstr>Comic Sans MS</vt:lpstr>
      <vt:lpstr>Courier New</vt:lpstr>
      <vt:lpstr>Miriam</vt:lpstr>
      <vt:lpstr>Rockwell Extra Bold</vt:lpstr>
      <vt:lpstr>Tahoma</vt:lpstr>
      <vt:lpstr>Times New Roman</vt:lpstr>
      <vt:lpstr>Wingdings</vt:lpstr>
      <vt:lpstr>Theme1</vt:lpstr>
      <vt:lpstr>1_Builth Template 1</vt:lpstr>
      <vt:lpstr>Document</vt:lpstr>
      <vt:lpstr>Individual Investigation</vt:lpstr>
      <vt:lpstr>Teaching and learning  (40 hours)  Assessment (80 hours in class and out) </vt:lpstr>
      <vt:lpstr>Artefact</vt:lpstr>
      <vt:lpstr>Process not Product</vt:lpstr>
      <vt:lpstr>IN SECTIONS</vt:lpstr>
      <vt:lpstr>Topic</vt:lpstr>
      <vt:lpstr>PowerPoint Presentation</vt:lpstr>
      <vt:lpstr>The Office of National Statistics</vt:lpstr>
      <vt:lpstr>The Office of National Statistics</vt:lpstr>
      <vt:lpstr>PowerPoint Presentation</vt:lpstr>
      <vt:lpstr>PowerPoint Presentation</vt:lpstr>
      <vt:lpstr>Title – best ones are questions or hypothesis </vt:lpstr>
      <vt:lpstr>PowerPoint Presentation</vt:lpstr>
      <vt:lpstr>Individual Investigation</vt:lpstr>
      <vt:lpstr>PowerPoint Presentation</vt:lpstr>
      <vt:lpstr>Introduction Writing</vt:lpstr>
      <vt:lpstr>Introduction </vt:lpstr>
      <vt:lpstr>PowerPoint Presentation</vt:lpstr>
      <vt:lpstr>PowerPoint Presentation</vt:lpstr>
      <vt:lpstr>Starter</vt:lpstr>
      <vt:lpstr>Aims and Objectives</vt:lpstr>
      <vt:lpstr>Moderators feedback</vt:lpstr>
      <vt:lpstr>Explanation</vt:lpstr>
      <vt:lpstr>PowerPoint Presentation</vt:lpstr>
      <vt:lpstr>PowerPoint Presentation</vt:lpstr>
      <vt:lpstr>Layouts To Use</vt:lpstr>
      <vt:lpstr>Suitable action verbs that you must use when writing aims and objectives are</vt:lpstr>
      <vt:lpstr>Example</vt:lpstr>
      <vt:lpstr>How to get Band 3 LO1</vt:lpstr>
      <vt:lpstr>Task</vt:lpstr>
      <vt:lpstr>PowerPoint Presentation</vt:lpstr>
      <vt:lpstr>Research Methods</vt:lpstr>
      <vt:lpstr>Rationale – what is it?</vt:lpstr>
      <vt:lpstr>PowerPoint Presentation</vt:lpstr>
      <vt:lpstr>How to get a BAND 3– AC1.2</vt:lpstr>
      <vt:lpstr>Rationale</vt:lpstr>
      <vt:lpstr>PowerPoint Presentation</vt:lpstr>
      <vt:lpstr>Spot the difference</vt:lpstr>
      <vt:lpstr>Primary research</vt:lpstr>
      <vt:lpstr>Information</vt:lpstr>
      <vt:lpstr>Numbers – Quantitative data Questionnaires</vt:lpstr>
      <vt:lpstr>Steps to a Successful Survey/Questionnaire </vt:lpstr>
      <vt:lpstr>STEP 1 What do you want to know?</vt:lpstr>
      <vt:lpstr>STEP 2 – Who is the audience? </vt:lpstr>
      <vt:lpstr>Now you know the Audience + Purpose you can design the questions</vt:lpstr>
      <vt:lpstr>Types of Questions </vt:lpstr>
      <vt:lpstr>Closed (or multiple choice) questions </vt:lpstr>
      <vt:lpstr>Multiple Choice questions</vt:lpstr>
      <vt:lpstr>Number scales </vt:lpstr>
      <vt:lpstr>Rank order</vt:lpstr>
      <vt:lpstr>Agreement scale</vt:lpstr>
      <vt:lpstr>Rating scale </vt:lpstr>
      <vt:lpstr>Fit for purpose questions? Why?</vt:lpstr>
      <vt:lpstr>REMEMBER YOUR HYPOTHESIS</vt:lpstr>
      <vt:lpstr>PowerPoint Presentation</vt:lpstr>
      <vt:lpstr>Open-ended questions </vt:lpstr>
      <vt:lpstr>PowerPoint Presentation</vt:lpstr>
      <vt:lpstr>Draft your questionnaire. </vt:lpstr>
      <vt:lpstr>HOMEWORK   Complete the final draft of your questionnaire and gather your  research.  You must have at least 30 filled in questionnaires.  **To help your digital literacy marks you  may want to consider using Survey  Monkey instead of having paper copies</vt:lpstr>
      <vt:lpstr>PowerPoint Presentation</vt:lpstr>
      <vt:lpstr>Data</vt:lpstr>
      <vt:lpstr>Task: Merit/ Distinction</vt:lpstr>
      <vt:lpstr>Bar graph </vt:lpstr>
      <vt:lpstr>Pie chart</vt:lpstr>
      <vt:lpstr>Table – everyone must include a table</vt:lpstr>
      <vt:lpstr>Line graph</vt:lpstr>
      <vt:lpstr>Scatter graph </vt:lpstr>
      <vt:lpstr>Box and Whisker</vt:lpstr>
      <vt:lpstr>Histogram</vt:lpstr>
      <vt:lpstr>Appendices</vt:lpstr>
      <vt:lpstr>Check list</vt:lpstr>
      <vt:lpstr>Secondary Research</vt:lpstr>
      <vt:lpstr>PowerPoint Presentation</vt:lpstr>
      <vt:lpstr>Secondary Research</vt:lpstr>
      <vt:lpstr>Information – Qualitative (descriptive)</vt:lpstr>
      <vt:lpstr>Plagiarism</vt:lpstr>
      <vt:lpstr>Using the internet</vt:lpstr>
      <vt:lpstr>PowerPoint Presentation</vt:lpstr>
      <vt:lpstr>Do you have to provide references for every fact you use? </vt:lpstr>
      <vt:lpstr>How are sources usually referenced or cited? </vt:lpstr>
      <vt:lpstr>How can footnotes be used to reference sources?</vt:lpstr>
      <vt:lpstr>You must reference information that is taken word for word from another source. Here is an example of a footnote.</vt:lpstr>
      <vt:lpstr>Footnotes </vt:lpstr>
      <vt:lpstr>Provide references when you…</vt:lpstr>
      <vt:lpstr>Is this plagiarism?</vt:lpstr>
      <vt:lpstr>PowerPoint Presentation</vt:lpstr>
      <vt:lpstr>PowerPoint Presentation</vt:lpstr>
      <vt:lpstr>PowerPoint Presentation</vt:lpstr>
      <vt:lpstr>PowerPoint Presentation</vt:lpstr>
      <vt:lpstr>The Office for National Statistics</vt:lpstr>
      <vt:lpstr>Remember - Presentation </vt:lpstr>
      <vt:lpstr>Product/artefact outcome </vt:lpstr>
      <vt:lpstr>Product/artefact outcome </vt:lpstr>
      <vt:lpstr>Nearly there…</vt:lpstr>
      <vt:lpstr>Conclusion </vt:lpstr>
      <vt:lpstr>Self-Evaluation </vt:lpstr>
      <vt:lpstr>Bibliography </vt:lpstr>
      <vt:lpstr>The Bibliography if using Harvard referencing </vt:lpstr>
      <vt:lpstr>How to format your bibliography</vt:lpstr>
      <vt:lpstr>Appendix </vt:lpstr>
      <vt:lpstr>Abstract - no more than 200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Investigation</dc:title>
  <dc:creator>Annie Jones</dc:creator>
  <cp:lastModifiedBy>Lyndon Jones</cp:lastModifiedBy>
  <cp:revision>88</cp:revision>
  <dcterms:created xsi:type="dcterms:W3CDTF">2016-09-13T12:08:16Z</dcterms:created>
  <dcterms:modified xsi:type="dcterms:W3CDTF">2022-02-08T13:13:13Z</dcterms:modified>
</cp:coreProperties>
</file>