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64" r:id="rId6"/>
    <p:sldId id="261" r:id="rId7"/>
    <p:sldId id="257" r:id="rId8"/>
    <p:sldId id="265" r:id="rId9"/>
    <p:sldId id="266" r:id="rId10"/>
    <p:sldId id="258" r:id="rId11"/>
    <p:sldId id="263" r:id="rId12"/>
    <p:sldId id="268" r:id="rId13"/>
    <p:sldId id="270" r:id="rId14"/>
    <p:sldId id="278" r:id="rId15"/>
    <p:sldId id="271" r:id="rId16"/>
    <p:sldId id="273" r:id="rId17"/>
    <p:sldId id="275" r:id="rId18"/>
    <p:sldId id="272" r:id="rId19"/>
    <p:sldId id="285" r:id="rId20"/>
    <p:sldId id="282" r:id="rId21"/>
    <p:sldId id="279" r:id="rId22"/>
    <p:sldId id="269" r:id="rId23"/>
    <p:sldId id="277" r:id="rId24"/>
    <p:sldId id="259" r:id="rId25"/>
    <p:sldId id="260" r:id="rId26"/>
    <p:sldId id="284" r:id="rId27"/>
    <p:sldId id="280" r:id="rId28"/>
    <p:sldId id="281"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8" autoAdjust="0"/>
    <p:restoredTop sz="94660"/>
  </p:normalViewPr>
  <p:slideViewPr>
    <p:cSldViewPr>
      <p:cViewPr varScale="1">
        <p:scale>
          <a:sx n="63" d="100"/>
          <a:sy n="63" d="100"/>
        </p:scale>
        <p:origin x="1272"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7852A-DABC-4115-A315-37325FCFF06C}" type="datetimeFigureOut">
              <a:rPr lang="en-GB" smtClean="0"/>
              <a:pPr/>
              <a:t>31/10/2021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95AE2-39B6-4927-9DB6-25C5456E024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Use rag</a:t>
            </a:r>
            <a:r>
              <a:rPr lang="en-GB" baseline="0" dirty="0"/>
              <a:t> card sets. Try to encourage pupils to keep these on desks throughout the lesson and to change them as the lesson goes on [if they can remember the objective]</a:t>
            </a:r>
            <a:endParaRPr lang="en-GB" dirty="0"/>
          </a:p>
        </p:txBody>
      </p:sp>
      <p:sp>
        <p:nvSpPr>
          <p:cNvPr id="4" name="Slide Number Placeholder 3"/>
          <p:cNvSpPr>
            <a:spLocks noGrp="1"/>
          </p:cNvSpPr>
          <p:nvPr>
            <p:ph type="sldNum" sz="quarter" idx="10"/>
          </p:nvPr>
        </p:nvSpPr>
        <p:spPr/>
        <p:txBody>
          <a:bodyPr/>
          <a:lstStyle/>
          <a:p>
            <a:fld id="{552839C9-5053-4707-9A5B-3B44860281BF}"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C54233-EF2A-434F-A573-F056F347C569}" type="datetime1">
              <a:rPr lang="en-US" smtClean="0"/>
              <a:pPr/>
              <a:t>10/31/2021</a:t>
            </a:fld>
            <a:endParaRPr lang="en-GB"/>
          </a:p>
        </p:txBody>
      </p:sp>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
        <p:nvSpPr>
          <p:cNvPr id="6" name="Slide Number Placeholder 5"/>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99DE0C-804F-40B0-AC71-A0068893CB65}" type="datetime1">
              <a:rPr lang="en-US" smtClean="0"/>
              <a:pPr/>
              <a:t>10/31/2021</a:t>
            </a:fld>
            <a:endParaRPr lang="en-GB"/>
          </a:p>
        </p:txBody>
      </p:sp>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
        <p:nvSpPr>
          <p:cNvPr id="6" name="Slide Number Placeholder 5"/>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E2E889-BA42-4B42-8F2E-D9FCF30CC985}" type="datetime1">
              <a:rPr lang="en-US" smtClean="0"/>
              <a:pPr/>
              <a:t>10/31/2021</a:t>
            </a:fld>
            <a:endParaRPr lang="en-GB"/>
          </a:p>
        </p:txBody>
      </p:sp>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
        <p:nvSpPr>
          <p:cNvPr id="6" name="Slide Number Placeholder 5"/>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E3D292-BA40-437D-A4EA-8D1750C181BD}" type="datetime1">
              <a:rPr lang="en-US" smtClean="0"/>
              <a:pPr/>
              <a:t>10/31/2021</a:t>
            </a:fld>
            <a:endParaRPr lang="en-GB"/>
          </a:p>
        </p:txBody>
      </p:sp>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
        <p:nvSpPr>
          <p:cNvPr id="6" name="Slide Number Placeholder 5"/>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2FF096-DB1C-40AA-9B25-D5360D0F2D94}" type="datetime1">
              <a:rPr lang="en-US" smtClean="0"/>
              <a:pPr/>
              <a:t>10/31/2021</a:t>
            </a:fld>
            <a:endParaRPr lang="en-GB"/>
          </a:p>
        </p:txBody>
      </p:sp>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
        <p:nvSpPr>
          <p:cNvPr id="6" name="Slide Number Placeholder 5"/>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914CE9-2B88-4FBF-9CDC-C20993AF35DB}" type="datetime1">
              <a:rPr lang="en-US" smtClean="0"/>
              <a:pPr/>
              <a:t>10/31/2021</a:t>
            </a:fld>
            <a:endParaRPr lang="en-GB"/>
          </a:p>
        </p:txBody>
      </p:sp>
      <p:sp>
        <p:nvSpPr>
          <p:cNvPr id="6" name="Footer Placeholder 5"/>
          <p:cNvSpPr>
            <a:spLocks noGrp="1"/>
          </p:cNvSpPr>
          <p:nvPr>
            <p:ph type="ftr" sz="quarter" idx="11"/>
          </p:nvPr>
        </p:nvSpPr>
        <p:spPr/>
        <p:txBody>
          <a:bodyPr/>
          <a:lstStyle/>
          <a:p>
            <a:r>
              <a:rPr lang="en-GB"/>
              <a:t>To understand the term ‘syncopation’ and be able to perform a syncopated rhythm</a:t>
            </a:r>
          </a:p>
        </p:txBody>
      </p:sp>
      <p:sp>
        <p:nvSpPr>
          <p:cNvPr id="7" name="Slide Number Placeholder 6"/>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E929E5-253A-4457-BAEB-FCC97C6EB2E5}" type="datetime1">
              <a:rPr lang="en-US" smtClean="0"/>
              <a:pPr/>
              <a:t>10/31/2021</a:t>
            </a:fld>
            <a:endParaRPr lang="en-GB"/>
          </a:p>
        </p:txBody>
      </p:sp>
      <p:sp>
        <p:nvSpPr>
          <p:cNvPr id="8" name="Footer Placeholder 7"/>
          <p:cNvSpPr>
            <a:spLocks noGrp="1"/>
          </p:cNvSpPr>
          <p:nvPr>
            <p:ph type="ftr" sz="quarter" idx="11"/>
          </p:nvPr>
        </p:nvSpPr>
        <p:spPr/>
        <p:txBody>
          <a:bodyPr/>
          <a:lstStyle/>
          <a:p>
            <a:r>
              <a:rPr lang="en-GB"/>
              <a:t>To understand the term ‘syncopation’ and be able to perform a syncopated rhythm</a:t>
            </a:r>
          </a:p>
        </p:txBody>
      </p:sp>
      <p:sp>
        <p:nvSpPr>
          <p:cNvPr id="9" name="Slide Number Placeholder 8"/>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8E9E9B4-2A63-4864-B738-51B5485FD98E}" type="datetime1">
              <a:rPr lang="en-US" smtClean="0"/>
              <a:pPr/>
              <a:t>10/31/2021</a:t>
            </a:fld>
            <a:endParaRPr lang="en-GB"/>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
        <p:nvSpPr>
          <p:cNvPr id="5" name="Slide Number Placeholder 4"/>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30285-59D9-42BD-9AAD-327D53B908B9}" type="datetime1">
              <a:rPr lang="en-US" smtClean="0"/>
              <a:pPr/>
              <a:t>10/31/2021</a:t>
            </a:fld>
            <a:endParaRPr lang="en-GB"/>
          </a:p>
        </p:txBody>
      </p:sp>
      <p:sp>
        <p:nvSpPr>
          <p:cNvPr id="3" name="Footer Placeholder 2"/>
          <p:cNvSpPr>
            <a:spLocks noGrp="1"/>
          </p:cNvSpPr>
          <p:nvPr>
            <p:ph type="ftr" sz="quarter" idx="11"/>
          </p:nvPr>
        </p:nvSpPr>
        <p:spPr/>
        <p:txBody>
          <a:bodyPr/>
          <a:lstStyle/>
          <a:p>
            <a:r>
              <a:rPr lang="en-GB"/>
              <a:t>To understand the term ‘syncopation’ and be able to perform a syncopated rhythm</a:t>
            </a:r>
          </a:p>
        </p:txBody>
      </p:sp>
      <p:sp>
        <p:nvSpPr>
          <p:cNvPr id="4" name="Slide Number Placeholder 3"/>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F69F59-0AC9-409C-A397-C1667848F238}" type="datetime1">
              <a:rPr lang="en-US" smtClean="0"/>
              <a:pPr/>
              <a:t>10/31/2021</a:t>
            </a:fld>
            <a:endParaRPr lang="en-GB"/>
          </a:p>
        </p:txBody>
      </p:sp>
      <p:sp>
        <p:nvSpPr>
          <p:cNvPr id="6" name="Footer Placeholder 5"/>
          <p:cNvSpPr>
            <a:spLocks noGrp="1"/>
          </p:cNvSpPr>
          <p:nvPr>
            <p:ph type="ftr" sz="quarter" idx="11"/>
          </p:nvPr>
        </p:nvSpPr>
        <p:spPr/>
        <p:txBody>
          <a:bodyPr/>
          <a:lstStyle/>
          <a:p>
            <a:r>
              <a:rPr lang="en-GB"/>
              <a:t>To understand the term ‘syncopation’ and be able to perform a syncopated rhythm</a:t>
            </a:r>
          </a:p>
        </p:txBody>
      </p:sp>
      <p:sp>
        <p:nvSpPr>
          <p:cNvPr id="7" name="Slide Number Placeholder 6"/>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1DA226-A7F9-48BE-B813-93BEDAB20346}" type="datetime1">
              <a:rPr lang="en-US" smtClean="0"/>
              <a:pPr/>
              <a:t>10/31/2021</a:t>
            </a:fld>
            <a:endParaRPr lang="en-GB"/>
          </a:p>
        </p:txBody>
      </p:sp>
      <p:sp>
        <p:nvSpPr>
          <p:cNvPr id="6" name="Footer Placeholder 5"/>
          <p:cNvSpPr>
            <a:spLocks noGrp="1"/>
          </p:cNvSpPr>
          <p:nvPr>
            <p:ph type="ftr" sz="quarter" idx="11"/>
          </p:nvPr>
        </p:nvSpPr>
        <p:spPr/>
        <p:txBody>
          <a:bodyPr/>
          <a:lstStyle/>
          <a:p>
            <a:r>
              <a:rPr lang="en-GB"/>
              <a:t>To understand the term ‘syncopation’ and be able to perform a syncopated rhythm</a:t>
            </a:r>
          </a:p>
        </p:txBody>
      </p:sp>
      <p:sp>
        <p:nvSpPr>
          <p:cNvPr id="7" name="Slide Number Placeholder 6"/>
          <p:cNvSpPr>
            <a:spLocks noGrp="1"/>
          </p:cNvSpPr>
          <p:nvPr>
            <p:ph type="sldNum" sz="quarter" idx="12"/>
          </p:nvPr>
        </p:nvSpPr>
        <p:spPr/>
        <p:txBody>
          <a:bodyPr/>
          <a:lstStyle/>
          <a:p>
            <a:fld id="{09DEF2C2-4B81-4FD1-BF40-E6DB8F1CE6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7398B-FE4E-4462-9C2B-E12D075FD91D}" type="datetime1">
              <a:rPr lang="en-US" smtClean="0"/>
              <a:pPr/>
              <a:t>10/31/2021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To understand the term ‘syncopation’ and be able to perform a syncopated rhythm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EF2C2-4B81-4FD1-BF40-E6DB8F1CE6C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uk/imgres?imgurl=http://www.bigl.co.uk/files/file/Reggae.jpg&amp;imgrefurl=http://www.bigl.co.uk/this-sunday-nine&amp;usg=__IcIMwcVYkvnOju7Uvu7qTFrbQZg=&amp;h=756&amp;w=1181&amp;sz=53&amp;hl=en&amp;start=4&amp;tbnid=VYHtIJh1MekQPM:&amp;tbnh=96&amp;tbnw=150&amp;prev=/images?q=REGGAE&amp;gbv=2&amp;hl=en&amp;safe=stric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5357818" y="2285992"/>
            <a:ext cx="3161129" cy="2023125"/>
          </a:xfrm>
          <a:prstGeom prst="rect">
            <a:avLst/>
          </a:prstGeom>
          <a:noFill/>
        </p:spPr>
      </p:pic>
      <p:pic>
        <p:nvPicPr>
          <p:cNvPr id="13316" name="Picture 4" descr="&quot;Bob Marley&quot; Poster"/>
          <p:cNvPicPr>
            <a:picLocks noChangeAspect="1" noChangeArrowheads="1"/>
          </p:cNvPicPr>
          <p:nvPr/>
        </p:nvPicPr>
        <p:blipFill>
          <a:blip r:embed="rId4" cstate="print"/>
          <a:srcRect/>
          <a:stretch>
            <a:fillRect/>
          </a:stretch>
        </p:blipFill>
        <p:spPr bwMode="auto">
          <a:xfrm>
            <a:off x="214282" y="214289"/>
            <a:ext cx="4071966" cy="6107949"/>
          </a:xfrm>
          <a:prstGeom prst="rect">
            <a:avLst/>
          </a:prstGeom>
          <a:noFill/>
        </p:spPr>
      </p:pic>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Bob Marley</a:t>
            </a:r>
            <a:endParaRPr lang="en-GB" dirty="0"/>
          </a:p>
        </p:txBody>
      </p:sp>
      <p:sp>
        <p:nvSpPr>
          <p:cNvPr id="3" name="Content Placeholder 2"/>
          <p:cNvSpPr>
            <a:spLocks noGrp="1"/>
          </p:cNvSpPr>
          <p:nvPr>
            <p:ph idx="1"/>
          </p:nvPr>
        </p:nvSpPr>
        <p:spPr/>
        <p:txBody>
          <a:bodyPr>
            <a:normAutofit fontScale="92500" lnSpcReduction="20000"/>
          </a:bodyPr>
          <a:lstStyle/>
          <a:p>
            <a:r>
              <a:rPr lang="en-GB" dirty="0">
                <a:solidFill>
                  <a:srgbClr val="92D050"/>
                </a:solidFill>
              </a:rPr>
              <a:t>One of the most important Reggae stars</a:t>
            </a:r>
          </a:p>
          <a:p>
            <a:r>
              <a:rPr lang="en-GB" dirty="0">
                <a:solidFill>
                  <a:srgbClr val="92D050"/>
                </a:solidFill>
              </a:rPr>
              <a:t>Often the only Reggae artist people have heard of</a:t>
            </a:r>
          </a:p>
          <a:p>
            <a:r>
              <a:rPr lang="en-GB" dirty="0">
                <a:solidFill>
                  <a:srgbClr val="92D050"/>
                </a:solidFill>
              </a:rPr>
              <a:t>Born in to a poor family in 1945</a:t>
            </a:r>
          </a:p>
          <a:p>
            <a:r>
              <a:rPr lang="en-GB" dirty="0">
                <a:solidFill>
                  <a:srgbClr val="92D050"/>
                </a:solidFill>
              </a:rPr>
              <a:t>Grew up in </a:t>
            </a:r>
            <a:r>
              <a:rPr lang="en-GB" dirty="0" err="1">
                <a:solidFill>
                  <a:srgbClr val="92D050"/>
                </a:solidFill>
              </a:rPr>
              <a:t>Trenchtown</a:t>
            </a:r>
            <a:r>
              <a:rPr lang="en-GB" dirty="0">
                <a:solidFill>
                  <a:srgbClr val="92D050"/>
                </a:solidFill>
              </a:rPr>
              <a:t>, one of the poorest parts of Jamaica</a:t>
            </a:r>
          </a:p>
          <a:p>
            <a:r>
              <a:rPr lang="en-GB" dirty="0">
                <a:solidFill>
                  <a:srgbClr val="92D050"/>
                </a:solidFill>
              </a:rPr>
              <a:t>Followed religion called Rastafarianism</a:t>
            </a:r>
          </a:p>
          <a:p>
            <a:r>
              <a:rPr lang="en-GB" dirty="0">
                <a:solidFill>
                  <a:srgbClr val="92D050"/>
                </a:solidFill>
              </a:rPr>
              <a:t>Became famous in 1970s</a:t>
            </a:r>
          </a:p>
          <a:p>
            <a:r>
              <a:rPr lang="en-GB" dirty="0">
                <a:solidFill>
                  <a:srgbClr val="92D050"/>
                </a:solidFill>
              </a:rPr>
              <a:t>Was in a famous band called ‘The Wailers’</a:t>
            </a:r>
          </a:p>
          <a:p>
            <a:r>
              <a:rPr lang="en-GB" dirty="0">
                <a:solidFill>
                  <a:srgbClr val="92D050"/>
                </a:solidFill>
              </a:rPr>
              <a:t>Made Reggae popular and in the charts</a:t>
            </a:r>
          </a:p>
          <a:p>
            <a:r>
              <a:rPr lang="en-GB" dirty="0">
                <a:solidFill>
                  <a:srgbClr val="92D050"/>
                </a:solidFill>
              </a:rPr>
              <a:t>Died in New York in 1980 of cancer</a:t>
            </a: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Hangman...</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C000"/>
                </a:solidFill>
              </a:rPr>
              <a:t>Task</a:t>
            </a:r>
          </a:p>
        </p:txBody>
      </p:sp>
      <p:sp>
        <p:nvSpPr>
          <p:cNvPr id="3" name="Content Placeholder 2"/>
          <p:cNvSpPr>
            <a:spLocks noGrp="1"/>
          </p:cNvSpPr>
          <p:nvPr>
            <p:ph idx="1"/>
          </p:nvPr>
        </p:nvSpPr>
        <p:spPr/>
        <p:txBody>
          <a:bodyPr/>
          <a:lstStyle/>
          <a:p>
            <a:r>
              <a:rPr lang="en-GB" dirty="0">
                <a:solidFill>
                  <a:srgbClr val="FFFF00"/>
                </a:solidFill>
              </a:rPr>
              <a:t>Using the materials provided, create an informative poster about Reggae and Bob Marley.</a:t>
            </a:r>
          </a:p>
          <a:p>
            <a:r>
              <a:rPr lang="en-GB" dirty="0">
                <a:solidFill>
                  <a:srgbClr val="FFFF00"/>
                </a:solidFill>
              </a:rPr>
              <a:t>Include facts and pictures</a:t>
            </a:r>
          </a:p>
          <a:p>
            <a:r>
              <a:rPr lang="en-GB" dirty="0">
                <a:solidFill>
                  <a:srgbClr val="FFFF00"/>
                </a:solidFill>
              </a:rPr>
              <a:t>Make it informative and eye catching </a:t>
            </a: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latin typeface="Comic Sans MS" pitchFamily="66" charset="0"/>
              </a:rPr>
              <a:t>Have we met our objective?</a:t>
            </a:r>
          </a:p>
        </p:txBody>
      </p:sp>
      <p:sp>
        <p:nvSpPr>
          <p:cNvPr id="3" name="Content Placeholder 2"/>
          <p:cNvSpPr>
            <a:spLocks noGrp="1"/>
          </p:cNvSpPr>
          <p:nvPr>
            <p:ph idx="1"/>
          </p:nvPr>
        </p:nvSpPr>
        <p:spPr/>
        <p:txBody>
          <a:bodyPr>
            <a:normAutofit/>
          </a:bodyPr>
          <a:lstStyle/>
          <a:p>
            <a:pPr lvl="0"/>
            <a:r>
              <a:rPr lang="en-GB" dirty="0">
                <a:solidFill>
                  <a:srgbClr val="FFFF00"/>
                </a:solidFill>
              </a:rPr>
              <a:t>Be able to recognise characteristics of Reggae music</a:t>
            </a:r>
          </a:p>
          <a:p>
            <a:pPr lvl="0"/>
            <a:r>
              <a:rPr lang="en-GB" b="1" u="sng" dirty="0">
                <a:solidFill>
                  <a:srgbClr val="FFFF00"/>
                </a:solidFill>
              </a:rPr>
              <a:t>What does it sound like in terms of the actual music? What instruments will we expect to hear?</a:t>
            </a:r>
          </a:p>
          <a:p>
            <a:pPr lvl="0"/>
            <a:r>
              <a:rPr lang="en-GB" dirty="0">
                <a:solidFill>
                  <a:srgbClr val="FFFF00"/>
                </a:solidFill>
              </a:rPr>
              <a:t>Be able to understand the importance of Bob Marley to Reggae music</a:t>
            </a:r>
            <a:endParaRPr lang="en-GB" b="1" u="sng" dirty="0">
              <a:solidFill>
                <a:srgbClr val="FFFF00"/>
              </a:solidFill>
            </a:endParaRPr>
          </a:p>
          <a:p>
            <a:pPr lvl="0"/>
            <a:r>
              <a:rPr lang="en-GB" b="1" u="sng" dirty="0">
                <a:solidFill>
                  <a:srgbClr val="FFFF00"/>
                </a:solidFill>
              </a:rPr>
              <a:t>What did he do for Reggae music? </a:t>
            </a:r>
          </a:p>
          <a:p>
            <a:endParaRPr lang="en-GB" dirty="0"/>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GB" dirty="0">
                <a:solidFill>
                  <a:srgbClr val="FFFF00"/>
                </a:solidFill>
                <a:latin typeface="Comic Sans MS" pitchFamily="66" charset="0"/>
              </a:rPr>
              <a:t>Plenary Talk</a:t>
            </a:r>
          </a:p>
        </p:txBody>
      </p:sp>
      <p:sp>
        <p:nvSpPr>
          <p:cNvPr id="5" name="Rounded Rectangular Callout 4"/>
          <p:cNvSpPr/>
          <p:nvPr/>
        </p:nvSpPr>
        <p:spPr>
          <a:xfrm>
            <a:off x="1115616" y="4797152"/>
            <a:ext cx="1872208" cy="1728192"/>
          </a:xfrm>
          <a:prstGeom prst="wedgeRoundRectCallout">
            <a:avLst/>
          </a:prstGeom>
          <a:solidFill>
            <a:srgbClr val="FF0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Today I have learnt that...</a:t>
            </a:r>
          </a:p>
        </p:txBody>
      </p:sp>
      <p:sp>
        <p:nvSpPr>
          <p:cNvPr id="6" name="Rounded Rectangular Callout 5"/>
          <p:cNvSpPr/>
          <p:nvPr/>
        </p:nvSpPr>
        <p:spPr>
          <a:xfrm>
            <a:off x="4788024" y="2132856"/>
            <a:ext cx="1872208" cy="1728192"/>
          </a:xfrm>
          <a:prstGeom prst="wedgeRoundRectCallou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Before this lesson I could already...</a:t>
            </a:r>
          </a:p>
        </p:txBody>
      </p:sp>
      <p:sp>
        <p:nvSpPr>
          <p:cNvPr id="7" name="Rounded Rectangular Callout 6"/>
          <p:cNvSpPr/>
          <p:nvPr/>
        </p:nvSpPr>
        <p:spPr>
          <a:xfrm>
            <a:off x="6804248" y="332656"/>
            <a:ext cx="2016224" cy="1944216"/>
          </a:xfrm>
          <a:prstGeom prst="wedgeRoundRectCallou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The most important thing I learned today is...</a:t>
            </a:r>
          </a:p>
        </p:txBody>
      </p:sp>
      <p:sp>
        <p:nvSpPr>
          <p:cNvPr id="8" name="Rounded Rectangular Callout 7"/>
          <p:cNvSpPr/>
          <p:nvPr/>
        </p:nvSpPr>
        <p:spPr>
          <a:xfrm>
            <a:off x="2987824" y="3861048"/>
            <a:ext cx="1872208" cy="1728192"/>
          </a:xfrm>
          <a:prstGeom prst="wedgeRoundRectCallou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Today I have tried to...</a:t>
            </a:r>
          </a:p>
        </p:txBody>
      </p:sp>
      <p:sp>
        <p:nvSpPr>
          <p:cNvPr id="10" name="Rounded Rectangular Callout 9"/>
          <p:cNvSpPr/>
          <p:nvPr/>
        </p:nvSpPr>
        <p:spPr>
          <a:xfrm>
            <a:off x="5364088" y="4725144"/>
            <a:ext cx="1872208" cy="1728192"/>
          </a:xfrm>
          <a:prstGeom prst="wedgeRoundRectCallou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I did not know how to... ....but now I can</a:t>
            </a:r>
          </a:p>
        </p:txBody>
      </p:sp>
      <p:sp>
        <p:nvSpPr>
          <p:cNvPr id="11" name="Rounded Rectangular Callout 10"/>
          <p:cNvSpPr/>
          <p:nvPr/>
        </p:nvSpPr>
        <p:spPr>
          <a:xfrm>
            <a:off x="6804248" y="2780928"/>
            <a:ext cx="1872208" cy="1728192"/>
          </a:xfrm>
          <a:prstGeom prst="wedgeRoundRectCallou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I was successful when I...</a:t>
            </a:r>
          </a:p>
        </p:txBody>
      </p:sp>
      <p:sp>
        <p:nvSpPr>
          <p:cNvPr id="12" name="Rounded Rectangular Callout 11"/>
          <p:cNvSpPr/>
          <p:nvPr/>
        </p:nvSpPr>
        <p:spPr>
          <a:xfrm>
            <a:off x="251520" y="836712"/>
            <a:ext cx="2448272" cy="3600400"/>
          </a:xfrm>
          <a:prstGeom prst="wedgeRoundRectCallou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I have found out several things on the topic of...</a:t>
            </a:r>
          </a:p>
          <a:p>
            <a:pPr algn="ctr"/>
            <a:r>
              <a:rPr lang="en-GB" sz="2000" b="1" dirty="0">
                <a:solidFill>
                  <a:schemeClr val="tx1"/>
                </a:solidFill>
                <a:latin typeface="Comic Sans MS" pitchFamily="66" charset="0"/>
              </a:rPr>
              <a:t>Firstly I found out that...</a:t>
            </a:r>
          </a:p>
          <a:p>
            <a:pPr algn="ctr"/>
            <a:r>
              <a:rPr lang="en-GB" sz="2000" b="1" dirty="0">
                <a:solidFill>
                  <a:schemeClr val="tx1"/>
                </a:solidFill>
                <a:latin typeface="Comic Sans MS" pitchFamily="66" charset="0"/>
              </a:rPr>
              <a:t>Furthermore, I found out that...</a:t>
            </a:r>
          </a:p>
        </p:txBody>
      </p:sp>
      <p:sp>
        <p:nvSpPr>
          <p:cNvPr id="13" name="Rounded Rectangle 12"/>
          <p:cNvSpPr/>
          <p:nvPr/>
        </p:nvSpPr>
        <p:spPr>
          <a:xfrm>
            <a:off x="2771800" y="908720"/>
            <a:ext cx="3672408" cy="936104"/>
          </a:xfrm>
          <a:prstGeom prst="roundRect">
            <a:avLst/>
          </a:prstGeom>
          <a:solidFill>
            <a:srgbClr val="FF33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omic Sans MS" pitchFamily="66" charset="0"/>
              </a:rPr>
              <a:t>Discuss with a partner before you share it with the class.</a:t>
            </a:r>
          </a:p>
        </p:txBody>
      </p:sp>
      <p:sp>
        <p:nvSpPr>
          <p:cNvPr id="14" name="Footer Placeholder 1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5357818" y="2285992"/>
            <a:ext cx="3161129" cy="2023125"/>
          </a:xfrm>
          <a:prstGeom prst="rect">
            <a:avLst/>
          </a:prstGeom>
          <a:noFill/>
        </p:spPr>
      </p:pic>
      <p:pic>
        <p:nvPicPr>
          <p:cNvPr id="13316" name="Picture 4" descr="&quot;Bob Marley&quot; Poster"/>
          <p:cNvPicPr>
            <a:picLocks noChangeAspect="1" noChangeArrowheads="1"/>
          </p:cNvPicPr>
          <p:nvPr/>
        </p:nvPicPr>
        <p:blipFill>
          <a:blip r:embed="rId4" cstate="print"/>
          <a:srcRect/>
          <a:stretch>
            <a:fillRect/>
          </a:stretch>
        </p:blipFill>
        <p:spPr bwMode="auto">
          <a:xfrm>
            <a:off x="214282" y="214289"/>
            <a:ext cx="4071966" cy="6107949"/>
          </a:xfrm>
          <a:prstGeom prst="rect">
            <a:avLst/>
          </a:prstGeom>
          <a:noFill/>
        </p:spPr>
      </p:pic>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Booklets </a:t>
            </a:r>
          </a:p>
        </p:txBody>
      </p:sp>
      <p:sp>
        <p:nvSpPr>
          <p:cNvPr id="3" name="Content Placeholder 2"/>
          <p:cNvSpPr>
            <a:spLocks noGrp="1"/>
          </p:cNvSpPr>
          <p:nvPr>
            <p:ph idx="1"/>
          </p:nvPr>
        </p:nvSpPr>
        <p:spPr/>
        <p:txBody>
          <a:bodyPr>
            <a:normAutofit lnSpcReduction="10000"/>
          </a:bodyPr>
          <a:lstStyle/>
          <a:p>
            <a:r>
              <a:rPr lang="en-GB" dirty="0">
                <a:solidFill>
                  <a:srgbClr val="FFFF00"/>
                </a:solidFill>
              </a:rPr>
              <a:t>Name and form on front</a:t>
            </a:r>
          </a:p>
          <a:p>
            <a:r>
              <a:rPr lang="en-GB" dirty="0">
                <a:solidFill>
                  <a:srgbClr val="FFFF00"/>
                </a:solidFill>
              </a:rPr>
              <a:t>Set 2/3 targets and write on back of old booklet</a:t>
            </a:r>
          </a:p>
          <a:p>
            <a:r>
              <a:rPr lang="en-GB" dirty="0">
                <a:solidFill>
                  <a:srgbClr val="FFFF00"/>
                </a:solidFill>
              </a:rPr>
              <a:t>Answer the 3 RAG questions</a:t>
            </a:r>
          </a:p>
          <a:p>
            <a:r>
              <a:rPr lang="en-GB" dirty="0">
                <a:solidFill>
                  <a:srgbClr val="FFFF00"/>
                </a:solidFill>
              </a:rPr>
              <a:t>Write in </a:t>
            </a:r>
            <a:r>
              <a:rPr lang="en-GB" b="1" dirty="0">
                <a:solidFill>
                  <a:srgbClr val="92D050"/>
                </a:solidFill>
              </a:rPr>
              <a:t>NEW BOOKLET on the centre 2  pages </a:t>
            </a:r>
            <a:r>
              <a:rPr lang="en-GB" dirty="0">
                <a:solidFill>
                  <a:srgbClr val="FFFF00"/>
                </a:solidFill>
              </a:rPr>
              <a:t>your current level which can be found on the back of your </a:t>
            </a:r>
            <a:r>
              <a:rPr lang="en-GB" b="1" dirty="0">
                <a:solidFill>
                  <a:srgbClr val="92D050"/>
                </a:solidFill>
              </a:rPr>
              <a:t>OLD BOOKLET </a:t>
            </a:r>
            <a:endParaRPr lang="en-GB" dirty="0">
              <a:solidFill>
                <a:srgbClr val="92D050"/>
              </a:solidFill>
            </a:endParaRPr>
          </a:p>
          <a:p>
            <a:r>
              <a:rPr lang="en-GB" dirty="0">
                <a:solidFill>
                  <a:srgbClr val="FFFF00"/>
                </a:solidFill>
              </a:rPr>
              <a:t>Write in your target grade [same as in </a:t>
            </a:r>
            <a:r>
              <a:rPr lang="en-GB">
                <a:solidFill>
                  <a:srgbClr val="FFFF00"/>
                </a:solidFill>
              </a:rPr>
              <a:t>old booklet]</a:t>
            </a:r>
            <a:endParaRPr lang="en-GB" dirty="0">
              <a:solidFill>
                <a:srgbClr val="FFFF00"/>
              </a:solidFill>
            </a:endParaRP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t0.gstatic.com/images?q=tbn:ANd9GcT147q8RTM-U__pfleFXTFn1IOzMK7s5CWp0g0HchyghsTJMdT9"/>
          <p:cNvPicPr>
            <a:picLocks noChangeAspect="1" noChangeArrowheads="1"/>
          </p:cNvPicPr>
          <p:nvPr/>
        </p:nvPicPr>
        <p:blipFill>
          <a:blip r:embed="rId2" cstate="print"/>
          <a:srcRect/>
          <a:stretch>
            <a:fillRect/>
          </a:stretch>
        </p:blipFill>
        <p:spPr bwMode="auto">
          <a:xfrm rot="19924845">
            <a:off x="826306" y="2113263"/>
            <a:ext cx="3676659" cy="2753947"/>
          </a:xfrm>
          <a:prstGeom prst="rect">
            <a:avLst/>
          </a:prstGeom>
          <a:noFill/>
          <a:ln w="28575">
            <a:solidFill>
              <a:schemeClr val="bg1"/>
            </a:solidFill>
          </a:ln>
        </p:spPr>
      </p:pic>
      <p:pic>
        <p:nvPicPr>
          <p:cNvPr id="1032" name="Picture 8" descr="http://t2.gstatic.com/images?q=tbn:ANd9GcRuuJ8atp8xIuEJN01eJOdvKwKj273_uNL9qyWO_4xct5Fwv9V3lA"/>
          <p:cNvPicPr>
            <a:picLocks noChangeAspect="1" noChangeArrowheads="1"/>
          </p:cNvPicPr>
          <p:nvPr/>
        </p:nvPicPr>
        <p:blipFill>
          <a:blip r:embed="rId3" cstate="print"/>
          <a:srcRect/>
          <a:stretch>
            <a:fillRect/>
          </a:stretch>
        </p:blipFill>
        <p:spPr bwMode="auto">
          <a:xfrm rot="1339307">
            <a:off x="5199097" y="1792482"/>
            <a:ext cx="3236050" cy="2423915"/>
          </a:xfrm>
          <a:prstGeom prst="rect">
            <a:avLst/>
          </a:prstGeom>
          <a:noFill/>
        </p:spPr>
      </p:pic>
      <p:sp>
        <p:nvSpPr>
          <p:cNvPr id="2" name="Title 1"/>
          <p:cNvSpPr>
            <a:spLocks noGrp="1"/>
          </p:cNvSpPr>
          <p:nvPr>
            <p:ph type="title"/>
          </p:nvPr>
        </p:nvSpPr>
        <p:spPr/>
        <p:txBody>
          <a:bodyPr/>
          <a:lstStyle/>
          <a:p>
            <a:r>
              <a:rPr lang="en-GB" b="1" dirty="0">
                <a:solidFill>
                  <a:srgbClr val="FFFF00"/>
                </a:solidFill>
              </a:rPr>
              <a:t>Key word warm up</a:t>
            </a:r>
          </a:p>
        </p:txBody>
      </p:sp>
      <p:sp>
        <p:nvSpPr>
          <p:cNvPr id="4" name="Rectangle 3"/>
          <p:cNvSpPr/>
          <p:nvPr/>
        </p:nvSpPr>
        <p:spPr>
          <a:xfrm>
            <a:off x="1372599" y="2967335"/>
            <a:ext cx="6398803" cy="163121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Bob Marley</a:t>
            </a:r>
          </a:p>
        </p:txBody>
      </p:sp>
      <p:sp>
        <p:nvSpPr>
          <p:cNvPr id="1026" name="AutoShape 2" descr="data:image/jpeg;base64,/9j/4AAQSkZJRgABAQAAAQABAAD/2wCEAAkGBhQSEBUUEhQUFRUUFRgXFBgUFBcXFxwYFhYWGBgWFBUXHCYgFxwjGhcUHy8gIycpLCwsFR4xNTAqNScrLCkBCQoKDgwOGg8PGi8lHyUqKi8uLDAqLCwsLCw0LCovKSwqLCwpLCwsKS0uLCwqLCwsLCwsLCwpLCwsLCwsLCwsLP/AABEIAOAA4AMBIgACEQEDEQH/xAAcAAABBQEBAQAAAAAAAAAAAAAAAwQFBgcBAgj/xABAEAACAQIDBAYIAwcDBQEAAAABAgADEQQSIQUGMUETIlFhcYEHMkKRobHB0VJy8BQjM2KCkuGisvEVJHPC0lP/xAAbAQABBQEBAAAAAAAAAAAAAAAFAAIDBAYBB//EADIRAAEDAgQEBAUEAwEAAAAAAAEAAgMEERIhMUEFUWFxEyKh0TKBkbHwFDPB8UJD4SP/2gAMAwEAAhEDEQA/AL1CEga9UjMSWP7xh6xGg8+9Z5oxmJadT0RxWEWouVwCP1qDyiGyamZCdfWNrm/IczHs5mx2WoXCA4WKqG1N3Gp3ZLuv+oeIHHxEh5o8idqbvpVuy9R+0cD+YfX5wxTcS/xl+vug9Tw7/KL6eyp0IvjMC9JrOLdh5HwPOIQ01wcLhBiC02KIQhOriIQnmpUCgliAALkk2AHaTEkvUJC0N78O9TIGI49dhlQ25XJ+YEj9tb7qnVw9na+rEHJ4DgW8eHjJBE8m1k7CVZcViVpozubKouYhs7a1KuL0mDW4jgw8VOvnKHtrex8RSFMqE1u2UnW3AWPDt49kY7Mx6UiGNMu6sGU9JlAtrYgDXXvk4pjhz1TxHktWhKEd/wCtm9SmB2Wb55pMbc3uVKCmibvVW6/yjgSw7b3Fu4+cRgeCAm4CrLCUzcKo7PWYsSpAzX1u5JsbnnYN75cWcAXJAA4k6DzMY9mB2FNcLGy9QjJdtUCbdNSv/wCRfvHaOCLggjtBuPeI0gjVcXqEjMXvFRpVhSdrMRcn2VuLgMeV/qJ2ptm5y0EasbcVIFMX/FUOnkLzuB3JdsVJQkVTGKRgzlKinRqaDKV14ozHr255rSUUm2osey9/jERZcIXYQhGpLR40qbMQ3vm1N7Zja5N+HjHcJiwSNFs0lh8MEFl4XvrFYQnCbpIhCESSSxGHV1yuAwPI/rSVnam7LJdqV2X8PtDw/F85a4SzBUyQHynLlsq09NHMPMM+azieXcAXJAHaTYdkum2NjU3VnJCEAkvysBcl+0Ac5ke198aDUqiJnYsrKLrZddL6m/fwmlpJhVC7Rpqs/PSvhdY5hWqULfPb/SP0KHqIetb2mH0Hz8pF4XeSvTplFqHKRYX1I/KTqsjCYWigwuuUxsdjcrkIQlpSohCESSIT0qE8NZ6egw4gjxBESSfbJ2/Vw9xTIs1iQwBFxz7ovtXemriKfRuFAuCcoIva+h1Omt/KQ9pyNwNve2a5hF7rt5pOD2DQenTqKpQmmmtN2QnqjjlPHvmay5bpbzolMUaxy5b5GPCx1yk8tb68NZFOHEXamSA2yVgp7uUA2YpnY6lqhLm/fmJkkosLDQDgB9J5pVlYBlIYHgVII8iJ7g8knVVyUQhCNSRCEIklo8IQmKWzRCEIkkQhCJJE8VaoVSzEKqgkkkAADiSTwEbbU2vSw1M1K9Raajmx49yjix7hczE9/PSI+NJp0r08OD6vtORwapbl2LwHeeF+ioJKp2WTdz+bqvNUNiHXkp30g+k6lWovhsLmIY2qVLWUoOKpzNzbUgaX7Zl0ITbU1LHTMwRoJJK6R2JyIQhLKjRCEIkkTSt0PRqlRUevdmYBsnBVB1Ge2pNraacbaypblYFauNpq651GZiOXVUkFu0Xtpzn0FsrC5E19ZtT9B+u2AeL1roQI2GxKI0cDXXe5d2bsmlh0C0aaIB+FQpPeSBrHbC/HXx1kdV3jwygk16VlOVjnBAbsLDQHuiGF3ywVQqExNEl/VBfKTrbg1iDfkZlTHK7zEE9bFE8TBlkvW0d0sJXv0uHpNfmECt/elj8ZR9v+hZGBbB1Ch/8Azq6r4BxqPMHxmnAzsmgrZ4D5HHtqPomPgjfqF8w7X2LWwtQ069NkccjwI7VI0Yd4jGfSe9G71LF0StRA2XVfxDtynkftML3n3SqYRr+vSY9V/wD1ccj8D8BraDiTKkYXZO+/ZCp6V0eYzCmNw9q3VqDHVbsneD6w8jr5nslumQYTFNTdXQ2ZTcGajsfaq4ikHXTkw/C3Mfbuk1RHY4ghcjbG6fQhCVVGiEIRJLR4QhMUtmiEIRJJHFYtKSM9RgiKLszGwA7zKPvN6VcItGqlB3qVGRlRqalQrMpAbO1uBN7i/CXnE1VVGZ7ZFUl78MoBLX7rXny9jKweozABQzEgAWABJIAHK0N8Joo6kuc+/lt2VGrmdHYN3RisY9Rs1R2c9rsWPvJiMITZAWyCDIhCE6kiEIRJIhCWPcfdJsfiMmopp1qrdg5KP5mOg8zykckjYmF7zkE5rS44Qrp6Jt2CgOIqiwewTNp1eI4/iNvJe+XzaPSVWZAjZeBFtD430I7p3Z27lOlQNJAEDDUKFIHcFcMp8wbys7R3Jqhahr7QxIw6C6LSBXKPazqDbKO7QC/qgTFyTNqZzI51uWRP0tujjQYWBoF1zano0pYhhmPRsosFSoLADkKdiF5cLcPGZvvTuLXwOr2enf1l5X4Zhyv26iWXG7vY2kvSYHHVMRRAFxRciqq6H+ErdfSx0OvZzlVx+92Kqq1J6jVVsykuvWKg5gWGtiLE348iSALHKITgjDIHN3GYI9lRnMZ+JpBVg9G2+FZcV0VSozJUucp1GYDl+Hqg8OwTawZiXo72I9WpRrIosnSo5zEX4EaDjo546dXwm1UEIUAm5AAJgbjIj8fycs1cpMXh+ZKSrbz7GV1emw6lVT5HtHgbESWbb9NSc3VUe0SLefZPWOZa1EtTZXtqCpBGnEXHdeDoscTg7RWjY5FfNWMwrUqjU20ZGKnxBtHuwdtNhqmYaqdHXtH3HKSnpEwwXHMR7aI3nbKf9srE9AicJYg47hZyVmFxatfwmLWqgdDdW4H6HsI7ItMt2Lt6phm6mqn1lPA9/ce+aiJSli8Mqk9uFdhCEhTVo8IQmKWzROEzsa7VQmhVA4mk4HiUIE6Bc2XCbBZf6RvSXTrUThsIxYPpVqWIGUewl9Tc8TwtoL3mWwhPRKaljpmYI/7WdlldI7E5EIToEsqNchCESSIQhEkl8Fg2q1Ep0xmd2CqO0sbAT6L3S3aTA4ZaS2LetUb8TkanwHADsHjMO3BrBdo0CfxG3iUa3xn0JhMTnUm1hcgd4HOZfjsr7tjHw6/NFKCMWL99EvCE8VKyr6xA8TaZlE1U9pejtOm6fB1Dhat7sFGak35qdxby07r6zyu4XSYha+Ian0qEHPQVkL8iKqvmDXGl+OvGWf8AbwfUVn14gG3vMXq1lUEswUAXJYgAAcSSeEufq5wLX6dbcr627qLwWclDbC3Up4Qt0TMFaozhbCy5lUFR3XBPnblJtluLcL6e+V6l6QcAz5Biqd721zBf7yuX4ywo4IBBuDqCOHiDIpxNixSg3PMWTmFpFmlYJj9l4/GIXLCqKbuhRWC5WSwPU0Guh0vxjDd3btfZuJJIdeK1aZ6twLjUEWJB1H+TLnvZuwuDrvVpYbEupDVzWpYk0+jOYll/hkC2hFySQe4x7g9tYLaWHFDGPUNUWNLpVVK2o0yVVGWpfT2VvzB4zVfqgYvgxRnWwzHyBPrZCjH59bO67/nzVM9IGLp12oV6TBlamVPaCrXsw5HryoyT25sSph3IemUUswS5zAhTybTMLEa2HGRkLU7WsjDWm4VWVxc8lwsV0TT92sTVqYdXq2ufVsLHKNAW7zYn3TL5ctyNusX6B2uMt6d+Iyj1R3W+U5UNu3JVpBcK5whCDlXWjwhCYpbNE4ROzJ/SV6Rzd8JhSRYlK1QaEkaNTTsHEE8+A01NqlpX1MmBnzPJRTStibcrL8QoDsBqAxA8L6ROEJ6IFnUSf3EZf+oUA2gctTueRq03pqf7mEgIrhsQUdXU2ZGDKe9TcfESOVmNjm8wQnNNiCp87sCns+tiK2YVExAw9NBYDOutQvca6AgWtqJW59DYajSx9MVAKFTC11z10YEsK1lAIItkYAWa+vVFuJMxDeitSfGVBhwBRVslIKLDKugI7bm5udTfWDqCsdO5zXDMZ9BtbvkVYnhDACFEQnp0INjPMKqqprc2gXx+HA49ID7tT8p9G0LDqD2QPjf7X85ifoqwH79sQwuKVlX8zG5t4KP9U2DZFUt0jHmw+XCZHjb8cthsPVGaJto78ypAtYXMZDBdI2eoLD2Vt8XPM90fSmbT9IGGw9dhXepewKqisbA8DyGvjA0EUkhIjFz0Vxzg0XcVcgIx2tsha62JKnXUBWBB4q6sCGU9nxEhNkb+riXK0sNiRzBemQuX8RIuB2cZJVdsXur0zY8RmIPyEcYZYnZix+S4HNeMlUMd6P8AA5jZLnmUZ1APcMxH0imL2qNm4RcvSsiWRQG1N7kZm4DnrbsEs77PV1zUT4qTr/iUfbGIqU6pwuJVKoxBJoZkyqCGuKVSx7MtnHAm+sJwyOqCGyOLgMyCc+voonhsYu0WPOycvtHE43CLidns/SUahL02NywK2ZCpOV+Cmx4g6a6Ssb37tHolxdOg2HewavSHqgmxFWjzVbnVSAVPhNQ3Q2AmFRsi9H03XyZs1iQt7HsGgkxtDZtOuhSoLqwIPLQixF+8TjeICnltGPKD87cjseiY6n8QXcc7evNY56SMQTQwt+LAufHIn/0ZQJZvSBX/AO8akC2Wj1FDG9tASAeNrm2t+HZYCszUUTMEDR8/rmhVQ7FIUS17obvVC6YglQikka3J0IIsPV489e6VSSuwdvvhnuNUPrr2947D3yeQOLSGqs4EjJahCI4PFrVRXQ3VhcfY994tBeiqrR4QhMStmifL218T0mIq1Px1Hb+5ifrPpXbOJ6PDVn/BSqN/ajH6T5gM0/AGfuO7D7oXxA/CFyEITToYiEIRJL0KhAsCbHj/AJilNVykkm44RGKFrC3bxnE4FeGM5CE6mrZdy9m9Fg6SgdZxnPbd9R/pyjyl92fg+jW3M6nx7ox3cwYWmGtwAVe4AAfrwkxPPKucyPPdaRjcLQAvFZMykDS4I94lJrbnUqO0amMr1EWllprRzkaVOqpLZtB6un5+6Xem9xcfqxtCpTDKVYBlIsQQCCDyIPESOGd0VwN8j2SewOt0TOnt7DshcV6RQMVLdIuUMPZuTa8c1KSuNQGB4fcGUbeL0Q4atdsOf2dzrYdakf6eK+Rt3SkPQ2psdrguKQPEHpMOfEHRb94UwhFRQzj/AMZPNycLevsqzp3xnzty5haht+lUwyGtQRqoUEsqHrjvAt1l7RxHYeVV2ltVdq4PpE0q0RnS1g6VFF7X5hracj4jSzbkb909oKRl6Osgu6cRa9syN2XtodRfnxlB2ljkw+3axoaU7Mayj1SVpF6mnKzrfxvJ6WJ4e5j22kYLg9OR77LkkgIBvdpyWjbN2uKuGw1ccwL+ai4PlLDKRsAgYGklrdSmwB701HxEkdr7y9FhajEWKUzc37BpbvJsPOD5YC6TCwbkeuStA+W55LDN5sX0uMxFQcHrVCPDObfC0jQIMbxShSzEjsVj7gT9JvmgMaByWcJxG6SilCkWZVHFiAPEm0TkturQz4ykOxs39oLfQTrjYEppNgtLw9AIiovBQFHgBaKQhA6qJngN+MVT0LioOyoLn+4WPvJlgwvpLpZSatJ1IBPUIcGwvbWxHxmfxtj8cKS5iCdbadvf7pHJQQSn4c+mS3UgY1pcclJ7yel+riKb0qVFKaVFZGLku+VgQbWsF0PYZnk91XuxIFrkmw5d08QrBTxQNwxiyyskjnm7jdEIQlhRohCESS6vGdc6me8NTzHwF4lEnWNkTonIRJq+ld0sUKuCouPaQHzI1+Ml5hu4fpHqYU08PUCHDmpqSDnQOdSCDawJvYjtls2p6Y6SVKYpUy6h3WuDoQqnKppNwa+reGmnGYmo4XUCYhjbg3I9UbZVxltyVooE7GWyNsUsTSFWg4dDzHEHmrDipHYY9ghzS02dqrYIIuFB7Uruta97WAy+B4+Ot4sm21Is6nUWNrEHyMkMThFqCzDwPMeBkRitjMuq9YfH3c5YaWOABXUyw+zMLQqVK+EUUqz0mSxVuiuSGDMi8LFR6ttL6Sl7P3BZWrNWrh2rKVLIpv12DVD1rdZgCt7e0ZpeF2KoAL6ns5f5kTtzaiB1pUlBfiAthw0LMfZQcL8zoLmXYKqQEtYSb2uTyHU7KB0MepCQACr2BR5AAdvhMu313vOIboqRtRU8fxkcz/KOQ8+y0x6QN5sq/syNdiP3xGmnEIPHie6w5mZ7DvDqOw8Z+u3v7KjV1H+tvz9lyS27uFztW/kw1dvdTI+ZEiZbdysOBhto1jwTCGmPzVmAH+34wpUPwxk9h9TZUIxdyqUuvot2IcRiahBt0dIkEjTMzKAD2aZvdKXNl9Cmy8mFq1iP4tQKv5aYOo/qdh/TK3EpzBTucNcgPzspIIhK/CdEri8G9Nsrgg/A94POIzQsThVqLlcAjv8AmDylX2pu2yXand17PaH38oEpuIMk8r8j6JtTQPj8zMx6rOZD7xYmyqnMm58B/n5SYlQ2liukqM3LgPAcPv5zQRNu66PcQlwRYdz+FNYQhLaziIQhEklK9EqbHsB94B+sTiuKr52LWte3wAH0iU4E51sRtol8M2U5vL/nunivbMcvCe2XRfAn9eQiEXVOcbDCiEITqjRCEIklL7t70VsFV6Si3H10OqOOxh8jxEstX0yY0s5AoqGFlAS+XX1gSbsbaa3HdKHCVpKSCV2J7ASpGyvaLArRN2PS9Xp1AuLPTUydWCqKi94ygBh3HyM2LCYtKtNalNgyOAVYcCDPlmXfcf0gnBUK1J7sCM1Edj8GUH2QdDfllPMwRxHhTXjHALHkNCrlNVEHC85LTN7d6TTYYbDAPiKg4eyi8C9QjgB8eEqe2dors/Dk5ukxFX2m4swHrEckW+i8BoOZMX3dxlL9mfFF8zOC9dzxBUapbkFGgHeDzmY7c2y+JrNUfnoo5Ko4KP1qSZFRUQLvDtk34up5dvztPPNhbi3OnQe6ZVapZizEkkkkniSdSTPEITSoQiT7Y0ps8UE41anTVyPwqMtJD7nc/mWQEfZCtHvMje0OtfmpYxe/ZMhPor0f4RqezMMrCx6PNbudmcfBhMD2Hsw4jE0qK8alRV8ATqfIXPlPpulTCqFUWAAAHYALAe6Z7j0owsj63/j3V2gbmXL1CEJlkVXz/tfFZKR7W6o8+J915U5LbxV71Av4V+J1+Voww9DMGJ0CqT58APMz0mMYW3QiueZZi0bZe6QhCElQ9EIRXD4cuwVRcn9axLoBJsEmFk1s3YN7NV0H4ef9XZ4SR2fspaQvxbmf/nsj2Vny7NRum4eG+aXXl7qnPWu97WA0A7tY3lj2hs+mouFsSw7e8mw8pXWFjJmODtEMqIXROs4rkmcdu41PCUcRqVqXzD8JzHIfBgP1eRmEwxqVFReLsFHixsPnNtqbKpth+gYXp5AnkAACO/QHxlKtq/05Z1Ofb8+ydTweKHfmawyEf7c2S2GrvSfUraxHNWAZW8wRGEvNcHAOGhVUgg2KIQhHLiIQhEknVDadRKT0lYhKls68jlII8OEaztpycAA0XbkohCE6uLojvpT0QHHj/iecFluS1u6/xnjPrmA0vw/XdGnNTN8ovfVWr0ToDtSlfktUjx6Nvpeb3Pnfc3bS4fG0apQ5aZIaxucrKyk25nrXt3T6DwuKWoiujBkcBlYcCDwImS46x3jNfbK1vUonRWDCOqVhCEAK8vl7az3rP+a3u0+kUqjLhk7Xck+C6D5mN8Yf3j/mb5mOdr6dGn4KYv4nUz0vkECvnI/8zPtdR86RFMOwDXIv+uMTY3Meq1slyWHd3C2UueJ0HgOPx+Ur6rcgDnLph6ORFUeyLff4yGZ1hZEuGxYpC87fdKQhCVFoFF7wPamPH7f5lbZrm8nd4Hvp2W+p+0gZciHlWbr3XmKtXo52b0mLznhRUt/UeqvzJ/pmqSj+jbDZA5PF1DHwvp8NfOXmZriTy6c9LK/TReHGL75qrby+jfEYzGLUQ01pPTQFydVyIqkFOJJPC2naRKlX9HWKXDvWChlpvVVgCL5aJymooOrKSH4C/Um97PP7pPyiRm+GBFXBVKVyoew6uhPWDEC3C9iL2PE6GQU/FpmFseVgQNNvf2UUtIx13DXNfN0JccX6NMRnOQ0ipJt12FhyBuJD7U3Tr0HRGXOz+r0YZgT2A5Rc9wmpZVQvNmuCGOgkbqE32JsKpiqmSkBoLsToqjhcmXnD+j7DUEz4h2qW4+wt+wAdYnzi+7OzlwGHzV0QVnJtlN3K6WUngNeNtOHOMto7Ses124D1VHAf574OkmlnkIjNmDcb9iitLRNwhzxmoLbmEphajogRbKqKPZFxxJ4sTe5lYk9vDjdBTHcW+g+vukDCkIIbmqNdgEuFm33RPSISbCCJc2HOOHOQAD1uJ+g/XbJLqq1t8zok6qdaw1tp4n/me8W3AaCw1A7ZzCJdr8hqTEXOv3i3Tjk2/NP6GJRQAPPTnL56NN8egr/slZv3VVr0iT6lRvZ7lY/G3aZmYi9bEZiDwIlaopmzsMbt/Q7FTMqCBfl+FfUkJXdwd4TjMDTqMb1F/d1fzrbrH8ylW8zLFPP5Y3RPLHag2Rpjg5ocF8sr1nH8zfMxTadXNWc/zEDwGg+U97Jp3qgngl3P9OvztGjtck9s9I3QA3Efc/b+16VrKe+3u5/SJxwEHR3PHNp5gcY3nQo3C1k82St6yX/F8tZbZUtkfx0/N9DLbK02qOcM/bPf+EQJhGG2sWEpkX1bQeHM+75yEC5siMjxGwuOyi9pvmUt2kGR+Ep5qig8CwB8zFHrEg2ByhQP8+N572PTvWTuN/drLg8rVm3HxZW9SPutI3S/iv8Ak/8AYS0yqbqH98fyH/cstcytd+6j8nxKx7Ka9Fe649xMZbcxFyEHLU/QfOMsPj3RSFIse7h4RuWubniYLbFZ+Ipi5I7a+11ojkXI6o7u092nnaPq9YIpZjYKLmUTG4s1ajOeZ4dg5D3QpSQeK67tAnsbcrzicS1Rizm5P6sOwRnjcUKaFjy4DtPIReVvb2MzPlHBPnz+3vmgjYCbDRcqpvBjJGuyjajlmJOpJuYu+BIW/dcidR8iaWzE9nK0S/amuTfU/rSXM9lnLNHxalOMJZcxPEW+PIRpUe5JPOe10HkT9B8zEZ0DdNc7yhqc4WqwDW4AXMbRVKhCkdp+Uc1NkuKYcagi5txHiJy4Gqdhc8eXOwTGEWFC2radg5mFevm4AACduo8NhmrJuNvLWwzOtJ8oazFSAVJXTge48uyaNgPSUeFakD/NTNv9LfeY7sapasvebe8ES1wXV0cMrrvbmd90e4eQ+Gx2KplCtlD/AMy5feRf4AxKchCqAEkiyWar1bDgdT4xGPmqoKYFr/fme6MjOBPkFrZ3TrZX8ZPzCW6VHZf8ZPzCTO3cSyZSpIvfh29/bIJW4nAIrQyiKBzzsfZSOIxARbsdJUsbjDUcsfIdg7J6xGOZxZohVpFSQeI4x8bMOuqrVdWZsm/CvQrHLl5E3ll2PgOjS59ZtT3DkJAbLoZ6qjle58BrLdGTOtkrPDYsV5HbZBS27DWxA71YfC/0lvlBwWJNOorj2Tfy5j3Xmh4Gj0p6rDUXF+f6EzvEG4XB+1kSlGd0lCP/APotS/s+N5F7x1xhU43cjQcrnh7hr7oOYQ9wa3MlRgXVf3n2lc9Ep0Gr+PIeXH/iV+dZiSSdSdSe+cmlijETA0K00WFk22jiujplufBfE8Pv5StdAAuZjckXse8yW2+jMaYANtSfgPl85EbQPX8AJfiGSCV7yXm4yGQ7ndNiYAzkJOhK7echCJJOquGyhRzY/a3zlg2q2SgQOwKPl8ryC2aC9ZL62I9w1+kmN4v4Q/OPkZA/4gCi1NlDI9vK3p/1QdS75eZ9XznrHbOalbNbXhY38Z3Zr2bQgG449gNyBJneKlekD+Fh8dPtHF1nAKBkAkhdIdQq/hns6nsYH3GXSUeXcSOfZW+FnJw7fyqPCEJZQVOcRRsiHu1+f1jaKgdTjxPD6zwvGcCe/MqS2PhOurHt0H1ht7G53yjgnz5/adbaAUXU68ozweDaq9h5nsHaZGBniKuOfaMQx53KebDwOZs7eqmvnx+HH3SOxFXMzN2kn3mWHajCjQyLz6o7be0T+ucrc6w4ruTapgiDYhrqe6nd28P6z/0j5n6SbjHYtO1Be+595+1o+lWQ3cUcpGYIWjoiWzdLahtkv1qeq/l7PI/AypxXDYlqbhlNiP1Y90q1EIlYWqw4XC1arvCoQkrYgXNz1R334zM9tbVbEVS5vb2b9nb4n7dkW2pt9qyhQMo9rW9z9pFSpRUYhu4jNMYy2ZRCEISUqjttVQqqT3/SVuvWzG5k3vK/VQd5PwA+sgJciHlus7xB5Mpb2+yIQhJUORCEIklO7A2eR+8PYQvyJ+ckdrUc1Fh2DMPLX5XnjYh/cL5/7jHxF9DKTnHHdaanhb+nDRuPuFTcNobkXAH/ABLViaPSUiv4lFvHQj4yqvdGZe8g+WktGzKuaih7rHy0+kll2cqPD7HFGeX/ABVLJrbne0u9pV61D/uivbU+BN/lLRGzG9lLw5mEv72+l1//2Q=="/>
          <p:cNvSpPr>
            <a:spLocks noChangeAspect="1" noChangeArrowheads="1"/>
          </p:cNvSpPr>
          <p:nvPr/>
        </p:nvSpPr>
        <p:spPr bwMode="auto">
          <a:xfrm>
            <a:off x="63500" y="-1033463"/>
            <a:ext cx="2133600" cy="2133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hQSEBUUEhQUFRUUFRgXFBgUFBcXFxwYFhYWGBgWFBUXHCYgFxwjGhcUHy8gIycpLCwsFR4xNTAqNScrLCkBCQoKDgwOGg8PGi8lHyUqKi8uLDAqLCwsLCw0LCovKSwqLCwpLCwsKS0uLCwqLCwsLCwsLCwpLCwsLCwsLCwsLP/AABEIAOAA4AMBIgACEQEDEQH/xAAcAAABBQEBAQAAAAAAAAAAAAAAAwQFBgcBAgj/xABAEAACAQIDBAYIAwcDBQEAAAABAgADEQQSIQUGMUETIlFhcYEHMkKRobHB0VJy8BQjM2KCkuGisvEVJHPC0lP/xAAbAQABBQEBAAAAAAAAAAAAAAAFAAIDBAYBB//EADIRAAEDAgQEBAUEAwEAAAAAAAEAAgMEERIhMUEFUWFxEyKh0TKBkbHwFDPB8UJD4SP/2gAMAwEAAhEDEQA/AL1CEga9UjMSWP7xh6xGg8+9Z5oxmJadT0RxWEWouVwCP1qDyiGyamZCdfWNrm/IczHs5mx2WoXCA4WKqG1N3Gp3ZLuv+oeIHHxEh5o8idqbvpVuy9R+0cD+YfX5wxTcS/xl+vug9Tw7/KL6eyp0IvjMC9JrOLdh5HwPOIQ01wcLhBiC02KIQhOriIQnmpUCgliAALkk2AHaTEkvUJC0N78O9TIGI49dhlQ25XJ+YEj9tb7qnVw9na+rEHJ4DgW8eHjJBE8m1k7CVZcViVpozubKouYhs7a1KuL0mDW4jgw8VOvnKHtrex8RSFMqE1u2UnW3AWPDt49kY7Mx6UiGNMu6sGU9JlAtrYgDXXvk4pjhz1TxHktWhKEd/wCtm9SmB2Wb55pMbc3uVKCmibvVW6/yjgSw7b3Fu4+cRgeCAm4CrLCUzcKo7PWYsSpAzX1u5JsbnnYN75cWcAXJAA4k6DzMY9mB2FNcLGy9QjJdtUCbdNSv/wCRfvHaOCLggjtBuPeI0gjVcXqEjMXvFRpVhSdrMRcn2VuLgMeV/qJ2ptm5y0EasbcVIFMX/FUOnkLzuB3JdsVJQkVTGKRgzlKinRqaDKV14ozHr255rSUUm2osey9/jERZcIXYQhGpLR40qbMQ3vm1N7Zja5N+HjHcJiwSNFs0lh8MEFl4XvrFYQnCbpIhCESSSxGHV1yuAwPI/rSVnam7LJdqV2X8PtDw/F85a4SzBUyQHynLlsq09NHMPMM+azieXcAXJAHaTYdkum2NjU3VnJCEAkvysBcl+0Ac5ke198aDUqiJnYsrKLrZddL6m/fwmlpJhVC7Rpqs/PSvhdY5hWqULfPb/SP0KHqIetb2mH0Hz8pF4XeSvTplFqHKRYX1I/KTqsjCYWigwuuUxsdjcrkIQlpSohCESSIT0qE8NZ6egw4gjxBESSfbJ2/Vw9xTIs1iQwBFxz7ovtXemriKfRuFAuCcoIva+h1Omt/KQ9pyNwNve2a5hF7rt5pOD2DQenTqKpQmmmtN2QnqjjlPHvmay5bpbzolMUaxy5b5GPCx1yk8tb68NZFOHEXamSA2yVgp7uUA2YpnY6lqhLm/fmJkkosLDQDgB9J5pVlYBlIYHgVII8iJ7g8knVVyUQhCNSRCEIklo8IQmKWzRCEIkkQhCJJE8VaoVSzEKqgkkkAADiSTwEbbU2vSw1M1K9Raajmx49yjix7hczE9/PSI+NJp0r08OD6vtORwapbl2LwHeeF+ioJKp2WTdz+bqvNUNiHXkp30g+k6lWovhsLmIY2qVLWUoOKpzNzbUgaX7Zl0ITbU1LHTMwRoJJK6R2JyIQhLKjRCEIkkTSt0PRqlRUevdmYBsnBVB1Ge2pNraacbaypblYFauNpq651GZiOXVUkFu0Xtpzn0FsrC5E19ZtT9B+u2AeL1roQI2GxKI0cDXXe5d2bsmlh0C0aaIB+FQpPeSBrHbC/HXx1kdV3jwygk16VlOVjnBAbsLDQHuiGF3ywVQqExNEl/VBfKTrbg1iDfkZlTHK7zEE9bFE8TBlkvW0d0sJXv0uHpNfmECt/elj8ZR9v+hZGBbB1Ch/8Azq6r4BxqPMHxmnAzsmgrZ4D5HHtqPomPgjfqF8w7X2LWwtQ069NkccjwI7VI0Yd4jGfSe9G71LF0StRA2XVfxDtynkftML3n3SqYRr+vSY9V/wD1ccj8D8BraDiTKkYXZO+/ZCp6V0eYzCmNw9q3VqDHVbsneD6w8jr5nslumQYTFNTdXQ2ZTcGajsfaq4ikHXTkw/C3Mfbuk1RHY4ghcjbG6fQhCVVGiEIRJLR4QhMUtmiEIRJJHFYtKSM9RgiKLszGwA7zKPvN6VcItGqlB3qVGRlRqalQrMpAbO1uBN7i/CXnE1VVGZ7ZFUl78MoBLX7rXny9jKweozABQzEgAWABJIAHK0N8Joo6kuc+/lt2VGrmdHYN3RisY9Rs1R2c9rsWPvJiMITZAWyCDIhCE6kiEIRJIhCWPcfdJsfiMmopp1qrdg5KP5mOg8zykckjYmF7zkE5rS44Qrp6Jt2CgOIqiwewTNp1eI4/iNvJe+XzaPSVWZAjZeBFtD430I7p3Z27lOlQNJAEDDUKFIHcFcMp8wbys7R3Jqhahr7QxIw6C6LSBXKPazqDbKO7QC/qgTFyTNqZzI51uWRP0tujjQYWBoF1zano0pYhhmPRsosFSoLADkKdiF5cLcPGZvvTuLXwOr2enf1l5X4Zhyv26iWXG7vY2kvSYHHVMRRAFxRciqq6H+ErdfSx0OvZzlVx+92Kqq1J6jVVsykuvWKg5gWGtiLE348iSALHKITgjDIHN3GYI9lRnMZ+JpBVg9G2+FZcV0VSozJUucp1GYDl+Hqg8OwTawZiXo72I9WpRrIosnSo5zEX4EaDjo546dXwm1UEIUAm5AAJgbjIj8fycs1cpMXh+ZKSrbz7GV1emw6lVT5HtHgbESWbb9NSc3VUe0SLefZPWOZa1EtTZXtqCpBGnEXHdeDoscTg7RWjY5FfNWMwrUqjU20ZGKnxBtHuwdtNhqmYaqdHXtH3HKSnpEwwXHMR7aI3nbKf9srE9AicJYg47hZyVmFxatfwmLWqgdDdW4H6HsI7ItMt2Lt6phm6mqn1lPA9/ce+aiJSli8Mqk9uFdhCEhTVo8IQmKWzROEzsa7VQmhVA4mk4HiUIE6Bc2XCbBZf6RvSXTrUThsIxYPpVqWIGUewl9Tc8TwtoL3mWwhPRKaljpmYI/7WdlldI7E5EIToEsqNchCESSIQhEkl8Fg2q1Ep0xmd2CqO0sbAT6L3S3aTA4ZaS2LetUb8TkanwHADsHjMO3BrBdo0CfxG3iUa3xn0JhMTnUm1hcgd4HOZfjsr7tjHw6/NFKCMWL99EvCE8VKyr6xA8TaZlE1U9pejtOm6fB1Dhat7sFGak35qdxby07r6zyu4XSYha+Ian0qEHPQVkL8iKqvmDXGl+OvGWf8AbwfUVn14gG3vMXq1lUEswUAXJYgAAcSSeEufq5wLX6dbcr627qLwWclDbC3Up4Qt0TMFaozhbCy5lUFR3XBPnblJtluLcL6e+V6l6QcAz5Biqd721zBf7yuX4ywo4IBBuDqCOHiDIpxNixSg3PMWTmFpFmlYJj9l4/GIXLCqKbuhRWC5WSwPU0Guh0vxjDd3btfZuJJIdeK1aZ6twLjUEWJB1H+TLnvZuwuDrvVpYbEupDVzWpYk0+jOYll/hkC2hFySQe4x7g9tYLaWHFDGPUNUWNLpVVK2o0yVVGWpfT2VvzB4zVfqgYvgxRnWwzHyBPrZCjH59bO67/nzVM9IGLp12oV6TBlamVPaCrXsw5HryoyT25sSph3IemUUswS5zAhTybTMLEa2HGRkLU7WsjDWm4VWVxc8lwsV0TT92sTVqYdXq2ufVsLHKNAW7zYn3TL5ctyNusX6B2uMt6d+Iyj1R3W+U5UNu3JVpBcK5whCDlXWjwhCYpbNE4ROzJ/SV6Rzd8JhSRYlK1QaEkaNTTsHEE8+A01NqlpX1MmBnzPJRTStibcrL8QoDsBqAxA8L6ROEJ6IFnUSf3EZf+oUA2gctTueRq03pqf7mEgIrhsQUdXU2ZGDKe9TcfESOVmNjm8wQnNNiCp87sCns+tiK2YVExAw9NBYDOutQvca6AgWtqJW59DYajSx9MVAKFTC11z10YEsK1lAIItkYAWa+vVFuJMxDeitSfGVBhwBRVslIKLDKugI7bm5udTfWDqCsdO5zXDMZ9BtbvkVYnhDACFEQnp0INjPMKqqprc2gXx+HA49ID7tT8p9G0LDqD2QPjf7X85ifoqwH79sQwuKVlX8zG5t4KP9U2DZFUt0jHmw+XCZHjb8cthsPVGaJto78ypAtYXMZDBdI2eoLD2Vt8XPM90fSmbT9IGGw9dhXepewKqisbA8DyGvjA0EUkhIjFz0Vxzg0XcVcgIx2tsha62JKnXUBWBB4q6sCGU9nxEhNkb+riXK0sNiRzBemQuX8RIuB2cZJVdsXur0zY8RmIPyEcYZYnZix+S4HNeMlUMd6P8AA5jZLnmUZ1APcMxH0imL2qNm4RcvSsiWRQG1N7kZm4DnrbsEs77PV1zUT4qTr/iUfbGIqU6pwuJVKoxBJoZkyqCGuKVSx7MtnHAm+sJwyOqCGyOLgMyCc+voonhsYu0WPOycvtHE43CLidns/SUahL02NywK2ZCpOV+Cmx4g6a6Ssb37tHolxdOg2HewavSHqgmxFWjzVbnVSAVPhNQ3Q2AmFRsi9H03XyZs1iQt7HsGgkxtDZtOuhSoLqwIPLQixF+8TjeICnltGPKD87cjseiY6n8QXcc7evNY56SMQTQwt+LAufHIn/0ZQJZvSBX/AO8akC2Wj1FDG9tASAeNrm2t+HZYCszUUTMEDR8/rmhVQ7FIUS17obvVC6YglQikka3J0IIsPV489e6VSSuwdvvhnuNUPrr2947D3yeQOLSGqs4EjJahCI4PFrVRXQ3VhcfY994tBeiqrR4QhMStmifL218T0mIq1Px1Hb+5ifrPpXbOJ6PDVn/BSqN/ajH6T5gM0/AGfuO7D7oXxA/CFyEITToYiEIRJL0KhAsCbHj/AJilNVykkm44RGKFrC3bxnE4FeGM5CE6mrZdy9m9Fg6SgdZxnPbd9R/pyjyl92fg+jW3M6nx7ox3cwYWmGtwAVe4AAfrwkxPPKucyPPdaRjcLQAvFZMykDS4I94lJrbnUqO0amMr1EWllprRzkaVOqpLZtB6un5+6Xem9xcfqxtCpTDKVYBlIsQQCCDyIPESOGd0VwN8j2SewOt0TOnt7DshcV6RQMVLdIuUMPZuTa8c1KSuNQGB4fcGUbeL0Q4atdsOf2dzrYdakf6eK+Rt3SkPQ2psdrguKQPEHpMOfEHRb94UwhFRQzj/AMZPNycLevsqzp3xnzty5haht+lUwyGtQRqoUEsqHrjvAt1l7RxHYeVV2ltVdq4PpE0q0RnS1g6VFF7X5hracj4jSzbkb909oKRl6Osgu6cRa9syN2XtodRfnxlB2ljkw+3axoaU7Mayj1SVpF6mnKzrfxvJ6WJ4e5j22kYLg9OR77LkkgIBvdpyWjbN2uKuGw1ccwL+ai4PlLDKRsAgYGklrdSmwB701HxEkdr7y9FhajEWKUzc37BpbvJsPOD5YC6TCwbkeuStA+W55LDN5sX0uMxFQcHrVCPDObfC0jQIMbxShSzEjsVj7gT9JvmgMaByWcJxG6SilCkWZVHFiAPEm0TkturQz4ykOxs39oLfQTrjYEppNgtLw9AIiovBQFHgBaKQhA6qJngN+MVT0LioOyoLn+4WPvJlgwvpLpZSatJ1IBPUIcGwvbWxHxmfxtj8cKS5iCdbadvf7pHJQQSn4c+mS3UgY1pcclJ7yel+riKb0qVFKaVFZGLku+VgQbWsF0PYZnk91XuxIFrkmw5d08QrBTxQNwxiyyskjnm7jdEIQlhRohCESS6vGdc6me8NTzHwF4lEnWNkTonIRJq+ld0sUKuCouPaQHzI1+Ml5hu4fpHqYU08PUCHDmpqSDnQOdSCDawJvYjtls2p6Y6SVKYpUy6h3WuDoQqnKppNwa+reGmnGYmo4XUCYhjbg3I9UbZVxltyVooE7GWyNsUsTSFWg4dDzHEHmrDipHYY9ghzS02dqrYIIuFB7Uruta97WAy+B4+Ot4sm21Is6nUWNrEHyMkMThFqCzDwPMeBkRitjMuq9YfH3c5YaWOABXUyw+zMLQqVK+EUUqz0mSxVuiuSGDMi8LFR6ttL6Sl7P3BZWrNWrh2rKVLIpv12DVD1rdZgCt7e0ZpeF2KoAL6ns5f5kTtzaiB1pUlBfiAthw0LMfZQcL8zoLmXYKqQEtYSb2uTyHU7KB0MepCQACr2BR5AAdvhMu313vOIboqRtRU8fxkcz/KOQ8+y0x6QN5sq/syNdiP3xGmnEIPHie6w5mZ7DvDqOw8Z+u3v7KjV1H+tvz9lyS27uFztW/kw1dvdTI+ZEiZbdysOBhto1jwTCGmPzVmAH+34wpUPwxk9h9TZUIxdyqUuvot2IcRiahBt0dIkEjTMzKAD2aZvdKXNl9Cmy8mFq1iP4tQKv5aYOo/qdh/TK3EpzBTucNcgPzspIIhK/CdEri8G9Nsrgg/A94POIzQsThVqLlcAjv8AmDylX2pu2yXand17PaH38oEpuIMk8r8j6JtTQPj8zMx6rOZD7xYmyqnMm58B/n5SYlQ2liukqM3LgPAcPv5zQRNu66PcQlwRYdz+FNYQhLaziIQhEklK9EqbHsB94B+sTiuKr52LWte3wAH0iU4E51sRtol8M2U5vL/nunivbMcvCe2XRfAn9eQiEXVOcbDCiEITqjRCEIklL7t70VsFV6Si3H10OqOOxh8jxEstX0yY0s5AoqGFlAS+XX1gSbsbaa3HdKHCVpKSCV2J7ASpGyvaLArRN2PS9Xp1AuLPTUydWCqKi94ygBh3HyM2LCYtKtNalNgyOAVYcCDPlmXfcf0gnBUK1J7sCM1Edj8GUH2QdDfllPMwRxHhTXjHALHkNCrlNVEHC85LTN7d6TTYYbDAPiKg4eyi8C9QjgB8eEqe2dors/Dk5ukxFX2m4swHrEckW+i8BoOZMX3dxlL9mfFF8zOC9dzxBUapbkFGgHeDzmY7c2y+JrNUfnoo5Ko4KP1qSZFRUQLvDtk34up5dvztPPNhbi3OnQe6ZVapZizEkkkkniSdSTPEITSoQiT7Y0ps8UE41anTVyPwqMtJD7nc/mWQEfZCtHvMje0OtfmpYxe/ZMhPor0f4RqezMMrCx6PNbudmcfBhMD2Hsw4jE0qK8alRV8ATqfIXPlPpulTCqFUWAAAHYALAe6Z7j0owsj63/j3V2gbmXL1CEJlkVXz/tfFZKR7W6o8+J915U5LbxV71Av4V+J1+Voww9DMGJ0CqT58APMz0mMYW3QiueZZi0bZe6QhCElQ9EIRXD4cuwVRcn9axLoBJsEmFk1s3YN7NV0H4ef9XZ4SR2fspaQvxbmf/nsj2Vny7NRum4eG+aXXl7qnPWu97WA0A7tY3lj2hs+mouFsSw7e8mw8pXWFjJmODtEMqIXROs4rkmcdu41PCUcRqVqXzD8JzHIfBgP1eRmEwxqVFReLsFHixsPnNtqbKpth+gYXp5AnkAACO/QHxlKtq/05Z1Ofb8+ydTweKHfmawyEf7c2S2GrvSfUraxHNWAZW8wRGEvNcHAOGhVUgg2KIQhHLiIQhEknVDadRKT0lYhKls68jlII8OEaztpycAA0XbkohCE6uLojvpT0QHHj/iecFluS1u6/xnjPrmA0vw/XdGnNTN8ovfVWr0ToDtSlfktUjx6Nvpeb3Pnfc3bS4fG0apQ5aZIaxucrKyk25nrXt3T6DwuKWoiujBkcBlYcCDwImS46x3jNfbK1vUonRWDCOqVhCEAK8vl7az3rP+a3u0+kUqjLhk7Xck+C6D5mN8Yf3j/mb5mOdr6dGn4KYv4nUz0vkECvnI/8zPtdR86RFMOwDXIv+uMTY3Meq1slyWHd3C2UueJ0HgOPx+Ur6rcgDnLph6ORFUeyLff4yGZ1hZEuGxYpC87fdKQhCVFoFF7wPamPH7f5lbZrm8nd4Hvp2W+p+0gZciHlWbr3XmKtXo52b0mLznhRUt/UeqvzJ/pmqSj+jbDZA5PF1DHwvp8NfOXmZriTy6c9LK/TReHGL75qrby+jfEYzGLUQ01pPTQFydVyIqkFOJJPC2naRKlX9HWKXDvWChlpvVVgCL5aJymooOrKSH4C/Um97PP7pPyiRm+GBFXBVKVyoew6uhPWDEC3C9iL2PE6GQU/FpmFseVgQNNvf2UUtIx13DXNfN0JccX6NMRnOQ0ipJt12FhyBuJD7U3Tr0HRGXOz+r0YZgT2A5Rc9wmpZVQvNmuCGOgkbqE32JsKpiqmSkBoLsToqjhcmXnD+j7DUEz4h2qW4+wt+wAdYnzi+7OzlwGHzV0QVnJtlN3K6WUngNeNtOHOMto7Ses124D1VHAf574OkmlnkIjNmDcb9iitLRNwhzxmoLbmEphajogRbKqKPZFxxJ4sTe5lYk9vDjdBTHcW+g+vukDCkIIbmqNdgEuFm33RPSISbCCJc2HOOHOQAD1uJ+g/XbJLqq1t8zok6qdaw1tp4n/me8W3AaCw1A7ZzCJdr8hqTEXOv3i3Tjk2/NP6GJRQAPPTnL56NN8egr/slZv3VVr0iT6lRvZ7lY/G3aZmYi9bEZiDwIlaopmzsMbt/Q7FTMqCBfl+FfUkJXdwd4TjMDTqMb1F/d1fzrbrH8ylW8zLFPP5Y3RPLHag2Rpjg5ocF8sr1nH8zfMxTadXNWc/zEDwGg+U97Jp3qgngl3P9OvztGjtck9s9I3QA3Efc/b+16VrKe+3u5/SJxwEHR3PHNp5gcY3nQo3C1k82St6yX/F8tZbZUtkfx0/N9DLbK02qOcM/bPf+EQJhGG2sWEpkX1bQeHM+75yEC5siMjxGwuOyi9pvmUt2kGR+Ep5qig8CwB8zFHrEg2ByhQP8+N572PTvWTuN/drLg8rVm3HxZW9SPutI3S/iv8Ak/8AYS0yqbqH98fyH/cstcytd+6j8nxKx7Ka9Fe649xMZbcxFyEHLU/QfOMsPj3RSFIse7h4RuWubniYLbFZ+Ipi5I7a+11ojkXI6o7u092nnaPq9YIpZjYKLmUTG4s1ajOeZ4dg5D3QpSQeK67tAnsbcrzicS1Rizm5P6sOwRnjcUKaFjy4DtPIReVvb2MzPlHBPnz+3vmgjYCbDRcqpvBjJGuyjajlmJOpJuYu+BIW/dcidR8iaWzE9nK0S/amuTfU/rSXM9lnLNHxalOMJZcxPEW+PIRpUe5JPOe10HkT9B8zEZ0DdNc7yhqc4WqwDW4AXMbRVKhCkdp+Uc1NkuKYcagi5txHiJy4Gqdhc8eXOwTGEWFC2radg5mFevm4AACduo8NhmrJuNvLWwzOtJ8oazFSAVJXTge48uyaNgPSUeFakD/NTNv9LfeY7sapasvebe8ES1wXV0cMrrvbmd90e4eQ+Gx2KplCtlD/AMy5feRf4AxKchCqAEkiyWar1bDgdT4xGPmqoKYFr/fme6MjOBPkFrZ3TrZX8ZPzCW6VHZf8ZPzCTO3cSyZSpIvfh29/bIJW4nAIrQyiKBzzsfZSOIxARbsdJUsbjDUcsfIdg7J6xGOZxZohVpFSQeI4x8bMOuqrVdWZsm/CvQrHLl5E3ll2PgOjS59ZtT3DkJAbLoZ6qjle58BrLdGTOtkrPDYsV5HbZBS27DWxA71YfC/0lvlBwWJNOorj2Tfy5j3Xmh4Gj0p6rDUXF+f6EzvEG4XB+1kSlGd0lCP/APotS/s+N5F7x1xhU43cjQcrnh7hr7oOYQ9wa3MlRgXVf3n2lc9Ep0Gr+PIeXH/iV+dZiSSdSdSe+cmlijETA0K00WFk22jiujplufBfE8Pv5StdAAuZjckXse8yW2+jMaYANtSfgPl85EbQPX8AJfiGSCV7yXm4yGQ7ndNiYAzkJOhK7echCJJOquGyhRzY/a3zlg2q2SgQOwKPl8ryC2aC9ZL62I9w1+kmN4v4Q/OPkZA/4gCi1NlDI9vK3p/1QdS75eZ9XznrHbOalbNbXhY38Z3Zr2bQgG449gNyBJneKlekD+Fh8dPtHF1nAKBkAkhdIdQq/hns6nsYH3GXSUeXcSOfZW+FnJw7fyqPCEJZQVOcRRsiHu1+f1jaKgdTjxPD6zwvGcCe/MqS2PhOurHt0H1ht7G53yjgnz5/adbaAUXU68ozweDaq9h5nsHaZGBniKuOfaMQx53KebDwOZs7eqmvnx+HH3SOxFXMzN2kn3mWHajCjQyLz6o7be0T+ucrc6w4ruTapgiDYhrqe6nd28P6z/0j5n6SbjHYtO1Be+595+1o+lWQ3cUcpGYIWjoiWzdLahtkv1qeq/l7PI/AypxXDYlqbhlNiP1Y90q1EIlYWqw4XC1arvCoQkrYgXNz1R334zM9tbVbEVS5vb2b9nb4n7dkW2pt9qyhQMo9rW9z9pFSpRUYhu4jNMYy2ZRCEISUqjttVQqqT3/SVuvWzG5k3vK/VQd5PwA+sgJciHlus7xB5Mpb2+yIQhJUORCEIklO7A2eR+8PYQvyJ+ckdrUc1Fh2DMPLX5XnjYh/cL5/7jHxF9DKTnHHdaanhb+nDRuPuFTcNobkXAH/ABLViaPSUiv4lFvHQj4yqvdGZe8g+WktGzKuaih7rHy0+kll2cqPD7HFGeX/ABVLJrbne0u9pV61D/uivbU+BN/lLRGzG9lLw5mEv72+l1//2Q=="/>
          <p:cNvSpPr>
            <a:spLocks noChangeAspect="1" noChangeArrowheads="1"/>
          </p:cNvSpPr>
          <p:nvPr/>
        </p:nvSpPr>
        <p:spPr bwMode="auto">
          <a:xfrm>
            <a:off x="63500" y="-1033463"/>
            <a:ext cx="2133600" cy="2133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jpeg;base64,/9j/4AAQSkZJRgABAQAAAQABAAD/2wCEAAkGBhQSEBUUEhQUFRUUFRgXFBgUFBcXFxwYFhYWGBgWFBUXHCYgFxwjGhcUHy8gIycpLCwsFR4xNTAqNScrLCkBCQoKDgwOGg8PGi8lHyUqKi8uLDAqLCwsLCw0LCovKSwqLCwpLCwsKS0uLCwqLCwsLCwsLCwpLCwsLCwsLCwsLP/AABEIAOAA4AMBIgACEQEDEQH/xAAcAAABBQEBAQAAAAAAAAAAAAAAAwQFBgcBAgj/xABAEAACAQIDBAYIAwcDBQEAAAABAgADEQQSIQUGMUETIlFhcYEHMkKRobHB0VJy8BQjM2KCkuGisvEVJHPC0lP/xAAbAQABBQEBAAAAAAAAAAAAAAAFAAIDBAYBB//EADIRAAEDAgQEBAUEAwEAAAAAAAEAAgMEERIhMUEFUWFxEyKh0TKBkbHwFDPB8UJD4SP/2gAMAwEAAhEDEQA/AL1CEga9UjMSWP7xh6xGg8+9Z5oxmJadT0RxWEWouVwCP1qDyiGyamZCdfWNrm/IczHs5mx2WoXCA4WKqG1N3Gp3ZLuv+oeIHHxEh5o8idqbvpVuy9R+0cD+YfX5wxTcS/xl+vug9Tw7/KL6eyp0IvjMC9JrOLdh5HwPOIQ01wcLhBiC02KIQhOriIQnmpUCgliAALkk2AHaTEkvUJC0N78O9TIGI49dhlQ25XJ+YEj9tb7qnVw9na+rEHJ4DgW8eHjJBE8m1k7CVZcViVpozubKouYhs7a1KuL0mDW4jgw8VOvnKHtrex8RSFMqE1u2UnW3AWPDt49kY7Mx6UiGNMu6sGU9JlAtrYgDXXvk4pjhz1TxHktWhKEd/wCtm9SmB2Wb55pMbc3uVKCmibvVW6/yjgSw7b3Fu4+cRgeCAm4CrLCUzcKo7PWYsSpAzX1u5JsbnnYN75cWcAXJAA4k6DzMY9mB2FNcLGy9QjJdtUCbdNSv/wCRfvHaOCLggjtBuPeI0gjVcXqEjMXvFRpVhSdrMRcn2VuLgMeV/qJ2ptm5y0EasbcVIFMX/FUOnkLzuB3JdsVJQkVTGKRgzlKinRqaDKV14ozHr255rSUUm2osey9/jERZcIXYQhGpLR40qbMQ3vm1N7Zja5N+HjHcJiwSNFs0lh8MEFl4XvrFYQnCbpIhCESSSxGHV1yuAwPI/rSVnam7LJdqV2X8PtDw/F85a4SzBUyQHynLlsq09NHMPMM+azieXcAXJAHaTYdkum2NjU3VnJCEAkvysBcl+0Ac5ke198aDUqiJnYsrKLrZddL6m/fwmlpJhVC7Rpqs/PSvhdY5hWqULfPb/SP0KHqIetb2mH0Hz8pF4XeSvTplFqHKRYX1I/KTqsjCYWigwuuUxsdjcrkIQlpSohCESSIT0qE8NZ6egw4gjxBESSfbJ2/Vw9xTIs1iQwBFxz7ovtXemriKfRuFAuCcoIva+h1Omt/KQ9pyNwNve2a5hF7rt5pOD2DQenTqKpQmmmtN2QnqjjlPHvmay5bpbzolMUaxy5b5GPCx1yk8tb68NZFOHEXamSA2yVgp7uUA2YpnY6lqhLm/fmJkkosLDQDgB9J5pVlYBlIYHgVII8iJ7g8knVVyUQhCNSRCEIklo8IQmKWzRCEIkkQhCJJE8VaoVSzEKqgkkkAADiSTwEbbU2vSw1M1K9Raajmx49yjix7hczE9/PSI+NJp0r08OD6vtORwapbl2LwHeeF+ioJKp2WTdz+bqvNUNiHXkp30g+k6lWovhsLmIY2qVLWUoOKpzNzbUgaX7Zl0ITbU1LHTMwRoJJK6R2JyIQhLKjRCEIkkTSt0PRqlRUevdmYBsnBVB1Ge2pNraacbaypblYFauNpq651GZiOXVUkFu0Xtpzn0FsrC5E19ZtT9B+u2AeL1roQI2GxKI0cDXXe5d2bsmlh0C0aaIB+FQpPeSBrHbC/HXx1kdV3jwygk16VlOVjnBAbsLDQHuiGF3ywVQqExNEl/VBfKTrbg1iDfkZlTHK7zEE9bFE8TBlkvW0d0sJXv0uHpNfmECt/elj8ZR9v+hZGBbB1Ch/8Azq6r4BxqPMHxmnAzsmgrZ4D5HHtqPomPgjfqF8w7X2LWwtQ069NkccjwI7VI0Yd4jGfSe9G71LF0StRA2XVfxDtynkftML3n3SqYRr+vSY9V/wD1ccj8D8BraDiTKkYXZO+/ZCp6V0eYzCmNw9q3VqDHVbsneD6w8jr5nslumQYTFNTdXQ2ZTcGajsfaq4ikHXTkw/C3Mfbuk1RHY4ghcjbG6fQhCVVGiEIRJLR4QhMUtmiEIRJJHFYtKSM9RgiKLszGwA7zKPvN6VcItGqlB3qVGRlRqalQrMpAbO1uBN7i/CXnE1VVGZ7ZFUl78MoBLX7rXny9jKweozABQzEgAWABJIAHK0N8Joo6kuc+/lt2VGrmdHYN3RisY9Rs1R2c9rsWPvJiMITZAWyCDIhCE6kiEIRJIhCWPcfdJsfiMmopp1qrdg5KP5mOg8zykckjYmF7zkE5rS44Qrp6Jt2CgOIqiwewTNp1eI4/iNvJe+XzaPSVWZAjZeBFtD430I7p3Z27lOlQNJAEDDUKFIHcFcMp8wbys7R3Jqhahr7QxIw6C6LSBXKPazqDbKO7QC/qgTFyTNqZzI51uWRP0tujjQYWBoF1zano0pYhhmPRsosFSoLADkKdiF5cLcPGZvvTuLXwOr2enf1l5X4Zhyv26iWXG7vY2kvSYHHVMRRAFxRciqq6H+ErdfSx0OvZzlVx+92Kqq1J6jVVsykuvWKg5gWGtiLE348iSALHKITgjDIHN3GYI9lRnMZ+JpBVg9G2+FZcV0VSozJUucp1GYDl+Hqg8OwTawZiXo72I9WpRrIosnSo5zEX4EaDjo546dXwm1UEIUAm5AAJgbjIj8fycs1cpMXh+ZKSrbz7GV1emw6lVT5HtHgbESWbb9NSc3VUe0SLefZPWOZa1EtTZXtqCpBGnEXHdeDoscTg7RWjY5FfNWMwrUqjU20ZGKnxBtHuwdtNhqmYaqdHXtH3HKSnpEwwXHMR7aI3nbKf9srE9AicJYg47hZyVmFxatfwmLWqgdDdW4H6HsI7ItMt2Lt6phm6mqn1lPA9/ce+aiJSli8Mqk9uFdhCEhTVo8IQmKWzROEzsa7VQmhVA4mk4HiUIE6Bc2XCbBZf6RvSXTrUThsIxYPpVqWIGUewl9Tc8TwtoL3mWwhPRKaljpmYI/7WdlldI7E5EIToEsqNchCESSIQhEkl8Fg2q1Ep0xmd2CqO0sbAT6L3S3aTA4ZaS2LetUb8TkanwHADsHjMO3BrBdo0CfxG3iUa3xn0JhMTnUm1hcgd4HOZfjsr7tjHw6/NFKCMWL99EvCE8VKyr6xA8TaZlE1U9pejtOm6fB1Dhat7sFGak35qdxby07r6zyu4XSYha+Ian0qEHPQVkL8iKqvmDXGl+OvGWf8AbwfUVn14gG3vMXq1lUEswUAXJYgAAcSSeEufq5wLX6dbcr627qLwWclDbC3Up4Qt0TMFaozhbCy5lUFR3XBPnblJtluLcL6e+V6l6QcAz5Biqd721zBf7yuX4ywo4IBBuDqCOHiDIpxNixSg3PMWTmFpFmlYJj9l4/GIXLCqKbuhRWC5WSwPU0Guh0vxjDd3btfZuJJIdeK1aZ6twLjUEWJB1H+TLnvZuwuDrvVpYbEupDVzWpYk0+jOYll/hkC2hFySQe4x7g9tYLaWHFDGPUNUWNLpVVK2o0yVVGWpfT2VvzB4zVfqgYvgxRnWwzHyBPrZCjH59bO67/nzVM9IGLp12oV6TBlamVPaCrXsw5HryoyT25sSph3IemUUswS5zAhTybTMLEa2HGRkLU7WsjDWm4VWVxc8lwsV0TT92sTVqYdXq2ufVsLHKNAW7zYn3TL5ctyNusX6B2uMt6d+Iyj1R3W+U5UNu3JVpBcK5whCDlXWjwhCYpbNE4ROzJ/SV6Rzd8JhSRYlK1QaEkaNTTsHEE8+A01NqlpX1MmBnzPJRTStibcrL8QoDsBqAxA8L6ROEJ6IFnUSf3EZf+oUA2gctTueRq03pqf7mEgIrhsQUdXU2ZGDKe9TcfESOVmNjm8wQnNNiCp87sCns+tiK2YVExAw9NBYDOutQvca6AgWtqJW59DYajSx9MVAKFTC11z10YEsK1lAIItkYAWa+vVFuJMxDeitSfGVBhwBRVslIKLDKugI7bm5udTfWDqCsdO5zXDMZ9BtbvkVYnhDACFEQnp0INjPMKqqprc2gXx+HA49ID7tT8p9G0LDqD2QPjf7X85ifoqwH79sQwuKVlX8zG5t4KP9U2DZFUt0jHmw+XCZHjb8cthsPVGaJto78ypAtYXMZDBdI2eoLD2Vt8XPM90fSmbT9IGGw9dhXepewKqisbA8DyGvjA0EUkhIjFz0Vxzg0XcVcgIx2tsha62JKnXUBWBB4q6sCGU9nxEhNkb+riXK0sNiRzBemQuX8RIuB2cZJVdsXur0zY8RmIPyEcYZYnZix+S4HNeMlUMd6P8AA5jZLnmUZ1APcMxH0imL2qNm4RcvSsiWRQG1N7kZm4DnrbsEs77PV1zUT4qTr/iUfbGIqU6pwuJVKoxBJoZkyqCGuKVSx7MtnHAm+sJwyOqCGyOLgMyCc+voonhsYu0WPOycvtHE43CLidns/SUahL02NywK2ZCpOV+Cmx4g6a6Ssb37tHolxdOg2HewavSHqgmxFWjzVbnVSAVPhNQ3Q2AmFRsi9H03XyZs1iQt7HsGgkxtDZtOuhSoLqwIPLQixF+8TjeICnltGPKD87cjseiY6n8QXcc7evNY56SMQTQwt+LAufHIn/0ZQJZvSBX/AO8akC2Wj1FDG9tASAeNrm2t+HZYCszUUTMEDR8/rmhVQ7FIUS17obvVC6YglQikka3J0IIsPV489e6VSSuwdvvhnuNUPrr2947D3yeQOLSGqs4EjJahCI4PFrVRXQ3VhcfY994tBeiqrR4QhMStmifL218T0mIq1Px1Hb+5ifrPpXbOJ6PDVn/BSqN/ajH6T5gM0/AGfuO7D7oXxA/CFyEITToYiEIRJL0KhAsCbHj/AJilNVykkm44RGKFrC3bxnE4FeGM5CE6mrZdy9m9Fg6SgdZxnPbd9R/pyjyl92fg+jW3M6nx7ox3cwYWmGtwAVe4AAfrwkxPPKucyPPdaRjcLQAvFZMykDS4I94lJrbnUqO0amMr1EWllprRzkaVOqpLZtB6un5+6Xem9xcfqxtCpTDKVYBlIsQQCCDyIPESOGd0VwN8j2SewOt0TOnt7DshcV6RQMVLdIuUMPZuTa8c1KSuNQGB4fcGUbeL0Q4atdsOf2dzrYdakf6eK+Rt3SkPQ2psdrguKQPEHpMOfEHRb94UwhFRQzj/AMZPNycLevsqzp3xnzty5haht+lUwyGtQRqoUEsqHrjvAt1l7RxHYeVV2ltVdq4PpE0q0RnS1g6VFF7X5hracj4jSzbkb909oKRl6Osgu6cRa9syN2XtodRfnxlB2ljkw+3axoaU7Mayj1SVpF6mnKzrfxvJ6WJ4e5j22kYLg9OR77LkkgIBvdpyWjbN2uKuGw1ccwL+ai4PlLDKRsAgYGklrdSmwB701HxEkdr7y9FhajEWKUzc37BpbvJsPOD5YC6TCwbkeuStA+W55LDN5sX0uMxFQcHrVCPDObfC0jQIMbxShSzEjsVj7gT9JvmgMaByWcJxG6SilCkWZVHFiAPEm0TkturQz4ykOxs39oLfQTrjYEppNgtLw9AIiovBQFHgBaKQhA6qJngN+MVT0LioOyoLn+4WPvJlgwvpLpZSatJ1IBPUIcGwvbWxHxmfxtj8cKS5iCdbadvf7pHJQQSn4c+mS3UgY1pcclJ7yel+riKb0qVFKaVFZGLku+VgQbWsF0PYZnk91XuxIFrkmw5d08QrBTxQNwxiyyskjnm7jdEIQlhRohCESS6vGdc6me8NTzHwF4lEnWNkTonIRJq+ld0sUKuCouPaQHzI1+Ml5hu4fpHqYU08PUCHDmpqSDnQOdSCDawJvYjtls2p6Y6SVKYpUy6h3WuDoQqnKppNwa+reGmnGYmo4XUCYhjbg3I9UbZVxltyVooE7GWyNsUsTSFWg4dDzHEHmrDipHYY9ghzS02dqrYIIuFB7Uruta97WAy+B4+Ot4sm21Is6nUWNrEHyMkMThFqCzDwPMeBkRitjMuq9YfH3c5YaWOABXUyw+zMLQqVK+EUUqz0mSxVuiuSGDMi8LFR6ttL6Sl7P3BZWrNWrh2rKVLIpv12DVD1rdZgCt7e0ZpeF2KoAL6ns5f5kTtzaiB1pUlBfiAthw0LMfZQcL8zoLmXYKqQEtYSb2uTyHU7KB0MepCQACr2BR5AAdvhMu313vOIboqRtRU8fxkcz/KOQ8+y0x6QN5sq/syNdiP3xGmnEIPHie6w5mZ7DvDqOw8Z+u3v7KjV1H+tvz9lyS27uFztW/kw1dvdTI+ZEiZbdysOBhto1jwTCGmPzVmAH+34wpUPwxk9h9TZUIxdyqUuvot2IcRiahBt0dIkEjTMzKAD2aZvdKXNl9Cmy8mFq1iP4tQKv5aYOo/qdh/TK3EpzBTucNcgPzspIIhK/CdEri8G9Nsrgg/A94POIzQsThVqLlcAjv8AmDylX2pu2yXand17PaH38oEpuIMk8r8j6JtTQPj8zMx6rOZD7xYmyqnMm58B/n5SYlQ2liukqM3LgPAcPv5zQRNu66PcQlwRYdz+FNYQhLaziIQhEklK9EqbHsB94B+sTiuKr52LWte3wAH0iU4E51sRtol8M2U5vL/nunivbMcvCe2XRfAn9eQiEXVOcbDCiEITqjRCEIklL7t70VsFV6Si3H10OqOOxh8jxEstX0yY0s5AoqGFlAS+XX1gSbsbaa3HdKHCVpKSCV2J7ASpGyvaLArRN2PS9Xp1AuLPTUydWCqKi94ygBh3HyM2LCYtKtNalNgyOAVYcCDPlmXfcf0gnBUK1J7sCM1Edj8GUH2QdDfllPMwRxHhTXjHALHkNCrlNVEHC85LTN7d6TTYYbDAPiKg4eyi8C9QjgB8eEqe2dors/Dk5ukxFX2m4swHrEckW+i8BoOZMX3dxlL9mfFF8zOC9dzxBUapbkFGgHeDzmY7c2y+JrNUfnoo5Ko4KP1qSZFRUQLvDtk34up5dvztPPNhbi3OnQe6ZVapZizEkkkkniSdSTPEITSoQiT7Y0ps8UE41anTVyPwqMtJD7nc/mWQEfZCtHvMje0OtfmpYxe/ZMhPor0f4RqezMMrCx6PNbudmcfBhMD2Hsw4jE0qK8alRV8ATqfIXPlPpulTCqFUWAAAHYALAe6Z7j0owsj63/j3V2gbmXL1CEJlkVXz/tfFZKR7W6o8+J915U5LbxV71Av4V+J1+Voww9DMGJ0CqT58APMz0mMYW3QiueZZi0bZe6QhCElQ9EIRXD4cuwVRcn9axLoBJsEmFk1s3YN7NV0H4ef9XZ4SR2fspaQvxbmf/nsj2Vny7NRum4eG+aXXl7qnPWu97WA0A7tY3lj2hs+mouFsSw7e8mw8pXWFjJmODtEMqIXROs4rkmcdu41PCUcRqVqXzD8JzHIfBgP1eRmEwxqVFReLsFHixsPnNtqbKpth+gYXp5AnkAACO/QHxlKtq/05Z1Ofb8+ydTweKHfmawyEf7c2S2GrvSfUraxHNWAZW8wRGEvNcHAOGhVUgg2KIQhHLiIQhEknVDadRKT0lYhKls68jlII8OEaztpycAA0XbkohCE6uLojvpT0QHHj/iecFluS1u6/xnjPrmA0vw/XdGnNTN8ovfVWr0ToDtSlfktUjx6Nvpeb3Pnfc3bS4fG0apQ5aZIaxucrKyk25nrXt3T6DwuKWoiujBkcBlYcCDwImS46x3jNfbK1vUonRWDCOqVhCEAK8vl7az3rP+a3u0+kUqjLhk7Xck+C6D5mN8Yf3j/mb5mOdr6dGn4KYv4nUz0vkECvnI/8zPtdR86RFMOwDXIv+uMTY3Meq1slyWHd3C2UueJ0HgOPx+Ur6rcgDnLph6ORFUeyLff4yGZ1hZEuGxYpC87fdKQhCVFoFF7wPamPH7f5lbZrm8nd4Hvp2W+p+0gZciHlWbr3XmKtXo52b0mLznhRUt/UeqvzJ/pmqSj+jbDZA5PF1DHwvp8NfOXmZriTy6c9LK/TReHGL75qrby+jfEYzGLUQ01pPTQFydVyIqkFOJJPC2naRKlX9HWKXDvWChlpvVVgCL5aJymooOrKSH4C/Um97PP7pPyiRm+GBFXBVKVyoew6uhPWDEC3C9iL2PE6GQU/FpmFseVgQNNvf2UUtIx13DXNfN0JccX6NMRnOQ0ipJt12FhyBuJD7U3Tr0HRGXOz+r0YZgT2A5Rc9wmpZVQvNmuCGOgkbqE32JsKpiqmSkBoLsToqjhcmXnD+j7DUEz4h2qW4+wt+wAdYnzi+7OzlwGHzV0QVnJtlN3K6WUngNeNtOHOMto7Ses124D1VHAf574OkmlnkIjNmDcb9iitLRNwhzxmoLbmEphajogRbKqKPZFxxJ4sTe5lYk9vDjdBTHcW+g+vukDCkIIbmqNdgEuFm33RPSISbCCJc2HOOHOQAD1uJ+g/XbJLqq1t8zok6qdaw1tp4n/me8W3AaCw1A7ZzCJdr8hqTEXOv3i3Tjk2/NP6GJRQAPPTnL56NN8egr/slZv3VVr0iT6lRvZ7lY/G3aZmYi9bEZiDwIlaopmzsMbt/Q7FTMqCBfl+FfUkJXdwd4TjMDTqMb1F/d1fzrbrH8ylW8zLFPP5Y3RPLHag2Rpjg5ocF8sr1nH8zfMxTadXNWc/zEDwGg+U97Jp3qgngl3P9OvztGjtck9s9I3QA3Efc/b+16VrKe+3u5/SJxwEHR3PHNp5gcY3nQo3C1k82St6yX/F8tZbZUtkfx0/N9DLbK02qOcM/bPf+EQJhGG2sWEpkX1bQeHM+75yEC5siMjxGwuOyi9pvmUt2kGR+Ep5qig8CwB8zFHrEg2ByhQP8+N572PTvWTuN/drLg8rVm3HxZW9SPutI3S/iv8Ak/8AYS0yqbqH98fyH/cstcytd+6j8nxKx7Ka9Fe649xMZbcxFyEHLU/QfOMsPj3RSFIse7h4RuWubniYLbFZ+Ipi5I7a+11ojkXI6o7u092nnaPq9YIpZjYKLmUTG4s1ajOeZ4dg5D3QpSQeK67tAnsbcrzicS1Rizm5P6sOwRnjcUKaFjy4DtPIReVvb2MzPlHBPnz+3vmgjYCbDRcqpvBjJGuyjajlmJOpJuYu+BIW/dcidR8iaWzE9nK0S/amuTfU/rSXM9lnLNHxalOMJZcxPEW+PIRpUe5JPOe10HkT9B8zEZ0DdNc7yhqc4WqwDW4AXMbRVKhCkdp+Uc1NkuKYcagi5txHiJy4Gqdhc8eXOwTGEWFC2radg5mFevm4AACduo8NhmrJuNvLWwzOtJ8oazFSAVJXTge48uyaNgPSUeFakD/NTNv9LfeY7sapasvebe8ES1wXV0cMrrvbmd90e4eQ+Gx2KplCtlD/AMy5feRf4AxKchCqAEkiyWar1bDgdT4xGPmqoKYFr/fme6MjOBPkFrZ3TrZX8ZPzCW6VHZf8ZPzCTO3cSyZSpIvfh29/bIJW4nAIrQyiKBzzsfZSOIxARbsdJUsbjDUcsfIdg7J6xGOZxZohVpFSQeI4x8bMOuqrVdWZsm/CvQrHLl5E3ll2PgOjS59ZtT3DkJAbLoZ6qjle58BrLdGTOtkrPDYsV5HbZBS27DWxA71YfC/0lvlBwWJNOorj2Tfy5j3Xmh4Gj0p6rDUXF+f6EzvEG4XB+1kSlGd0lCP/APotS/s+N5F7x1xhU43cjQcrnh7hr7oOYQ9wa3MlRgXVf3n2lc9Ep0Gr+PIeXH/iV+dZiSSdSdSe+cmlijETA0K00WFk22jiujplufBfE8Pv5StdAAuZjckXse8yW2+jMaYANtSfgPl85EbQPX8AJfiGSCV7yXm4yGQ7ndNiYAzkJOhK7echCJJOquGyhRzY/a3zlg2q2SgQOwKPl8ryC2aC9ZL62I9w1+kmN4v4Q/OPkZA/4gCi1NlDI9vK3p/1QdS75eZ9XznrHbOalbNbXhY38Z3Zr2bQgG449gNyBJneKlekD+Fh8dPtHF1nAKBkAkhdIdQq/hns6nsYH3GXSUeXcSOfZW+FnJw7fyqPCEJZQVOcRRsiHu1+f1jaKgdTjxPD6zwvGcCe/MqS2PhOurHt0H1ht7G53yjgnz5/adbaAUXU68ozweDaq9h5nsHaZGBniKuOfaMQx53KebDwOZs7eqmvnx+HH3SOxFXMzN2kn3mWHajCjQyLz6o7be0T+ucrc6w4ruTapgiDYhrqe6nd28P6z/0j5n6SbjHYtO1Be+595+1o+lWQ3cUcpGYIWjoiWzdLahtkv1qeq/l7PI/AypxXDYlqbhlNiP1Y90q1EIlYWqw4XC1arvCoQkrYgXNz1R334zM9tbVbEVS5vb2b9nb4n7dkW2pt9qyhQMo9rW9z9pFSpRUYhu4jNMYy2ZRCEISUqjttVQqqT3/SVuvWzG5k3vK/VQd5PwA+sgJciHlus7xB5Mpb2+yIQhJUORCEIklO7A2eR+8PYQvyJ+ckdrUc1Fh2DMPLX5XnjYh/cL5/7jHxF9DKTnHHdaanhb+nDRuPuFTcNobkXAH/ABLViaPSUiv4lFvHQj4yqvdGZe8g+WktGzKuaih7rHy0+kll2cqPD7HFGeX/ABVLJrbne0u9pV61D/uivbU+BN/lLRGzG9lLw5mEv72+l1//2Q=="/>
          <p:cNvSpPr>
            <a:spLocks noChangeAspect="1" noChangeArrowheads="1"/>
          </p:cNvSpPr>
          <p:nvPr/>
        </p:nvSpPr>
        <p:spPr bwMode="auto">
          <a:xfrm>
            <a:off x="63500" y="-1033463"/>
            <a:ext cx="2133600" cy="2133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 name="Footer Placeholder 8"/>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ppt_x"/>
                                          </p:val>
                                        </p:tav>
                                        <p:tav tm="100000">
                                          <p:val>
                                            <p:strVal val="#ppt_x"/>
                                          </p:val>
                                        </p:tav>
                                      </p:tavLst>
                                    </p:anim>
                                    <p:anim calcmode="lin" valueType="num">
                                      <p:cBhvr additive="base">
                                        <p:cTn id="20"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Starter - Blockbusters</a:t>
            </a:r>
          </a:p>
        </p:txBody>
      </p:sp>
      <p:sp>
        <p:nvSpPr>
          <p:cNvPr id="3" name="Content Placeholder 2"/>
          <p:cNvSpPr>
            <a:spLocks noGrp="1"/>
          </p:cNvSpPr>
          <p:nvPr>
            <p:ph idx="1"/>
          </p:nvPr>
        </p:nvSpPr>
        <p:spPr/>
        <p:txBody>
          <a:bodyPr/>
          <a:lstStyle/>
          <a:p>
            <a:r>
              <a:rPr lang="en-GB" dirty="0">
                <a:solidFill>
                  <a:srgbClr val="FFFF00"/>
                </a:solidFill>
              </a:rPr>
              <a:t>http://www.teachers-direct.co.uk/resources/quiz-busters/quiz-busters-game.aspx?game_id=68560</a:t>
            </a: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latin typeface="Comic Sans MS" pitchFamily="66" charset="0"/>
              </a:rPr>
              <a:t>Learning Objectives</a:t>
            </a:r>
          </a:p>
        </p:txBody>
      </p:sp>
      <p:sp>
        <p:nvSpPr>
          <p:cNvPr id="3" name="Content Placeholder 2"/>
          <p:cNvSpPr>
            <a:spLocks noGrp="1"/>
          </p:cNvSpPr>
          <p:nvPr>
            <p:ph idx="1"/>
          </p:nvPr>
        </p:nvSpPr>
        <p:spPr/>
        <p:txBody>
          <a:bodyPr/>
          <a:lstStyle/>
          <a:p>
            <a:pPr lvl="0"/>
            <a:r>
              <a:rPr lang="en-GB" dirty="0">
                <a:solidFill>
                  <a:srgbClr val="FFFF00"/>
                </a:solidFill>
              </a:rPr>
              <a:t>To understand the term ‘syncopation’ and be able to perform a syncopated rhythm</a:t>
            </a:r>
          </a:p>
        </p:txBody>
      </p:sp>
      <p:pic>
        <p:nvPicPr>
          <p:cNvPr id="4" name="Picture 2" descr="http://fc.isd361.k12.mn.us/~rosa_christianson/FOV1-0002023B/FOV1-00023BCC/S02368967.7/sad-face-red-small.jpg"/>
          <p:cNvPicPr>
            <a:picLocks noChangeAspect="1" noChangeArrowheads="1"/>
          </p:cNvPicPr>
          <p:nvPr/>
        </p:nvPicPr>
        <p:blipFill>
          <a:blip r:embed="rId2" cstate="print"/>
          <a:srcRect/>
          <a:stretch>
            <a:fillRect/>
          </a:stretch>
        </p:blipFill>
        <p:spPr bwMode="auto">
          <a:xfrm>
            <a:off x="0" y="3833664"/>
            <a:ext cx="2880320" cy="3024336"/>
          </a:xfrm>
          <a:prstGeom prst="rect">
            <a:avLst/>
          </a:prstGeom>
          <a:noFill/>
        </p:spPr>
      </p:pic>
      <p:pic>
        <p:nvPicPr>
          <p:cNvPr id="5" name="Picture 9"/>
          <p:cNvPicPr>
            <a:picLocks noChangeAspect="1" noChangeArrowheads="1"/>
          </p:cNvPicPr>
          <p:nvPr/>
        </p:nvPicPr>
        <p:blipFill>
          <a:blip r:embed="rId3" cstate="print"/>
          <a:srcRect l="57211" t="37031" r="35406" b="53125"/>
          <a:stretch>
            <a:fillRect/>
          </a:stretch>
        </p:blipFill>
        <p:spPr bwMode="auto">
          <a:xfrm>
            <a:off x="2915816" y="3212976"/>
            <a:ext cx="2880320" cy="2880320"/>
          </a:xfrm>
          <a:prstGeom prst="rect">
            <a:avLst/>
          </a:prstGeom>
          <a:noFill/>
          <a:ln w="9525">
            <a:noFill/>
            <a:miter lim="800000"/>
            <a:headEnd/>
            <a:tailEnd/>
          </a:ln>
        </p:spPr>
      </p:pic>
      <p:pic>
        <p:nvPicPr>
          <p:cNvPr id="6" name="Picture 11" descr="http://www.polyvore.com/cgi/img-thing?.out=jpg&amp;size=l&amp;tid=2947658"/>
          <p:cNvPicPr>
            <a:picLocks noChangeAspect="1" noChangeArrowheads="1"/>
          </p:cNvPicPr>
          <p:nvPr/>
        </p:nvPicPr>
        <p:blipFill>
          <a:blip r:embed="rId4" cstate="print"/>
          <a:srcRect/>
          <a:stretch>
            <a:fillRect/>
          </a:stretch>
        </p:blipFill>
        <p:spPr bwMode="auto">
          <a:xfrm>
            <a:off x="5615608" y="3329608"/>
            <a:ext cx="3528392" cy="3528392"/>
          </a:xfrm>
          <a:prstGeom prst="rect">
            <a:avLst/>
          </a:prstGeom>
          <a:noFill/>
        </p:spPr>
      </p:pic>
      <p:sp>
        <p:nvSpPr>
          <p:cNvPr id="7" name="Footer Placeholder 6"/>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latin typeface="Comic Sans MS" pitchFamily="66" charset="0"/>
              </a:rPr>
              <a:t>Learning Objectives</a:t>
            </a:r>
          </a:p>
        </p:txBody>
      </p:sp>
      <p:sp>
        <p:nvSpPr>
          <p:cNvPr id="3" name="Content Placeholder 2"/>
          <p:cNvSpPr>
            <a:spLocks noGrp="1"/>
          </p:cNvSpPr>
          <p:nvPr>
            <p:ph idx="1"/>
          </p:nvPr>
        </p:nvSpPr>
        <p:spPr/>
        <p:txBody>
          <a:bodyPr/>
          <a:lstStyle/>
          <a:p>
            <a:pPr lvl="0"/>
            <a:r>
              <a:rPr lang="en-GB" dirty="0">
                <a:solidFill>
                  <a:srgbClr val="FFFF00"/>
                </a:solidFill>
              </a:rPr>
              <a:t>Be able to recognise characteristics of Reggae music</a:t>
            </a:r>
            <a:endParaRPr lang="en-GB" b="1" u="sng" dirty="0">
              <a:solidFill>
                <a:srgbClr val="FFFF00"/>
              </a:solidFill>
            </a:endParaRPr>
          </a:p>
          <a:p>
            <a:pPr lvl="0"/>
            <a:r>
              <a:rPr lang="en-GB" dirty="0">
                <a:solidFill>
                  <a:srgbClr val="FFFF00"/>
                </a:solidFill>
              </a:rPr>
              <a:t>Be able to understand the importance of Bob Marley to Reggae music</a:t>
            </a:r>
            <a:endParaRPr lang="en-GB" b="1" u="sng" dirty="0">
              <a:solidFill>
                <a:srgbClr val="FFFF00"/>
              </a:solidFill>
            </a:endParaRPr>
          </a:p>
          <a:p>
            <a:endParaRPr lang="en-GB" dirty="0">
              <a:solidFill>
                <a:srgbClr val="FFFF00"/>
              </a:solidFill>
            </a:endParaRP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algn="ctr">
              <a:buNone/>
            </a:pPr>
            <a:r>
              <a:rPr lang="en-GB" sz="6000" b="1" dirty="0">
                <a:solidFill>
                  <a:srgbClr val="92D050"/>
                </a:solidFill>
                <a:latin typeface="Comic Sans MS" pitchFamily="66" charset="0"/>
              </a:rPr>
              <a:t>What does Reggae sound like?</a:t>
            </a:r>
          </a:p>
          <a:p>
            <a:r>
              <a:rPr lang="en-GB" sz="4000" b="1" dirty="0">
                <a:solidFill>
                  <a:srgbClr val="92D050"/>
                </a:solidFill>
                <a:latin typeface="Comic Sans MS" pitchFamily="66" charset="0"/>
              </a:rPr>
              <a:t>Laid back		</a:t>
            </a:r>
          </a:p>
          <a:p>
            <a:r>
              <a:rPr lang="en-GB" sz="4000" b="1" dirty="0">
                <a:solidFill>
                  <a:srgbClr val="92D050"/>
                </a:solidFill>
                <a:latin typeface="Comic Sans MS" pitchFamily="66" charset="0"/>
              </a:rPr>
              <a:t>Slow</a:t>
            </a:r>
          </a:p>
          <a:p>
            <a:r>
              <a:rPr lang="en-GB" sz="4000" b="1" dirty="0">
                <a:solidFill>
                  <a:srgbClr val="92D050"/>
                </a:solidFill>
                <a:latin typeface="Comic Sans MS" pitchFamily="66" charset="0"/>
              </a:rPr>
              <a:t>Happy</a:t>
            </a:r>
          </a:p>
          <a:p>
            <a:r>
              <a:rPr lang="en-GB" sz="4000" b="1" dirty="0">
                <a:solidFill>
                  <a:srgbClr val="92D050"/>
                </a:solidFill>
                <a:latin typeface="Comic Sans MS" pitchFamily="66" charset="0"/>
              </a:rPr>
              <a:t>Sad?</a:t>
            </a:r>
          </a:p>
          <a:p>
            <a:pPr>
              <a:buNone/>
            </a:pPr>
            <a:endParaRPr lang="en-GB" sz="6000" b="1" dirty="0">
              <a:solidFill>
                <a:srgbClr val="92D050"/>
              </a:solidFill>
              <a:latin typeface="Comic Sans MS" pitchFamily="66" charset="0"/>
            </a:endParaRP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6000" b="1" i="0" u="none" strike="noStrike" kern="1200" cap="none" spc="0" normalizeH="0" baseline="0" noProof="0">
                <a:ln>
                  <a:noFill/>
                </a:ln>
                <a:solidFill>
                  <a:srgbClr val="FFFF00"/>
                </a:solidFill>
                <a:effectLst/>
                <a:uLnTx/>
                <a:uFillTx/>
                <a:latin typeface="+mj-lt"/>
                <a:ea typeface="+mj-ea"/>
                <a:cs typeface="+mj-cs"/>
              </a:rPr>
              <a:t>Performing Reggae</a:t>
            </a:r>
            <a:endParaRPr kumimoji="0" lang="en-GB" sz="6000" b="1" i="0" u="none" strike="noStrike" kern="1200" cap="none" spc="0" normalizeH="0" baseline="0" noProof="0" dirty="0">
              <a:ln>
                <a:noFill/>
              </a:ln>
              <a:solidFill>
                <a:srgbClr val="FFFF00"/>
              </a:solidFill>
              <a:effectLst/>
              <a:uLnTx/>
              <a:uFillTx/>
              <a:latin typeface="+mj-lt"/>
              <a:ea typeface="+mj-ea"/>
              <a:cs typeface="+mj-cs"/>
            </a:endParaRPr>
          </a:p>
        </p:txBody>
      </p:sp>
      <p:pic>
        <p:nvPicPr>
          <p:cNvPr id="5"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428596" y="285728"/>
            <a:ext cx="1357322" cy="868687"/>
          </a:xfrm>
          <a:prstGeom prst="rect">
            <a:avLst/>
          </a:prstGeom>
          <a:noFill/>
        </p:spPr>
      </p:pic>
      <p:sp>
        <p:nvSpPr>
          <p:cNvPr id="6" name="Footer Placeholder 5"/>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6000" b="1" dirty="0">
                <a:solidFill>
                  <a:srgbClr val="FFFF00"/>
                </a:solidFill>
              </a:rPr>
              <a:t>Performing Reggae</a:t>
            </a:r>
          </a:p>
        </p:txBody>
      </p:sp>
      <p:sp>
        <p:nvSpPr>
          <p:cNvPr id="3" name="Content Placeholder 2"/>
          <p:cNvSpPr>
            <a:spLocks noGrp="1"/>
          </p:cNvSpPr>
          <p:nvPr>
            <p:ph idx="1"/>
          </p:nvPr>
        </p:nvSpPr>
        <p:spPr>
          <a:xfrm>
            <a:off x="500034" y="1357298"/>
            <a:ext cx="8229600" cy="4525963"/>
          </a:xfrm>
        </p:spPr>
        <p:txBody>
          <a:bodyPr>
            <a:noAutofit/>
          </a:bodyPr>
          <a:lstStyle/>
          <a:p>
            <a:pPr>
              <a:buNone/>
            </a:pPr>
            <a:r>
              <a:rPr lang="en-GB" sz="4000" b="1" dirty="0">
                <a:solidFill>
                  <a:srgbClr val="92D050"/>
                </a:solidFill>
              </a:rPr>
              <a:t>To perform reggae the most important thing is to remember that the chords play on the </a:t>
            </a:r>
            <a:r>
              <a:rPr lang="en-GB" sz="4000" b="1" i="1" dirty="0">
                <a:solidFill>
                  <a:srgbClr val="FF0000"/>
                </a:solidFill>
              </a:rPr>
              <a:t>offbeat.</a:t>
            </a:r>
            <a:r>
              <a:rPr lang="en-GB" sz="4000" b="1" i="1" dirty="0">
                <a:solidFill>
                  <a:srgbClr val="92D050"/>
                </a:solidFill>
              </a:rPr>
              <a:t> </a:t>
            </a:r>
          </a:p>
          <a:p>
            <a:pPr>
              <a:buNone/>
            </a:pPr>
            <a:r>
              <a:rPr lang="en-GB" sz="4000" b="1" dirty="0">
                <a:solidFill>
                  <a:srgbClr val="92D050"/>
                </a:solidFill>
              </a:rPr>
              <a:t>You need to count: 1,2,3,4/1,2,3,4/1,2,3,4/1,2,3,4 etc. When you are playing a Reggae song</a:t>
            </a:r>
          </a:p>
          <a:p>
            <a:pPr>
              <a:buNone/>
            </a:pPr>
            <a:r>
              <a:rPr lang="en-GB" sz="4000" b="1" dirty="0">
                <a:solidFill>
                  <a:srgbClr val="92D050"/>
                </a:solidFill>
              </a:rPr>
              <a:t>You will play your chords on numbers </a:t>
            </a:r>
            <a:r>
              <a:rPr lang="en-GB" sz="4000" b="1" dirty="0">
                <a:solidFill>
                  <a:srgbClr val="FF0000"/>
                </a:solidFill>
              </a:rPr>
              <a:t>2 &amp; 4.</a:t>
            </a:r>
          </a:p>
        </p:txBody>
      </p:sp>
      <p:pic>
        <p:nvPicPr>
          <p:cNvPr id="4"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428596" y="285728"/>
            <a:ext cx="1357322" cy="868687"/>
          </a:xfrm>
          <a:prstGeom prst="rect">
            <a:avLst/>
          </a:prstGeom>
          <a:noFill/>
        </p:spPr>
      </p:pic>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sz="6000" b="1" dirty="0">
                <a:solidFill>
                  <a:srgbClr val="FFFF00"/>
                </a:solidFill>
              </a:rPr>
              <a:t>Performing Reggae</a:t>
            </a:r>
            <a:endParaRPr lang="en-GB" sz="6000" dirty="0"/>
          </a:p>
        </p:txBody>
      </p:sp>
      <p:sp>
        <p:nvSpPr>
          <p:cNvPr id="3" name="Content Placeholder 2"/>
          <p:cNvSpPr>
            <a:spLocks noGrp="1"/>
          </p:cNvSpPr>
          <p:nvPr>
            <p:ph idx="1"/>
          </p:nvPr>
        </p:nvSpPr>
        <p:spPr/>
        <p:txBody>
          <a:bodyPr>
            <a:normAutofit/>
          </a:bodyPr>
          <a:lstStyle/>
          <a:p>
            <a:pPr>
              <a:buNone/>
            </a:pPr>
            <a:r>
              <a:rPr lang="en-GB" sz="3000" b="1" dirty="0">
                <a:solidFill>
                  <a:srgbClr val="92D050"/>
                </a:solidFill>
              </a:rPr>
              <a:t>Using the following chords practise playing a Reggae rhythm, remembering to play the chords on 2&amp;4.</a:t>
            </a:r>
          </a:p>
          <a:p>
            <a:pPr>
              <a:buNone/>
            </a:pPr>
            <a:r>
              <a:rPr lang="en-GB" sz="3000" b="1" dirty="0">
                <a:solidFill>
                  <a:srgbClr val="92D050"/>
                </a:solidFill>
              </a:rPr>
              <a:t>Your partner may need to count along with you to help</a:t>
            </a:r>
          </a:p>
          <a:p>
            <a:pPr>
              <a:buNone/>
            </a:pPr>
            <a:r>
              <a:rPr lang="en-GB" sz="3000" b="1" dirty="0">
                <a:solidFill>
                  <a:srgbClr val="92D050"/>
                </a:solidFill>
              </a:rPr>
              <a:t>C = C, E &amp; G 		</a:t>
            </a:r>
            <a:r>
              <a:rPr lang="en-GB" sz="3000" b="1" dirty="0" err="1">
                <a:solidFill>
                  <a:srgbClr val="92D050"/>
                </a:solidFill>
              </a:rPr>
              <a:t>G</a:t>
            </a:r>
            <a:r>
              <a:rPr lang="en-GB" sz="3000" b="1" dirty="0">
                <a:solidFill>
                  <a:srgbClr val="92D050"/>
                </a:solidFill>
              </a:rPr>
              <a:t> = G, B &amp; D</a:t>
            </a:r>
          </a:p>
          <a:p>
            <a:pPr>
              <a:buNone/>
            </a:pPr>
            <a:endParaRPr lang="en-GB" sz="4000" b="1" dirty="0">
              <a:solidFill>
                <a:srgbClr val="92D050"/>
              </a:solidFill>
            </a:endParaRPr>
          </a:p>
        </p:txBody>
      </p:sp>
      <p:pic>
        <p:nvPicPr>
          <p:cNvPr id="4"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428596" y="285728"/>
            <a:ext cx="1357322" cy="868687"/>
          </a:xfrm>
          <a:prstGeom prst="rect">
            <a:avLst/>
          </a:prstGeom>
          <a:noFill/>
        </p:spPr>
      </p:pic>
      <p:pic>
        <p:nvPicPr>
          <p:cNvPr id="3074" name="Picture 2" descr="http://t0.gstatic.com/images?q=tbn:ANd9GcRUi3BO7_ZQ9OlUiLSoVwYQclHchphBr5jGEltuJdIW6svVJ0MtMg"/>
          <p:cNvPicPr>
            <a:picLocks noChangeAspect="1" noChangeArrowheads="1"/>
          </p:cNvPicPr>
          <p:nvPr/>
        </p:nvPicPr>
        <p:blipFill>
          <a:blip r:embed="rId4" cstate="print"/>
          <a:srcRect l="14112" b="54866"/>
          <a:stretch>
            <a:fillRect/>
          </a:stretch>
        </p:blipFill>
        <p:spPr bwMode="auto">
          <a:xfrm>
            <a:off x="1835696" y="5373216"/>
            <a:ext cx="6135638" cy="1152128"/>
          </a:xfrm>
          <a:prstGeom prst="rect">
            <a:avLst/>
          </a:prstGeom>
          <a:noFill/>
        </p:spPr>
      </p:pic>
      <p:sp>
        <p:nvSpPr>
          <p:cNvPr id="6" name="Oval 5"/>
          <p:cNvSpPr/>
          <p:nvPr/>
        </p:nvSpPr>
        <p:spPr>
          <a:xfrm>
            <a:off x="1907704" y="61653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411760" y="61653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915816" y="616530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19872" y="5949280"/>
            <a:ext cx="216024"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915816" y="5949280"/>
            <a:ext cx="216024"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923928" y="5949280"/>
            <a:ext cx="216024"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483768" y="422108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300192" y="4221088"/>
            <a:ext cx="216024" cy="21602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ooter Placeholder 1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SWANs</a:t>
            </a:r>
          </a:p>
        </p:txBody>
      </p:sp>
      <p:sp>
        <p:nvSpPr>
          <p:cNvPr id="3" name="Content Placeholder 2"/>
          <p:cNvSpPr>
            <a:spLocks noGrp="1"/>
          </p:cNvSpPr>
          <p:nvPr>
            <p:ph idx="1"/>
          </p:nvPr>
        </p:nvSpPr>
        <p:spPr/>
        <p:txBody>
          <a:bodyPr/>
          <a:lstStyle/>
          <a:p>
            <a:r>
              <a:rPr lang="en-GB" dirty="0">
                <a:solidFill>
                  <a:srgbClr val="FFFF00"/>
                </a:solidFill>
              </a:rPr>
              <a:t>Write a SWAN for your partner</a:t>
            </a:r>
          </a:p>
          <a:p>
            <a:r>
              <a:rPr lang="en-GB" dirty="0">
                <a:solidFill>
                  <a:srgbClr val="FFFF00"/>
                </a:solidFill>
              </a:rPr>
              <a:t>S – Strength</a:t>
            </a:r>
          </a:p>
          <a:p>
            <a:r>
              <a:rPr lang="en-GB" dirty="0">
                <a:solidFill>
                  <a:srgbClr val="FFFF00"/>
                </a:solidFill>
              </a:rPr>
              <a:t>W – Weakness</a:t>
            </a:r>
          </a:p>
          <a:p>
            <a:r>
              <a:rPr lang="en-GB" dirty="0">
                <a:solidFill>
                  <a:srgbClr val="FFFF00"/>
                </a:solidFill>
              </a:rPr>
              <a:t>ANS – And next steps</a:t>
            </a:r>
          </a:p>
          <a:p>
            <a:endParaRPr lang="en-GB" dirty="0">
              <a:solidFill>
                <a:srgbClr val="FFFF00"/>
              </a:solidFill>
            </a:endParaRPr>
          </a:p>
          <a:p>
            <a:r>
              <a:rPr lang="en-GB" dirty="0">
                <a:solidFill>
                  <a:srgbClr val="FFFF00"/>
                </a:solidFill>
              </a:rPr>
              <a:t>Put the date and write your name next to the date so we know who wrote it</a:t>
            </a: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rPr>
              <a:t>Checking progress:</a:t>
            </a:r>
          </a:p>
        </p:txBody>
      </p:sp>
      <p:sp>
        <p:nvSpPr>
          <p:cNvPr id="3" name="Content Placeholder 2"/>
          <p:cNvSpPr>
            <a:spLocks noGrp="1"/>
          </p:cNvSpPr>
          <p:nvPr>
            <p:ph idx="1"/>
          </p:nvPr>
        </p:nvSpPr>
        <p:spPr/>
        <p:txBody>
          <a:bodyPr/>
          <a:lstStyle/>
          <a:p>
            <a:r>
              <a:rPr lang="en-GB" dirty="0">
                <a:solidFill>
                  <a:srgbClr val="FFFF00"/>
                </a:solidFill>
              </a:rPr>
              <a:t>How much progress towards the learning objective have we made?</a:t>
            </a:r>
          </a:p>
          <a:p>
            <a:endParaRPr lang="en-GB" dirty="0">
              <a:solidFill>
                <a:srgbClr val="FFFF00"/>
              </a:solidFill>
            </a:endParaRPr>
          </a:p>
          <a:p>
            <a:r>
              <a:rPr lang="en-GB" dirty="0">
                <a:solidFill>
                  <a:srgbClr val="FFFF00"/>
                </a:solidFill>
              </a:rPr>
              <a:t>Learning Objective: To understand the term ‘syncopation’ and be able to perform a syncopated rhythm</a:t>
            </a:r>
          </a:p>
          <a:p>
            <a:pPr lvl="0"/>
            <a:endParaRPr lang="en-GB" dirty="0">
              <a:solidFill>
                <a:srgbClr val="FFFF00"/>
              </a:solidFill>
            </a:endParaRPr>
          </a:p>
          <a:p>
            <a:endParaRPr lang="en-GB" dirty="0">
              <a:solidFill>
                <a:srgbClr val="FFFF00"/>
              </a:solidFill>
            </a:endParaRPr>
          </a:p>
        </p:txBody>
      </p:sp>
      <p:pic>
        <p:nvPicPr>
          <p:cNvPr id="6" name="Picture 2" descr="http://fc.isd361.k12.mn.us/~rosa_christianson/FOV1-0002023B/FOV1-00023BCC/S02368967.7/sad-face-red-small.jpg"/>
          <p:cNvPicPr>
            <a:picLocks noChangeAspect="1" noChangeArrowheads="1"/>
          </p:cNvPicPr>
          <p:nvPr/>
        </p:nvPicPr>
        <p:blipFill>
          <a:blip r:embed="rId3" cstate="print"/>
          <a:srcRect/>
          <a:stretch>
            <a:fillRect/>
          </a:stretch>
        </p:blipFill>
        <p:spPr bwMode="auto">
          <a:xfrm>
            <a:off x="1619672" y="5445224"/>
            <a:ext cx="952500" cy="1000125"/>
          </a:xfrm>
          <a:prstGeom prst="rect">
            <a:avLst/>
          </a:prstGeom>
          <a:noFill/>
        </p:spPr>
      </p:pic>
      <p:pic>
        <p:nvPicPr>
          <p:cNvPr id="7" name="Picture 9"/>
          <p:cNvPicPr>
            <a:picLocks noChangeAspect="1" noChangeArrowheads="1"/>
          </p:cNvPicPr>
          <p:nvPr/>
        </p:nvPicPr>
        <p:blipFill>
          <a:blip r:embed="rId4" cstate="print"/>
          <a:srcRect l="57211" t="37031" r="35406" b="53125"/>
          <a:stretch>
            <a:fillRect/>
          </a:stretch>
        </p:blipFill>
        <p:spPr bwMode="auto">
          <a:xfrm>
            <a:off x="3059832" y="5517232"/>
            <a:ext cx="936104" cy="936104"/>
          </a:xfrm>
          <a:prstGeom prst="rect">
            <a:avLst/>
          </a:prstGeom>
          <a:noFill/>
          <a:ln w="9525">
            <a:noFill/>
            <a:miter lim="800000"/>
            <a:headEnd/>
            <a:tailEnd/>
          </a:ln>
        </p:spPr>
      </p:pic>
      <p:pic>
        <p:nvPicPr>
          <p:cNvPr id="8" name="Picture 11" descr="http://www.polyvore.com/cgi/img-thing?.out=jpg&amp;size=l&amp;tid=2947658"/>
          <p:cNvPicPr>
            <a:picLocks noChangeAspect="1" noChangeArrowheads="1"/>
          </p:cNvPicPr>
          <p:nvPr/>
        </p:nvPicPr>
        <p:blipFill>
          <a:blip r:embed="rId5" cstate="print"/>
          <a:srcRect/>
          <a:stretch>
            <a:fillRect/>
          </a:stretch>
        </p:blipFill>
        <p:spPr bwMode="auto">
          <a:xfrm>
            <a:off x="4283968" y="5517232"/>
            <a:ext cx="936104" cy="936104"/>
          </a:xfrm>
          <a:prstGeom prst="rect">
            <a:avLst/>
          </a:prstGeom>
          <a:noFill/>
        </p:spPr>
      </p:pic>
      <p:sp>
        <p:nvSpPr>
          <p:cNvPr id="9" name="Footer Placeholder 8"/>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pPr algn="ctr"/>
            <a:r>
              <a:rPr lang="en-GB" dirty="0">
                <a:solidFill>
                  <a:srgbClr val="FFFF00"/>
                </a:solidFill>
                <a:latin typeface="Comic Sans MS" pitchFamily="66" charset="0"/>
              </a:rPr>
              <a:t>Plenary Talk</a:t>
            </a:r>
          </a:p>
        </p:txBody>
      </p:sp>
      <p:sp>
        <p:nvSpPr>
          <p:cNvPr id="5" name="Rounded Rectangular Callout 4"/>
          <p:cNvSpPr/>
          <p:nvPr/>
        </p:nvSpPr>
        <p:spPr>
          <a:xfrm>
            <a:off x="1115616" y="4797152"/>
            <a:ext cx="1872208" cy="1728192"/>
          </a:xfrm>
          <a:prstGeom prst="wedgeRoundRectCallout">
            <a:avLst/>
          </a:prstGeom>
          <a:solidFill>
            <a:srgbClr val="FF0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Today I have learnt that...</a:t>
            </a:r>
          </a:p>
        </p:txBody>
      </p:sp>
      <p:sp>
        <p:nvSpPr>
          <p:cNvPr id="6" name="Rounded Rectangular Callout 5"/>
          <p:cNvSpPr/>
          <p:nvPr/>
        </p:nvSpPr>
        <p:spPr>
          <a:xfrm>
            <a:off x="4788024" y="2132856"/>
            <a:ext cx="1872208" cy="1728192"/>
          </a:xfrm>
          <a:prstGeom prst="wedgeRoundRectCallou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Before this lesson I could already...</a:t>
            </a:r>
          </a:p>
        </p:txBody>
      </p:sp>
      <p:sp>
        <p:nvSpPr>
          <p:cNvPr id="7" name="Rounded Rectangular Callout 6"/>
          <p:cNvSpPr/>
          <p:nvPr/>
        </p:nvSpPr>
        <p:spPr>
          <a:xfrm>
            <a:off x="6804248" y="332656"/>
            <a:ext cx="2016224" cy="1944216"/>
          </a:xfrm>
          <a:prstGeom prst="wedgeRoundRectCallou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The most important thing I learned today is...</a:t>
            </a:r>
          </a:p>
        </p:txBody>
      </p:sp>
      <p:sp>
        <p:nvSpPr>
          <p:cNvPr id="8" name="Rounded Rectangular Callout 7"/>
          <p:cNvSpPr/>
          <p:nvPr/>
        </p:nvSpPr>
        <p:spPr>
          <a:xfrm>
            <a:off x="2987824" y="3861048"/>
            <a:ext cx="1872208" cy="1728192"/>
          </a:xfrm>
          <a:prstGeom prst="wedgeRoundRectCallou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Today I have tried to...</a:t>
            </a:r>
          </a:p>
        </p:txBody>
      </p:sp>
      <p:sp>
        <p:nvSpPr>
          <p:cNvPr id="10" name="Rounded Rectangular Callout 9"/>
          <p:cNvSpPr/>
          <p:nvPr/>
        </p:nvSpPr>
        <p:spPr>
          <a:xfrm>
            <a:off x="5364088" y="4725144"/>
            <a:ext cx="1872208" cy="1728192"/>
          </a:xfrm>
          <a:prstGeom prst="wedgeRoundRectCallou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I did not know how to... ....but now I can</a:t>
            </a:r>
          </a:p>
        </p:txBody>
      </p:sp>
      <p:sp>
        <p:nvSpPr>
          <p:cNvPr id="11" name="Rounded Rectangular Callout 10"/>
          <p:cNvSpPr/>
          <p:nvPr/>
        </p:nvSpPr>
        <p:spPr>
          <a:xfrm>
            <a:off x="6804248" y="2780928"/>
            <a:ext cx="1872208" cy="1728192"/>
          </a:xfrm>
          <a:prstGeom prst="wedgeRoundRectCallou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I was successful when I...</a:t>
            </a:r>
          </a:p>
        </p:txBody>
      </p:sp>
      <p:sp>
        <p:nvSpPr>
          <p:cNvPr id="12" name="Rounded Rectangular Callout 11"/>
          <p:cNvSpPr/>
          <p:nvPr/>
        </p:nvSpPr>
        <p:spPr>
          <a:xfrm>
            <a:off x="251520" y="836712"/>
            <a:ext cx="2448272" cy="3600400"/>
          </a:xfrm>
          <a:prstGeom prst="wedgeRoundRectCallou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omic Sans MS" pitchFamily="66" charset="0"/>
              </a:rPr>
              <a:t>I have found out several things on the topic of...</a:t>
            </a:r>
          </a:p>
          <a:p>
            <a:pPr algn="ctr"/>
            <a:r>
              <a:rPr lang="en-GB" sz="2000" b="1" dirty="0">
                <a:solidFill>
                  <a:schemeClr val="tx1"/>
                </a:solidFill>
                <a:latin typeface="Comic Sans MS" pitchFamily="66" charset="0"/>
              </a:rPr>
              <a:t>Firstly I found out that...</a:t>
            </a:r>
          </a:p>
          <a:p>
            <a:pPr algn="ctr"/>
            <a:r>
              <a:rPr lang="en-GB" sz="2000" b="1" dirty="0">
                <a:solidFill>
                  <a:schemeClr val="tx1"/>
                </a:solidFill>
                <a:latin typeface="Comic Sans MS" pitchFamily="66" charset="0"/>
              </a:rPr>
              <a:t>Furthermore, I found out that...</a:t>
            </a:r>
          </a:p>
        </p:txBody>
      </p:sp>
      <p:sp>
        <p:nvSpPr>
          <p:cNvPr id="13" name="Rounded Rectangle 12"/>
          <p:cNvSpPr/>
          <p:nvPr/>
        </p:nvSpPr>
        <p:spPr>
          <a:xfrm>
            <a:off x="2771800" y="908720"/>
            <a:ext cx="3672408" cy="936104"/>
          </a:xfrm>
          <a:prstGeom prst="roundRect">
            <a:avLst/>
          </a:prstGeom>
          <a:solidFill>
            <a:srgbClr val="FF33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omic Sans MS" pitchFamily="66" charset="0"/>
              </a:rPr>
              <a:t>Discuss with a partner before you share it with the class.</a:t>
            </a:r>
          </a:p>
        </p:txBody>
      </p:sp>
      <p:sp>
        <p:nvSpPr>
          <p:cNvPr id="14" name="Footer Placeholder 1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rPr>
              <a:t>Completing Bob Marley Posters</a:t>
            </a:r>
          </a:p>
        </p:txBody>
      </p:sp>
      <p:sp>
        <p:nvSpPr>
          <p:cNvPr id="3" name="Content Placeholder 2"/>
          <p:cNvSpPr>
            <a:spLocks noGrp="1"/>
          </p:cNvSpPr>
          <p:nvPr>
            <p:ph idx="1"/>
          </p:nvPr>
        </p:nvSpPr>
        <p:spPr/>
        <p:txBody>
          <a:bodyPr>
            <a:normAutofit fontScale="92500" lnSpcReduction="20000"/>
          </a:bodyPr>
          <a:lstStyle/>
          <a:p>
            <a:r>
              <a:rPr lang="en-GB" dirty="0">
                <a:solidFill>
                  <a:srgbClr val="92D050"/>
                </a:solidFill>
              </a:rPr>
              <a:t>One of the most important Reggae stars</a:t>
            </a:r>
          </a:p>
          <a:p>
            <a:r>
              <a:rPr lang="en-GB" dirty="0">
                <a:solidFill>
                  <a:srgbClr val="92D050"/>
                </a:solidFill>
              </a:rPr>
              <a:t>Often the only Reggae artist people have heard of</a:t>
            </a:r>
          </a:p>
          <a:p>
            <a:r>
              <a:rPr lang="en-GB" dirty="0">
                <a:solidFill>
                  <a:srgbClr val="92D050"/>
                </a:solidFill>
              </a:rPr>
              <a:t>Born in to a poor family in 1945</a:t>
            </a:r>
          </a:p>
          <a:p>
            <a:r>
              <a:rPr lang="en-GB" dirty="0">
                <a:solidFill>
                  <a:srgbClr val="92D050"/>
                </a:solidFill>
              </a:rPr>
              <a:t>Grew up in </a:t>
            </a:r>
            <a:r>
              <a:rPr lang="en-GB" dirty="0" err="1">
                <a:solidFill>
                  <a:srgbClr val="92D050"/>
                </a:solidFill>
              </a:rPr>
              <a:t>Trenchtown</a:t>
            </a:r>
            <a:r>
              <a:rPr lang="en-GB" dirty="0">
                <a:solidFill>
                  <a:srgbClr val="92D050"/>
                </a:solidFill>
              </a:rPr>
              <a:t>, one of the poorest parts of Jamaica</a:t>
            </a:r>
          </a:p>
          <a:p>
            <a:r>
              <a:rPr lang="en-GB" dirty="0">
                <a:solidFill>
                  <a:srgbClr val="92D050"/>
                </a:solidFill>
              </a:rPr>
              <a:t>Followed religion called Rastafarianism</a:t>
            </a:r>
          </a:p>
          <a:p>
            <a:r>
              <a:rPr lang="en-GB" dirty="0">
                <a:solidFill>
                  <a:srgbClr val="92D050"/>
                </a:solidFill>
              </a:rPr>
              <a:t>Became famous in 1970s</a:t>
            </a:r>
          </a:p>
          <a:p>
            <a:r>
              <a:rPr lang="en-GB" dirty="0">
                <a:solidFill>
                  <a:srgbClr val="92D050"/>
                </a:solidFill>
              </a:rPr>
              <a:t>Was in a famous band called ‘The Wailers’</a:t>
            </a:r>
          </a:p>
          <a:p>
            <a:r>
              <a:rPr lang="en-GB" dirty="0">
                <a:solidFill>
                  <a:srgbClr val="92D050"/>
                </a:solidFill>
              </a:rPr>
              <a:t>Made Reggae popular and in the charts</a:t>
            </a:r>
          </a:p>
          <a:p>
            <a:r>
              <a:rPr lang="en-GB" dirty="0">
                <a:solidFill>
                  <a:srgbClr val="92D050"/>
                </a:solidFill>
              </a:rPr>
              <a:t>Died in New York in 1980 of cancer</a:t>
            </a:r>
          </a:p>
          <a:p>
            <a:endParaRPr lang="en-GB" dirty="0"/>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FF00"/>
                </a:solidFill>
                <a:latin typeface="Comic Sans MS" pitchFamily="66" charset="0"/>
              </a:rPr>
              <a:t>What do you think of when you hear the word...</a:t>
            </a:r>
          </a:p>
        </p:txBody>
      </p:sp>
      <p:sp>
        <p:nvSpPr>
          <p:cNvPr id="3" name="Content Placeholder 2"/>
          <p:cNvSpPr>
            <a:spLocks noGrp="1"/>
          </p:cNvSpPr>
          <p:nvPr>
            <p:ph idx="1"/>
          </p:nvPr>
        </p:nvSpPr>
        <p:spPr>
          <a:xfrm>
            <a:off x="467544" y="2132856"/>
            <a:ext cx="8229600" cy="3417243"/>
          </a:xfrm>
        </p:spPr>
        <p:txBody>
          <a:bodyPr>
            <a:normAutofit lnSpcReduction="10000"/>
          </a:bodyPr>
          <a:lstStyle/>
          <a:p>
            <a:pPr algn="ctr">
              <a:buNone/>
            </a:pPr>
            <a:endParaRPr lang="en-GB" sz="10000" dirty="0">
              <a:solidFill>
                <a:srgbClr val="FFFF00"/>
              </a:solidFill>
              <a:latin typeface="Comic Sans MS" pitchFamily="66" charset="0"/>
            </a:endParaRPr>
          </a:p>
          <a:p>
            <a:pPr algn="ctr">
              <a:buNone/>
            </a:pPr>
            <a:r>
              <a:rPr lang="en-GB" sz="10000" dirty="0">
                <a:solidFill>
                  <a:srgbClr val="FFFF00"/>
                </a:solidFill>
                <a:latin typeface="Comic Sans MS" pitchFamily="66" charset="0"/>
              </a:rPr>
              <a:t>REGGAE?</a:t>
            </a: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5"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428596" y="285728"/>
            <a:ext cx="1357322" cy="868687"/>
          </a:xfrm>
          <a:prstGeom prst="rect">
            <a:avLst/>
          </a:prstGeom>
          <a:noFill/>
        </p:spPr>
      </p:pic>
      <p:sp>
        <p:nvSpPr>
          <p:cNvPr id="7" name="TextBox 6"/>
          <p:cNvSpPr txBox="1"/>
          <p:nvPr/>
        </p:nvSpPr>
        <p:spPr>
          <a:xfrm>
            <a:off x="2339752" y="3429000"/>
            <a:ext cx="4824536" cy="707886"/>
          </a:xfrm>
          <a:prstGeom prst="rect">
            <a:avLst/>
          </a:prstGeom>
          <a:noFill/>
        </p:spPr>
        <p:txBody>
          <a:bodyPr wrap="square" rtlCol="0">
            <a:spAutoFit/>
          </a:bodyPr>
          <a:lstStyle/>
          <a:p>
            <a:pPr algn="ctr"/>
            <a:r>
              <a:rPr lang="en-GB" sz="4000" b="1" dirty="0">
                <a:solidFill>
                  <a:srgbClr val="FFFF00"/>
                </a:solidFill>
                <a:latin typeface="Comic Sans MS" pitchFamily="66" charset="0"/>
              </a:rPr>
              <a:t>REGGAE</a:t>
            </a:r>
          </a:p>
        </p:txBody>
      </p:sp>
      <p:sp>
        <p:nvSpPr>
          <p:cNvPr id="8" name="TextBox 7"/>
          <p:cNvSpPr txBox="1"/>
          <p:nvPr/>
        </p:nvSpPr>
        <p:spPr>
          <a:xfrm>
            <a:off x="3278911" y="1951092"/>
            <a:ext cx="3456384" cy="553998"/>
          </a:xfrm>
          <a:prstGeom prst="rect">
            <a:avLst/>
          </a:prstGeom>
          <a:noFill/>
        </p:spPr>
        <p:txBody>
          <a:bodyPr wrap="square" rtlCol="0">
            <a:spAutoFit/>
          </a:bodyPr>
          <a:lstStyle/>
          <a:p>
            <a:r>
              <a:rPr lang="en-GB" sz="3000" dirty="0">
                <a:solidFill>
                  <a:srgbClr val="92D050"/>
                </a:solidFill>
                <a:latin typeface="Comic Sans MS" pitchFamily="66" charset="0"/>
              </a:rPr>
              <a:t>Jamaica </a:t>
            </a:r>
          </a:p>
        </p:txBody>
      </p:sp>
      <p:sp>
        <p:nvSpPr>
          <p:cNvPr id="9" name="TextBox 8"/>
          <p:cNvSpPr txBox="1"/>
          <p:nvPr/>
        </p:nvSpPr>
        <p:spPr>
          <a:xfrm>
            <a:off x="5796136" y="2769895"/>
            <a:ext cx="3456384" cy="553998"/>
          </a:xfrm>
          <a:prstGeom prst="rect">
            <a:avLst/>
          </a:prstGeom>
          <a:noFill/>
        </p:spPr>
        <p:txBody>
          <a:bodyPr wrap="square" rtlCol="0">
            <a:spAutoFit/>
          </a:bodyPr>
          <a:lstStyle/>
          <a:p>
            <a:r>
              <a:rPr lang="en-GB" sz="3000" dirty="0">
                <a:solidFill>
                  <a:srgbClr val="92D050"/>
                </a:solidFill>
                <a:latin typeface="Comic Sans MS" pitchFamily="66" charset="0"/>
              </a:rPr>
              <a:t>1960s</a:t>
            </a:r>
          </a:p>
        </p:txBody>
      </p:sp>
      <p:sp>
        <p:nvSpPr>
          <p:cNvPr id="10" name="TextBox 9"/>
          <p:cNvSpPr txBox="1"/>
          <p:nvPr/>
        </p:nvSpPr>
        <p:spPr>
          <a:xfrm>
            <a:off x="4823256" y="4725144"/>
            <a:ext cx="3456384" cy="553998"/>
          </a:xfrm>
          <a:prstGeom prst="rect">
            <a:avLst/>
          </a:prstGeom>
          <a:noFill/>
        </p:spPr>
        <p:txBody>
          <a:bodyPr wrap="square" rtlCol="0">
            <a:spAutoFit/>
          </a:bodyPr>
          <a:lstStyle/>
          <a:p>
            <a:r>
              <a:rPr lang="en-GB" sz="3000" dirty="0">
                <a:solidFill>
                  <a:srgbClr val="92D050"/>
                </a:solidFill>
                <a:latin typeface="Comic Sans MS" pitchFamily="66" charset="0"/>
              </a:rPr>
              <a:t>Ska &amp; Rocksteady</a:t>
            </a:r>
          </a:p>
        </p:txBody>
      </p:sp>
      <p:sp>
        <p:nvSpPr>
          <p:cNvPr id="11" name="TextBox 10"/>
          <p:cNvSpPr txBox="1"/>
          <p:nvPr/>
        </p:nvSpPr>
        <p:spPr>
          <a:xfrm>
            <a:off x="466368" y="5117264"/>
            <a:ext cx="4824536" cy="553998"/>
          </a:xfrm>
          <a:prstGeom prst="rect">
            <a:avLst/>
          </a:prstGeom>
          <a:noFill/>
        </p:spPr>
        <p:txBody>
          <a:bodyPr wrap="square" rtlCol="0">
            <a:spAutoFit/>
          </a:bodyPr>
          <a:lstStyle/>
          <a:p>
            <a:r>
              <a:rPr lang="en-GB" sz="3000" dirty="0">
                <a:solidFill>
                  <a:srgbClr val="92D050"/>
                </a:solidFill>
                <a:latin typeface="Comic Sans MS" pitchFamily="66" charset="0"/>
              </a:rPr>
              <a:t>Offbeat , syncopation</a:t>
            </a:r>
          </a:p>
        </p:txBody>
      </p:sp>
      <p:sp>
        <p:nvSpPr>
          <p:cNvPr id="12" name="TextBox 11"/>
          <p:cNvSpPr txBox="1"/>
          <p:nvPr/>
        </p:nvSpPr>
        <p:spPr>
          <a:xfrm>
            <a:off x="251520" y="2588929"/>
            <a:ext cx="3456384" cy="553998"/>
          </a:xfrm>
          <a:prstGeom prst="rect">
            <a:avLst/>
          </a:prstGeom>
          <a:noFill/>
        </p:spPr>
        <p:txBody>
          <a:bodyPr wrap="square" rtlCol="0">
            <a:spAutoFit/>
          </a:bodyPr>
          <a:lstStyle/>
          <a:p>
            <a:r>
              <a:rPr lang="en-GB" sz="3000" dirty="0">
                <a:solidFill>
                  <a:srgbClr val="92D050"/>
                </a:solidFill>
                <a:latin typeface="Comic Sans MS" pitchFamily="66" charset="0"/>
              </a:rPr>
              <a:t>4 beats in the bar </a:t>
            </a:r>
          </a:p>
        </p:txBody>
      </p:sp>
      <p:sp>
        <p:nvSpPr>
          <p:cNvPr id="13" name="TextBox 12"/>
          <p:cNvSpPr txBox="1"/>
          <p:nvPr/>
        </p:nvSpPr>
        <p:spPr>
          <a:xfrm>
            <a:off x="5926152" y="3816573"/>
            <a:ext cx="3456384" cy="553998"/>
          </a:xfrm>
          <a:prstGeom prst="rect">
            <a:avLst/>
          </a:prstGeom>
          <a:noFill/>
        </p:spPr>
        <p:txBody>
          <a:bodyPr wrap="square" rtlCol="0">
            <a:spAutoFit/>
          </a:bodyPr>
          <a:lstStyle/>
          <a:p>
            <a:r>
              <a:rPr lang="en-GB" sz="3000" dirty="0">
                <a:solidFill>
                  <a:srgbClr val="92D050"/>
                </a:solidFill>
                <a:latin typeface="Comic Sans MS" pitchFamily="66" charset="0"/>
              </a:rPr>
              <a:t>Accent on 2 &amp; 4 </a:t>
            </a:r>
          </a:p>
        </p:txBody>
      </p:sp>
      <p:sp>
        <p:nvSpPr>
          <p:cNvPr id="15" name="TextBox 14"/>
          <p:cNvSpPr txBox="1"/>
          <p:nvPr/>
        </p:nvSpPr>
        <p:spPr>
          <a:xfrm>
            <a:off x="251520" y="4123097"/>
            <a:ext cx="3456384" cy="553998"/>
          </a:xfrm>
          <a:prstGeom prst="rect">
            <a:avLst/>
          </a:prstGeom>
          <a:noFill/>
        </p:spPr>
        <p:txBody>
          <a:bodyPr wrap="square" rtlCol="0">
            <a:spAutoFit/>
          </a:bodyPr>
          <a:lstStyle/>
          <a:p>
            <a:r>
              <a:rPr lang="en-GB" sz="3000" dirty="0">
                <a:solidFill>
                  <a:srgbClr val="92D050"/>
                </a:solidFill>
                <a:latin typeface="Comic Sans MS" pitchFamily="66" charset="0"/>
              </a:rPr>
              <a:t>Simple songs</a:t>
            </a:r>
          </a:p>
        </p:txBody>
      </p:sp>
      <p:cxnSp>
        <p:nvCxnSpPr>
          <p:cNvPr id="17" name="Straight Arrow Connector 16"/>
          <p:cNvCxnSpPr/>
          <p:nvPr/>
        </p:nvCxnSpPr>
        <p:spPr>
          <a:xfrm rot="16200000" flipV="1">
            <a:off x="4031940" y="2888940"/>
            <a:ext cx="720080" cy="2160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275856" y="3212976"/>
            <a:ext cx="504056" cy="28803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771800" y="4005064"/>
            <a:ext cx="864096" cy="28803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419872" y="4077072"/>
            <a:ext cx="936104" cy="93610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015904" y="4240974"/>
            <a:ext cx="288032" cy="28803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V="1">
            <a:off x="5292080" y="3239037"/>
            <a:ext cx="504056" cy="189963"/>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22796" y="3663372"/>
            <a:ext cx="504056" cy="7200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59920" y="1778167"/>
            <a:ext cx="3456384" cy="553998"/>
          </a:xfrm>
          <a:prstGeom prst="rect">
            <a:avLst/>
          </a:prstGeom>
          <a:noFill/>
        </p:spPr>
        <p:txBody>
          <a:bodyPr wrap="square" rtlCol="0">
            <a:spAutoFit/>
          </a:bodyPr>
          <a:lstStyle/>
          <a:p>
            <a:r>
              <a:rPr lang="en-GB" sz="3000" dirty="0">
                <a:solidFill>
                  <a:srgbClr val="92D050"/>
                </a:solidFill>
                <a:latin typeface="Comic Sans MS" pitchFamily="66" charset="0"/>
              </a:rPr>
              <a:t>Bob Marley</a:t>
            </a:r>
          </a:p>
        </p:txBody>
      </p:sp>
      <p:cxnSp>
        <p:nvCxnSpPr>
          <p:cNvPr id="32" name="Straight Arrow Connector 31"/>
          <p:cNvCxnSpPr>
            <a:cxnSpLocks/>
          </p:cNvCxnSpPr>
          <p:nvPr/>
        </p:nvCxnSpPr>
        <p:spPr>
          <a:xfrm flipV="1">
            <a:off x="5349408" y="2372761"/>
            <a:ext cx="432048" cy="67013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Footer Placeholder 21"/>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pPr algn="l"/>
            <a:r>
              <a:rPr lang="en-GB" dirty="0">
                <a:solidFill>
                  <a:srgbClr val="FFFF00"/>
                </a:solidFill>
                <a:latin typeface="Comic Sans MS" pitchFamily="66" charset="0"/>
              </a:rPr>
              <a:t>Where does Reggae </a:t>
            </a:r>
            <a:br>
              <a:rPr lang="en-GB" dirty="0">
                <a:solidFill>
                  <a:srgbClr val="FFFF00"/>
                </a:solidFill>
                <a:latin typeface="Comic Sans MS" pitchFamily="66" charset="0"/>
              </a:rPr>
            </a:br>
            <a:r>
              <a:rPr lang="en-GB" dirty="0">
                <a:solidFill>
                  <a:srgbClr val="FFFF00"/>
                </a:solidFill>
                <a:latin typeface="Comic Sans MS" pitchFamily="66" charset="0"/>
              </a:rPr>
              <a:t>come from?</a:t>
            </a:r>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l="19191" t="22320" r="18204" b="18146"/>
          <a:stretch>
            <a:fillRect/>
          </a:stretch>
        </p:blipFill>
        <p:spPr bwMode="auto">
          <a:xfrm>
            <a:off x="0" y="1423359"/>
            <a:ext cx="9144000" cy="5434641"/>
          </a:xfrm>
          <a:prstGeom prst="rect">
            <a:avLst/>
          </a:prstGeom>
          <a:noFill/>
          <a:ln w="9525">
            <a:noFill/>
            <a:miter lim="800000"/>
            <a:headEnd/>
            <a:tailEnd/>
          </a:ln>
        </p:spPr>
      </p:pic>
      <p:sp>
        <p:nvSpPr>
          <p:cNvPr id="5" name="Up Arrow 4"/>
          <p:cNvSpPr/>
          <p:nvPr/>
        </p:nvSpPr>
        <p:spPr>
          <a:xfrm>
            <a:off x="2843808" y="4437112"/>
            <a:ext cx="1080120" cy="93610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39752" y="5085184"/>
            <a:ext cx="24568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Jamaica</a:t>
            </a:r>
          </a:p>
        </p:txBody>
      </p:sp>
      <p:pic>
        <p:nvPicPr>
          <p:cNvPr id="1027" name="Picture 3"/>
          <p:cNvPicPr>
            <a:picLocks noChangeAspect="1" noChangeArrowheads="1"/>
          </p:cNvPicPr>
          <p:nvPr/>
        </p:nvPicPr>
        <p:blipFill>
          <a:blip r:embed="rId3" cstate="print"/>
          <a:srcRect l="35235" t="17511" r="32872" b="46220"/>
          <a:stretch>
            <a:fillRect/>
          </a:stretch>
        </p:blipFill>
        <p:spPr bwMode="auto">
          <a:xfrm>
            <a:off x="5255568" y="0"/>
            <a:ext cx="3888432" cy="2763688"/>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FFFF00"/>
                </a:solidFill>
                <a:latin typeface="Comic Sans MS" pitchFamily="66" charset="0"/>
              </a:rPr>
              <a:t>The History of Reggae – </a:t>
            </a:r>
            <a:r>
              <a:rPr lang="en-GB" sz="2800" dirty="0">
                <a:solidFill>
                  <a:srgbClr val="FFFF00"/>
                </a:solidFill>
                <a:latin typeface="Comic Sans MS" pitchFamily="66" charset="0"/>
              </a:rPr>
              <a:t>[card sort]</a:t>
            </a:r>
            <a:br>
              <a:rPr lang="en-GB" sz="2800" dirty="0">
                <a:solidFill>
                  <a:srgbClr val="FFFF00"/>
                </a:solidFill>
                <a:latin typeface="Comic Sans MS" pitchFamily="66" charset="0"/>
              </a:rPr>
            </a:br>
            <a:r>
              <a:rPr lang="en-GB" sz="2800" dirty="0">
                <a:solidFill>
                  <a:srgbClr val="FFFF00"/>
                </a:solidFill>
                <a:latin typeface="Comic Sans MS" pitchFamily="66" charset="0"/>
              </a:rPr>
              <a:t>listen to the information then arrange the cards accordingly</a:t>
            </a:r>
          </a:p>
        </p:txBody>
      </p:sp>
      <p:sp>
        <p:nvSpPr>
          <p:cNvPr id="2050" name="Text Box 2"/>
          <p:cNvSpPr txBox="1">
            <a:spLocks noChangeArrowheads="1"/>
          </p:cNvSpPr>
          <p:nvPr/>
        </p:nvSpPr>
        <p:spPr bwMode="auto">
          <a:xfrm>
            <a:off x="323528" y="1412776"/>
            <a:ext cx="3330575" cy="8420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In the 1930s and 1940s </a:t>
            </a:r>
            <a:r>
              <a:rPr kumimoji="0" lang="en-GB" sz="1400" b="0" i="0" u="none" strike="noStrike" cap="none" normalizeH="0" baseline="0" dirty="0" err="1">
                <a:ln>
                  <a:noFill/>
                </a:ln>
                <a:solidFill>
                  <a:schemeClr val="tx1"/>
                </a:solidFill>
                <a:effectLst/>
                <a:latin typeface="Comic Sans MS" pitchFamily="66" charset="0"/>
                <a:cs typeface="Arial" pitchFamily="34" charset="0"/>
              </a:rPr>
              <a:t>Mento</a:t>
            </a:r>
            <a:r>
              <a:rPr kumimoji="0" lang="en-GB" sz="1400" b="0" i="0" u="none" strike="noStrike" cap="none" normalizeH="0" baseline="0" dirty="0">
                <a:ln>
                  <a:noFill/>
                </a:ln>
                <a:solidFill>
                  <a:schemeClr val="tx1"/>
                </a:solidFill>
                <a:effectLst/>
                <a:latin typeface="Comic Sans MS" pitchFamily="66" charset="0"/>
                <a:cs typeface="Arial" pitchFamily="34" charset="0"/>
              </a:rPr>
              <a:t> and Calypso were two popular forms of music in Jamaica and the West Indies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436096" y="1484784"/>
            <a:ext cx="3330575" cy="1323975"/>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In the 1950s, American Jazz and Rhythm and Blues [R &amp; B] became the most popular style of music in Jamaica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323528" y="2420888"/>
            <a:ext cx="3330575" cy="199390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This was a time of great change, when what had been mostly rural population began to move towards the cities, in particular the capital, Kingston, in search of work.</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4211960" y="2564904"/>
            <a:ext cx="3330575" cy="2157413"/>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At this time, people would gather to listen to music on sound systems which were like a large mobile disco. Few people could afford their own record player or radio so this was the way they were able to listen to music.</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323528" y="4509120"/>
            <a:ext cx="3330575" cy="153035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In the late 1950s and 1960s, a new style of music emerged called Ska, which combined elements of </a:t>
            </a:r>
            <a:r>
              <a:rPr kumimoji="0" lang="en-GB" sz="1400" b="0" i="0" u="none" strike="noStrike" cap="none" normalizeH="0" baseline="0" dirty="0" err="1">
                <a:ln>
                  <a:noFill/>
                </a:ln>
                <a:solidFill>
                  <a:schemeClr val="tx1"/>
                </a:solidFill>
                <a:effectLst/>
                <a:latin typeface="Comic Sans MS" pitchFamily="66" charset="0"/>
                <a:cs typeface="Arial" pitchFamily="34" charset="0"/>
              </a:rPr>
              <a:t>Mento</a:t>
            </a:r>
            <a:r>
              <a:rPr kumimoji="0" lang="en-GB" sz="1400" b="0" i="0" u="none" strike="noStrike" cap="none" normalizeH="0" baseline="0" dirty="0">
                <a:ln>
                  <a:noFill/>
                </a:ln>
                <a:solidFill>
                  <a:schemeClr val="tx1"/>
                </a:solidFill>
                <a:effectLst/>
                <a:latin typeface="Comic Sans MS" pitchFamily="66" charset="0"/>
                <a:cs typeface="Arial" pitchFamily="34" charset="0"/>
              </a:rPr>
              <a:t>, Calypso and R &amp; B, American Jazz, Blues and Swing music.</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4932040" y="4149080"/>
            <a:ext cx="3330575" cy="2252662"/>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In the mid 1960s a more soulful style of music had become popular called Rocksteady. This was similar to Ska although the vocals were more important than the instrumentals and the lyrics were about peoples’ lives and experiences.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2123728" y="5733256"/>
            <a:ext cx="3330575" cy="750887"/>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a:ln>
                  <a:noFill/>
                </a:ln>
                <a:solidFill>
                  <a:schemeClr val="tx1"/>
                </a:solidFill>
                <a:effectLst/>
                <a:latin typeface="Comic Sans MS" pitchFamily="66" charset="0"/>
                <a:cs typeface="Arial" pitchFamily="34" charset="0"/>
              </a:rPr>
              <a:t>Rocksteady gave way to the new sound of Reggae in the late 1960s.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Footer Placeholder 9"/>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bg/>
                                          </p:spTgt>
                                        </p:tgtEl>
                                        <p:attrNameLst>
                                          <p:attrName>style.visibility</p:attrName>
                                        </p:attrNameLst>
                                      </p:cBhvr>
                                      <p:to>
                                        <p:strVal val="visible"/>
                                      </p:to>
                                    </p:set>
                                    <p:animEffect transition="in" filter="fade">
                                      <p:cBhvr>
                                        <p:cTn id="7" dur="2000"/>
                                        <p:tgtEl>
                                          <p:spTgt spid="20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0">
                                            <p:txEl>
                                              <p:pRg st="0" end="0"/>
                                            </p:txEl>
                                          </p:spTgt>
                                        </p:tgtEl>
                                        <p:attrNameLst>
                                          <p:attrName>style.visibility</p:attrName>
                                        </p:attrNameLst>
                                      </p:cBhvr>
                                      <p:to>
                                        <p:strVal val="visible"/>
                                      </p:to>
                                    </p:set>
                                    <p:animEffect transition="in" filter="fade">
                                      <p:cBhvr>
                                        <p:cTn id="10" dur="2000"/>
                                        <p:tgtEl>
                                          <p:spTgt spid="20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51">
                                            <p:bg/>
                                          </p:spTgt>
                                        </p:tgtEl>
                                        <p:attrNameLst>
                                          <p:attrName>style.visibility</p:attrName>
                                        </p:attrNameLst>
                                      </p:cBhvr>
                                      <p:to>
                                        <p:strVal val="visible"/>
                                      </p:to>
                                    </p:set>
                                    <p:animEffect transition="in" filter="fade">
                                      <p:cBhvr>
                                        <p:cTn id="15" dur="2000"/>
                                        <p:tgtEl>
                                          <p:spTgt spid="2051">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51">
                                            <p:txEl>
                                              <p:pRg st="0" end="0"/>
                                            </p:txEl>
                                          </p:spTgt>
                                        </p:tgtEl>
                                        <p:attrNameLst>
                                          <p:attrName>style.visibility</p:attrName>
                                        </p:attrNameLst>
                                      </p:cBhvr>
                                      <p:to>
                                        <p:strVal val="visible"/>
                                      </p:to>
                                    </p:set>
                                    <p:animEffect transition="in" filter="fade">
                                      <p:cBhvr>
                                        <p:cTn id="18" dur="2000"/>
                                        <p:tgtEl>
                                          <p:spTgt spid="205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52">
                                            <p:bg/>
                                          </p:spTgt>
                                        </p:tgtEl>
                                        <p:attrNameLst>
                                          <p:attrName>style.visibility</p:attrName>
                                        </p:attrNameLst>
                                      </p:cBhvr>
                                      <p:to>
                                        <p:strVal val="visible"/>
                                      </p:to>
                                    </p:set>
                                    <p:animEffect transition="in" filter="fade">
                                      <p:cBhvr>
                                        <p:cTn id="23" dur="2000"/>
                                        <p:tgtEl>
                                          <p:spTgt spid="2052">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52">
                                            <p:txEl>
                                              <p:pRg st="0" end="0"/>
                                            </p:txEl>
                                          </p:spTgt>
                                        </p:tgtEl>
                                        <p:attrNameLst>
                                          <p:attrName>style.visibility</p:attrName>
                                        </p:attrNameLst>
                                      </p:cBhvr>
                                      <p:to>
                                        <p:strVal val="visible"/>
                                      </p:to>
                                    </p:set>
                                    <p:animEffect transition="in" filter="fade">
                                      <p:cBhvr>
                                        <p:cTn id="26" dur="2000"/>
                                        <p:tgtEl>
                                          <p:spTgt spid="205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53">
                                            <p:bg/>
                                          </p:spTgt>
                                        </p:tgtEl>
                                        <p:attrNameLst>
                                          <p:attrName>style.visibility</p:attrName>
                                        </p:attrNameLst>
                                      </p:cBhvr>
                                      <p:to>
                                        <p:strVal val="visible"/>
                                      </p:to>
                                    </p:set>
                                    <p:animEffect transition="in" filter="fade">
                                      <p:cBhvr>
                                        <p:cTn id="31" dur="2000"/>
                                        <p:tgtEl>
                                          <p:spTgt spid="2053">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53">
                                            <p:txEl>
                                              <p:pRg st="0" end="0"/>
                                            </p:txEl>
                                          </p:spTgt>
                                        </p:tgtEl>
                                        <p:attrNameLst>
                                          <p:attrName>style.visibility</p:attrName>
                                        </p:attrNameLst>
                                      </p:cBhvr>
                                      <p:to>
                                        <p:strVal val="visible"/>
                                      </p:to>
                                    </p:set>
                                    <p:animEffect transition="in" filter="fade">
                                      <p:cBhvr>
                                        <p:cTn id="34" dur="2000"/>
                                        <p:tgtEl>
                                          <p:spTgt spid="205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54">
                                            <p:bg/>
                                          </p:spTgt>
                                        </p:tgtEl>
                                        <p:attrNameLst>
                                          <p:attrName>style.visibility</p:attrName>
                                        </p:attrNameLst>
                                      </p:cBhvr>
                                      <p:to>
                                        <p:strVal val="visible"/>
                                      </p:to>
                                    </p:set>
                                    <p:animEffect transition="in" filter="fade">
                                      <p:cBhvr>
                                        <p:cTn id="39" dur="2000"/>
                                        <p:tgtEl>
                                          <p:spTgt spid="2054">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54">
                                            <p:txEl>
                                              <p:pRg st="0" end="0"/>
                                            </p:txEl>
                                          </p:spTgt>
                                        </p:tgtEl>
                                        <p:attrNameLst>
                                          <p:attrName>style.visibility</p:attrName>
                                        </p:attrNameLst>
                                      </p:cBhvr>
                                      <p:to>
                                        <p:strVal val="visible"/>
                                      </p:to>
                                    </p:set>
                                    <p:animEffect transition="in" filter="fade">
                                      <p:cBhvr>
                                        <p:cTn id="42" dur="2000"/>
                                        <p:tgtEl>
                                          <p:spTgt spid="205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55">
                                            <p:bg/>
                                          </p:spTgt>
                                        </p:tgtEl>
                                        <p:attrNameLst>
                                          <p:attrName>style.visibility</p:attrName>
                                        </p:attrNameLst>
                                      </p:cBhvr>
                                      <p:to>
                                        <p:strVal val="visible"/>
                                      </p:to>
                                    </p:set>
                                    <p:animEffect transition="in" filter="fade">
                                      <p:cBhvr>
                                        <p:cTn id="47" dur="2000"/>
                                        <p:tgtEl>
                                          <p:spTgt spid="2055">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55">
                                            <p:txEl>
                                              <p:pRg st="0" end="0"/>
                                            </p:txEl>
                                          </p:spTgt>
                                        </p:tgtEl>
                                        <p:attrNameLst>
                                          <p:attrName>style.visibility</p:attrName>
                                        </p:attrNameLst>
                                      </p:cBhvr>
                                      <p:to>
                                        <p:strVal val="visible"/>
                                      </p:to>
                                    </p:set>
                                    <p:animEffect transition="in" filter="fade">
                                      <p:cBhvr>
                                        <p:cTn id="50" dur="2000"/>
                                        <p:tgtEl>
                                          <p:spTgt spid="205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56">
                                            <p:bg/>
                                          </p:spTgt>
                                        </p:tgtEl>
                                        <p:attrNameLst>
                                          <p:attrName>style.visibility</p:attrName>
                                        </p:attrNameLst>
                                      </p:cBhvr>
                                      <p:to>
                                        <p:strVal val="visible"/>
                                      </p:to>
                                    </p:set>
                                    <p:animEffect transition="in" filter="fade">
                                      <p:cBhvr>
                                        <p:cTn id="55" dur="2000"/>
                                        <p:tgtEl>
                                          <p:spTgt spid="2056">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56">
                                            <p:txEl>
                                              <p:pRg st="0" end="0"/>
                                            </p:txEl>
                                          </p:spTgt>
                                        </p:tgtEl>
                                        <p:attrNameLst>
                                          <p:attrName>style.visibility</p:attrName>
                                        </p:attrNameLst>
                                      </p:cBhvr>
                                      <p:to>
                                        <p:strVal val="visible"/>
                                      </p:to>
                                    </p:set>
                                    <p:animEffect transition="in" filter="fade">
                                      <p:cBhvr>
                                        <p:cTn id="58" dur="2000"/>
                                        <p:tgtEl>
                                          <p:spTgt spid="20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allAtOnce" animBg="1"/>
      <p:bldP spid="2051" grpId="0" build="allAtOnce" animBg="1"/>
      <p:bldP spid="2052" grpId="0" build="allAtOnce" animBg="1"/>
      <p:bldP spid="2053" grpId="0" build="allAtOnce" animBg="1"/>
      <p:bldP spid="2054" grpId="0" build="allAtOnce" animBg="1"/>
      <p:bldP spid="2055" grpId="0" build="allAtOnce" animBg="1"/>
      <p:bldP spid="2056"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Key words</a:t>
            </a:r>
          </a:p>
        </p:txBody>
      </p:sp>
      <p:sp>
        <p:nvSpPr>
          <p:cNvPr id="3" name="Content Placeholder 2"/>
          <p:cNvSpPr>
            <a:spLocks noGrp="1"/>
          </p:cNvSpPr>
          <p:nvPr>
            <p:ph idx="1"/>
          </p:nvPr>
        </p:nvSpPr>
        <p:spPr>
          <a:xfrm>
            <a:off x="457200" y="1214422"/>
            <a:ext cx="8229600" cy="5286412"/>
          </a:xfrm>
        </p:spPr>
        <p:txBody>
          <a:bodyPr>
            <a:normAutofit fontScale="92500" lnSpcReduction="20000"/>
          </a:bodyPr>
          <a:lstStyle/>
          <a:p>
            <a:r>
              <a:rPr lang="en-GB" sz="4000" b="1" dirty="0">
                <a:solidFill>
                  <a:srgbClr val="FFFF00"/>
                </a:solidFill>
              </a:rPr>
              <a:t>ACCENT – </a:t>
            </a:r>
          </a:p>
          <a:p>
            <a:r>
              <a:rPr lang="en-GB" sz="4300" dirty="0">
                <a:solidFill>
                  <a:srgbClr val="FFFF00"/>
                </a:solidFill>
              </a:rPr>
              <a:t>a beat or note that is louder than the rest</a:t>
            </a:r>
          </a:p>
          <a:p>
            <a:r>
              <a:rPr lang="en-GB" sz="4000" b="1" dirty="0">
                <a:solidFill>
                  <a:srgbClr val="FFFF00"/>
                </a:solidFill>
              </a:rPr>
              <a:t>CHORD – </a:t>
            </a:r>
          </a:p>
          <a:p>
            <a:r>
              <a:rPr lang="en-GB" sz="4300" dirty="0">
                <a:solidFill>
                  <a:srgbClr val="FFFF00"/>
                </a:solidFill>
              </a:rPr>
              <a:t>3 or more notes sounded at the same time</a:t>
            </a:r>
          </a:p>
          <a:p>
            <a:r>
              <a:rPr lang="en-GB" sz="4300" b="1" dirty="0">
                <a:solidFill>
                  <a:srgbClr val="FFFF00"/>
                </a:solidFill>
              </a:rPr>
              <a:t>RIFF –</a:t>
            </a:r>
            <a:r>
              <a:rPr lang="en-GB" sz="4300" dirty="0">
                <a:solidFill>
                  <a:srgbClr val="FFFF00"/>
                </a:solidFill>
              </a:rPr>
              <a:t> </a:t>
            </a:r>
          </a:p>
          <a:p>
            <a:r>
              <a:rPr lang="en-GB" sz="4300" dirty="0">
                <a:solidFill>
                  <a:srgbClr val="FFFF00"/>
                </a:solidFill>
              </a:rPr>
              <a:t>A short tune, usually on a guitar but can be on a keyboard/organ</a:t>
            </a:r>
          </a:p>
        </p:txBody>
      </p:sp>
      <p:pic>
        <p:nvPicPr>
          <p:cNvPr id="4" name="Picture 2" descr="http://t1.gstatic.com/images?q=tbn:VYHtIJh1MekQPM:http://www.bigl.co.uk/files/file/Reggae.jpg">
            <a:hlinkClick r:id="rId2"/>
          </p:cNvPr>
          <p:cNvPicPr>
            <a:picLocks noChangeAspect="1" noChangeArrowheads="1"/>
          </p:cNvPicPr>
          <p:nvPr/>
        </p:nvPicPr>
        <p:blipFill>
          <a:blip r:embed="rId3" cstate="print"/>
          <a:srcRect/>
          <a:stretch>
            <a:fillRect/>
          </a:stretch>
        </p:blipFill>
        <p:spPr bwMode="auto">
          <a:xfrm>
            <a:off x="428596" y="285728"/>
            <a:ext cx="1357322" cy="868687"/>
          </a:xfrm>
          <a:prstGeom prst="rect">
            <a:avLst/>
          </a:prstGeom>
          <a:noFill/>
        </p:spPr>
      </p:pic>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FF00"/>
                </a:solidFill>
                <a:latin typeface="Comic Sans MS" pitchFamily="66" charset="0"/>
              </a:rPr>
              <a:t>Listening to Reggae ‘Three Little Birds’ Bob Marley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solidFill>
                  <a:srgbClr val="FFFF00"/>
                </a:solidFill>
                <a:latin typeface="Comic Sans MS" pitchFamily="66" charset="0"/>
              </a:rPr>
              <a:t>Describe the opening? Loud, fast, slow, solo instrument, what instruments</a:t>
            </a:r>
          </a:p>
          <a:p>
            <a:pPr marL="514350" indent="-514350">
              <a:buFont typeface="+mj-lt"/>
              <a:buAutoNum type="arabicPeriod"/>
            </a:pPr>
            <a:r>
              <a:rPr lang="en-GB" dirty="0">
                <a:solidFill>
                  <a:srgbClr val="FFFF00"/>
                </a:solidFill>
                <a:latin typeface="Comic Sans MS" pitchFamily="66" charset="0"/>
              </a:rPr>
              <a:t>Is there a strong bass riff?</a:t>
            </a:r>
          </a:p>
          <a:p>
            <a:pPr marL="514350" indent="-514350">
              <a:buFont typeface="+mj-lt"/>
              <a:buAutoNum type="arabicPeriod"/>
            </a:pPr>
            <a:r>
              <a:rPr lang="en-GB" dirty="0">
                <a:solidFill>
                  <a:srgbClr val="FFFF00"/>
                </a:solidFill>
                <a:latin typeface="Comic Sans MS" pitchFamily="66" charset="0"/>
              </a:rPr>
              <a:t>What instrument plays the riff?</a:t>
            </a:r>
          </a:p>
          <a:p>
            <a:pPr marL="514350" indent="-514350">
              <a:buFont typeface="+mj-lt"/>
              <a:buAutoNum type="arabicPeriod"/>
            </a:pPr>
            <a:r>
              <a:rPr lang="en-GB" dirty="0">
                <a:solidFill>
                  <a:srgbClr val="FFFF00"/>
                </a:solidFill>
                <a:latin typeface="Comic Sans MS" pitchFamily="66" charset="0"/>
              </a:rPr>
              <a:t>Which 2 beats of the bar are accented?</a:t>
            </a:r>
          </a:p>
          <a:p>
            <a:pPr marL="514350" indent="-514350">
              <a:buFont typeface="+mj-lt"/>
              <a:buAutoNum type="arabicPeriod"/>
            </a:pPr>
            <a:r>
              <a:rPr lang="en-GB" dirty="0">
                <a:solidFill>
                  <a:srgbClr val="FFFF00"/>
                </a:solidFill>
                <a:latin typeface="Comic Sans MS" pitchFamily="66" charset="0"/>
              </a:rPr>
              <a:t>How many beats are in each bar?</a:t>
            </a:r>
          </a:p>
          <a:p>
            <a:pPr marL="514350" indent="-514350">
              <a:buFont typeface="+mj-lt"/>
              <a:buAutoNum type="arabicPeriod"/>
            </a:pPr>
            <a:r>
              <a:rPr lang="en-GB" dirty="0">
                <a:solidFill>
                  <a:srgbClr val="FFFF00"/>
                </a:solidFill>
                <a:latin typeface="Comic Sans MS" pitchFamily="66" charset="0"/>
              </a:rPr>
              <a:t>What other instruments are playing?</a:t>
            </a:r>
          </a:p>
        </p:txBody>
      </p:sp>
      <p:sp>
        <p:nvSpPr>
          <p:cNvPr id="4" name="Footer Placeholder 3"/>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dirty="0">
                <a:solidFill>
                  <a:srgbClr val="FFFF00"/>
                </a:solidFill>
              </a:rPr>
              <a:t>Bob Marley</a:t>
            </a: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l="15129" t="23250" r="17688" b="16704"/>
          <a:stretch>
            <a:fillRect/>
          </a:stretch>
        </p:blipFill>
        <p:spPr bwMode="auto">
          <a:xfrm>
            <a:off x="251520" y="1052735"/>
            <a:ext cx="8660314" cy="580526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GB"/>
              <a:t>To understand the term ‘syncopation’ and be able to perform a syncopated rhythm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A8742A8197C8499E0FA8EBB0D7B2E6" ma:contentTypeVersion="14" ma:contentTypeDescription="Create a new document." ma:contentTypeScope="" ma:versionID="e996ede0ff2a4df5f76655764047ccd6">
  <xsd:schema xmlns:xsd="http://www.w3.org/2001/XMLSchema" xmlns:xs="http://www.w3.org/2001/XMLSchema" xmlns:p="http://schemas.microsoft.com/office/2006/metadata/properties" xmlns:ns3="78a9cbe8-9ad9-4eb1-b953-71d3935589b3" xmlns:ns4="c781c1c8-c5b6-404c-9323-93303c04de39" targetNamespace="http://schemas.microsoft.com/office/2006/metadata/properties" ma:root="true" ma:fieldsID="769005a5486d25673c6f178d1843a1db" ns3:_="" ns4:_="">
    <xsd:import namespace="78a9cbe8-9ad9-4eb1-b953-71d3935589b3"/>
    <xsd:import namespace="c781c1c8-c5b6-404c-9323-93303c04de3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9cbe8-9ad9-4eb1-b953-71d39355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1c1c8-c5b6-404c-9323-93303c04de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BA477C-FA3D-413F-8638-AD004F9FB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a9cbe8-9ad9-4eb1-b953-71d3935589b3"/>
    <ds:schemaRef ds:uri="c781c1c8-c5b6-404c-9323-93303c04d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7456BF-D964-418E-BE56-D5955B4DA43F}">
  <ds:schemaRefs>
    <ds:schemaRef ds:uri="http://schemas.microsoft.com/sharepoint/v3/contenttype/forms"/>
  </ds:schemaRefs>
</ds:datastoreItem>
</file>

<file path=customXml/itemProps3.xml><?xml version="1.0" encoding="utf-8"?>
<ds:datastoreItem xmlns:ds="http://schemas.openxmlformats.org/officeDocument/2006/customXml" ds:itemID="{F5E81B7E-0558-431B-AED1-E469339A9CBC}">
  <ds:schemaRefs>
    <ds:schemaRef ds:uri="http://www.w3.org/XML/1998/namespace"/>
    <ds:schemaRef ds:uri="http://schemas.microsoft.com/office/2006/documentManagement/types"/>
    <ds:schemaRef ds:uri="c781c1c8-c5b6-404c-9323-93303c04de39"/>
    <ds:schemaRef ds:uri="http://purl.org/dc/elements/1.1/"/>
    <ds:schemaRef ds:uri="http://schemas.microsoft.com/office/2006/metadata/properties"/>
    <ds:schemaRef ds:uri="78a9cbe8-9ad9-4eb1-b953-71d3935589b3"/>
    <ds:schemaRef ds:uri="http://schemas.microsoft.com/office/infopath/2007/PartnerControl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922</TotalTime>
  <Words>1505</Words>
  <Application>Microsoft Office PowerPoint</Application>
  <PresentationFormat>On-screen Show (4:3)</PresentationFormat>
  <Paragraphs>157</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Comic Sans MS</vt:lpstr>
      <vt:lpstr>Office Theme</vt:lpstr>
      <vt:lpstr>PowerPoint Presentation</vt:lpstr>
      <vt:lpstr>Learning Objectives</vt:lpstr>
      <vt:lpstr>What do you think of when you hear the word...</vt:lpstr>
      <vt:lpstr>PowerPoint Presentation</vt:lpstr>
      <vt:lpstr>Where does Reggae  come from?</vt:lpstr>
      <vt:lpstr>The History of Reggae – [card sort] listen to the information then arrange the cards accordingly</vt:lpstr>
      <vt:lpstr>Key words</vt:lpstr>
      <vt:lpstr>Listening to Reggae ‘Three Little Birds’ Bob Marley</vt:lpstr>
      <vt:lpstr>Bob Marley</vt:lpstr>
      <vt:lpstr>Bob Marley</vt:lpstr>
      <vt:lpstr>Hangman...</vt:lpstr>
      <vt:lpstr>Task</vt:lpstr>
      <vt:lpstr>Have we met our objective?</vt:lpstr>
      <vt:lpstr>Plenary Talk</vt:lpstr>
      <vt:lpstr>PowerPoint Presentation</vt:lpstr>
      <vt:lpstr>Booklets </vt:lpstr>
      <vt:lpstr>Key word warm up</vt:lpstr>
      <vt:lpstr>Starter - Blockbusters</vt:lpstr>
      <vt:lpstr>Learning Objectives</vt:lpstr>
      <vt:lpstr>PowerPoint Presentation</vt:lpstr>
      <vt:lpstr>Performing Reggae</vt:lpstr>
      <vt:lpstr>Performing Reggae</vt:lpstr>
      <vt:lpstr>SWANs</vt:lpstr>
      <vt:lpstr>Checking progress:</vt:lpstr>
      <vt:lpstr>Plenary Talk</vt:lpstr>
      <vt:lpstr>Completing Bob Marley Posters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Reggae Music</dc:title>
  <dc:creator>Sarah</dc:creator>
  <cp:lastModifiedBy>C Ealey-Fitzgerald (Ysgol Calon Cymru)</cp:lastModifiedBy>
  <cp:revision>81</cp:revision>
  <dcterms:created xsi:type="dcterms:W3CDTF">2009-12-08T10:21:45Z</dcterms:created>
  <dcterms:modified xsi:type="dcterms:W3CDTF">2021-10-31T17:01:07Z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0x0101001AA8742A8197C8499E0FA8EBB0D7B2E6</vt:lpwstr>
  </property>
</Properties>
</file>