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  <p:sldMasterId id="2147483690" r:id="rId5"/>
    <p:sldMasterId id="2147483705" r:id="rId6"/>
  </p:sldMasterIdLst>
  <p:notesMasterIdLst>
    <p:notesMasterId r:id="rId116"/>
  </p:notesMasterIdLst>
  <p:sldIdLst>
    <p:sldId id="698" r:id="rId7"/>
    <p:sldId id="588" r:id="rId8"/>
    <p:sldId id="642" r:id="rId9"/>
    <p:sldId id="535" r:id="rId10"/>
    <p:sldId id="643" r:id="rId11"/>
    <p:sldId id="536" r:id="rId12"/>
    <p:sldId id="644" r:id="rId13"/>
    <p:sldId id="591" r:id="rId14"/>
    <p:sldId id="645" r:id="rId15"/>
    <p:sldId id="538" r:id="rId16"/>
    <p:sldId id="646" r:id="rId17"/>
    <p:sldId id="593" r:id="rId18"/>
    <p:sldId id="647" r:id="rId19"/>
    <p:sldId id="594" r:id="rId20"/>
    <p:sldId id="648" r:id="rId21"/>
    <p:sldId id="595" r:id="rId22"/>
    <p:sldId id="649" r:id="rId23"/>
    <p:sldId id="596" r:id="rId24"/>
    <p:sldId id="650" r:id="rId25"/>
    <p:sldId id="597" r:id="rId26"/>
    <p:sldId id="651" r:id="rId27"/>
    <p:sldId id="598" r:id="rId28"/>
    <p:sldId id="652" r:id="rId29"/>
    <p:sldId id="599" r:id="rId30"/>
    <p:sldId id="653" r:id="rId31"/>
    <p:sldId id="654" r:id="rId32"/>
    <p:sldId id="546" r:id="rId33"/>
    <p:sldId id="655" r:id="rId34"/>
    <p:sldId id="601" r:id="rId35"/>
    <p:sldId id="602" r:id="rId36"/>
    <p:sldId id="656" r:id="rId37"/>
    <p:sldId id="603" r:id="rId38"/>
    <p:sldId id="657" r:id="rId39"/>
    <p:sldId id="604" r:id="rId40"/>
    <p:sldId id="658" r:id="rId41"/>
    <p:sldId id="551" r:id="rId42"/>
    <p:sldId id="659" r:id="rId43"/>
    <p:sldId id="552" r:id="rId44"/>
    <p:sldId id="660" r:id="rId45"/>
    <p:sldId id="607" r:id="rId46"/>
    <p:sldId id="661" r:id="rId47"/>
    <p:sldId id="608" r:id="rId48"/>
    <p:sldId id="662" r:id="rId49"/>
    <p:sldId id="609" r:id="rId50"/>
    <p:sldId id="663" r:id="rId51"/>
    <p:sldId id="610" r:id="rId52"/>
    <p:sldId id="664" r:id="rId53"/>
    <p:sldId id="611" r:id="rId54"/>
    <p:sldId id="665" r:id="rId55"/>
    <p:sldId id="558" r:id="rId56"/>
    <p:sldId id="666" r:id="rId57"/>
    <p:sldId id="559" r:id="rId58"/>
    <p:sldId id="667" r:id="rId59"/>
    <p:sldId id="614" r:id="rId60"/>
    <p:sldId id="668" r:id="rId61"/>
    <p:sldId id="615" r:id="rId62"/>
    <p:sldId id="669" r:id="rId63"/>
    <p:sldId id="616" r:id="rId64"/>
    <p:sldId id="670" r:id="rId65"/>
    <p:sldId id="617" r:id="rId66"/>
    <p:sldId id="671" r:id="rId67"/>
    <p:sldId id="618" r:id="rId68"/>
    <p:sldId id="672" r:id="rId69"/>
    <p:sldId id="619" r:id="rId70"/>
    <p:sldId id="673" r:id="rId71"/>
    <p:sldId id="620" r:id="rId72"/>
    <p:sldId id="674" r:id="rId73"/>
    <p:sldId id="621" r:id="rId74"/>
    <p:sldId id="675" r:id="rId75"/>
    <p:sldId id="622" r:id="rId76"/>
    <p:sldId id="676" r:id="rId77"/>
    <p:sldId id="623" r:id="rId78"/>
    <p:sldId id="696" r:id="rId79"/>
    <p:sldId id="624" r:id="rId80"/>
    <p:sldId id="678" r:id="rId81"/>
    <p:sldId id="586" r:id="rId82"/>
    <p:sldId id="679" r:id="rId83"/>
    <p:sldId id="680" r:id="rId84"/>
    <p:sldId id="626" r:id="rId85"/>
    <p:sldId id="627" r:id="rId86"/>
    <p:sldId id="681" r:id="rId87"/>
    <p:sldId id="628" r:id="rId88"/>
    <p:sldId id="682" r:id="rId89"/>
    <p:sldId id="629" r:id="rId90"/>
    <p:sldId id="683" r:id="rId91"/>
    <p:sldId id="630" r:id="rId92"/>
    <p:sldId id="684" r:id="rId93"/>
    <p:sldId id="631" r:id="rId94"/>
    <p:sldId id="685" r:id="rId95"/>
    <p:sldId id="632" r:id="rId96"/>
    <p:sldId id="686" r:id="rId97"/>
    <p:sldId id="633" r:id="rId98"/>
    <p:sldId id="695" r:id="rId99"/>
    <p:sldId id="634" r:id="rId100"/>
    <p:sldId id="687" r:id="rId101"/>
    <p:sldId id="635" r:id="rId102"/>
    <p:sldId id="688" r:id="rId103"/>
    <p:sldId id="636" r:id="rId104"/>
    <p:sldId id="697" r:id="rId105"/>
    <p:sldId id="637" r:id="rId106"/>
    <p:sldId id="690" r:id="rId107"/>
    <p:sldId id="638" r:id="rId108"/>
    <p:sldId id="691" r:id="rId109"/>
    <p:sldId id="639" r:id="rId110"/>
    <p:sldId id="692" r:id="rId111"/>
    <p:sldId id="583" r:id="rId112"/>
    <p:sldId id="693" r:id="rId113"/>
    <p:sldId id="641" r:id="rId114"/>
    <p:sldId id="694" r:id="rId115"/>
  </p:sldIdLst>
  <p:sldSz cx="9906000" cy="6858000" type="A4"/>
  <p:notesSz cx="6858000" cy="9144000"/>
  <p:embeddedFontLst>
    <p:embeddedFont>
      <p:font typeface="Calibri" panose="020F0502020204030204" pitchFamily="34" charset="0"/>
      <p:regular r:id="rId117"/>
      <p:bold r:id="rId118"/>
      <p:italic r:id="rId119"/>
      <p:boldItalic r:id="rId120"/>
    </p:embeddedFont>
    <p:embeddedFont>
      <p:font typeface="Calibri Light" panose="020F0302020204030204" pitchFamily="34" charset="0"/>
      <p:regular r:id="rId121"/>
      <p:italic r:id="rId122"/>
    </p:embeddedFont>
    <p:embeddedFont>
      <p:font typeface="Cambria Math" panose="02040503050406030204" pitchFamily="18" charset="0"/>
      <p:regular r:id="rId1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0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hanks" initials="SS" lastIdx="16" clrIdx="0">
    <p:extLst>
      <p:ext uri="{19B8F6BF-5375-455C-9EA6-DF929625EA0E}">
        <p15:presenceInfo xmlns:p15="http://schemas.microsoft.com/office/powerpoint/2012/main" userId="11d352871ad98766" providerId="Windows Live"/>
      </p:ext>
    </p:extLst>
  </p:cmAuthor>
  <p:cmAuthor id="2" name="Caroline Hamilton" initials="CH" lastIdx="0" clrIdx="1">
    <p:extLst>
      <p:ext uri="{19B8F6BF-5375-455C-9EA6-DF929625EA0E}">
        <p15:presenceInfo xmlns:p15="http://schemas.microsoft.com/office/powerpoint/2012/main" userId="Caroline Hamil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8CBAD"/>
    <a:srgbClr val="FBE5D6"/>
    <a:srgbClr val="FF99FF"/>
    <a:srgbClr val="F8AD8F"/>
    <a:srgbClr val="F4B183"/>
    <a:srgbClr val="203864"/>
    <a:srgbClr val="FFCCFF"/>
    <a:srgbClr val="BDD7EE"/>
    <a:srgbClr val="F7E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2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794" y="396"/>
      </p:cViewPr>
      <p:guideLst>
        <p:guide orient="horz" pos="2137"/>
        <p:guide pos="30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font" Target="fonts/font1.fntdata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font" Target="fonts/font7.fntdata"/><Relationship Id="rId12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font" Target="fonts/font2.fntdata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commentAuthors" Target="commentAuthors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font" Target="fonts/font3.fntdata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font" Target="fonts/font4.fntdata"/><Relationship Id="rId125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font" Target="fonts/font5.fntdata"/><Relationship Id="rId3" Type="http://schemas.openxmlformats.org/officeDocument/2006/relationships/customXml" Target="../customXml/item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54-4D56-B72B-C4641627E8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54-4D56-B72B-C4641627E8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54-4D56-B72B-C4641627E8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54-4D56-B72B-C4641627E8D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8-4103-BE0D-3F08B1A62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5F-485D-8AA2-642460AD664B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B3B-450B-BED3-DE126ACC8B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5F-485D-8AA2-642460AD66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5F-485D-8AA2-642460AD664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B3B-450B-BED3-DE126ACC8B19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3B-450B-BED3-DE126ACC8B19}"/>
              </c:ext>
            </c:extLst>
          </c:dPt>
          <c:cat>
            <c:strRef>
              <c:f>Sheet1!$A$2:$A$7</c:f>
              <c:strCache>
                <c:ptCount val="6"/>
                <c:pt idx="0">
                  <c:v>Blue</c:v>
                </c:pt>
                <c:pt idx="1">
                  <c:v>Hazel</c:v>
                </c:pt>
                <c:pt idx="2">
                  <c:v>Silver</c:v>
                </c:pt>
                <c:pt idx="3">
                  <c:v>Amber</c:v>
                </c:pt>
                <c:pt idx="4">
                  <c:v>Green</c:v>
                </c:pt>
                <c:pt idx="5">
                  <c:v>Brown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96</c:v>
                </c:pt>
                <c:pt idx="2">
                  <c:v>24</c:v>
                </c:pt>
                <c:pt idx="3">
                  <c:v>60</c:v>
                </c:pt>
                <c:pt idx="4">
                  <c:v>48</c:v>
                </c:pt>
                <c:pt idx="5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B-450B-BED3-DE126ACC8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DF0AD-1C7E-4C68-B5BB-D6BE9C8E2149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4EC5C-DC30-403F-AB54-854DDACCC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3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96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1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30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30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52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D2BD4BA-96C7-4B12-8859-CECE399DD8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876145" y="6636616"/>
            <a:ext cx="1477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©White Rose Maths</a:t>
            </a:r>
          </a:p>
        </p:txBody>
      </p:sp>
    </p:spTree>
    <p:extLst>
      <p:ext uri="{BB962C8B-B14F-4D97-AF65-F5344CB8AC3E}">
        <p14:creationId xmlns:p14="http://schemas.microsoft.com/office/powerpoint/2010/main" val="77507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876145" y="6636616"/>
            <a:ext cx="1477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©White Rose Maths</a:t>
            </a:r>
          </a:p>
        </p:txBody>
      </p:sp>
    </p:spTree>
    <p:extLst>
      <p:ext uri="{BB962C8B-B14F-4D97-AF65-F5344CB8AC3E}">
        <p14:creationId xmlns:p14="http://schemas.microsoft.com/office/powerpoint/2010/main" val="229062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876145" y="6636616"/>
            <a:ext cx="1477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©White Rose Maths</a:t>
            </a:r>
          </a:p>
        </p:txBody>
      </p:sp>
    </p:spTree>
    <p:extLst>
      <p:ext uri="{BB962C8B-B14F-4D97-AF65-F5344CB8AC3E}">
        <p14:creationId xmlns:p14="http://schemas.microsoft.com/office/powerpoint/2010/main" val="21472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76.png"/><Relationship Id="rId4" Type="http://schemas.openxmlformats.org/officeDocument/2006/relationships/chart" Target="../charts/char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4.png"/><Relationship Id="rId7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8.png"/><Relationship Id="rId4" Type="http://schemas.openxmlformats.org/officeDocument/2006/relationships/chart" Target="../charts/chart2.xml"/><Relationship Id="rId9" Type="http://schemas.openxmlformats.org/officeDocument/2006/relationships/image" Target="../media/image8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tif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tif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0.png"/><Relationship Id="rId9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.png"/><Relationship Id="rId7" Type="http://schemas.openxmlformats.org/officeDocument/2006/relationships/image" Target="../media/image3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7067" y="5400675"/>
            <a:ext cx="3471863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4219A-C158-48A1-A5E1-9B3CF6754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4"/>
          <a:stretch/>
        </p:blipFill>
        <p:spPr>
          <a:xfrm>
            <a:off x="0" y="0"/>
            <a:ext cx="10101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8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5129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Eva is measuring the length from point A to point B.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What mistake has Eva made? What advice would you give her?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5731"/>
          <a:stretch/>
        </p:blipFill>
        <p:spPr>
          <a:xfrm>
            <a:off x="797501" y="2457243"/>
            <a:ext cx="3713868" cy="19554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4789" y="1995578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A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3393802" y="1995577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B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B12C36-0026-D743-B326-481E6D9C9E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9159" y="2226524"/>
            <a:ext cx="1467448" cy="207336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998515" y="2840364"/>
            <a:ext cx="2381876" cy="1134156"/>
          </a:xfrm>
          <a:prstGeom prst="wedgeRoundRectCallout">
            <a:avLst>
              <a:gd name="adj1" fmla="val 69075"/>
              <a:gd name="adj2" fmla="val 201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think the length is 4.8 cm.</a:t>
            </a:r>
          </a:p>
        </p:txBody>
      </p:sp>
    </p:spTree>
    <p:extLst>
      <p:ext uri="{BB962C8B-B14F-4D97-AF65-F5344CB8AC3E}">
        <p14:creationId xmlns:p14="http://schemas.microsoft.com/office/powerpoint/2010/main" val="138030110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pie charts shows favourite drinks.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What fraction of adults prefer tea?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Which group has the most tea drinkers?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041" y="1998054"/>
            <a:ext cx="7536587" cy="31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061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pie charts shows favourite drinks.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What fraction of adults prefer tea?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Which group has the most tea drinkers?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041" y="1998054"/>
            <a:ext cx="7536587" cy="3158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B97CBD-0D0E-4562-BD62-AE5513800D77}"/>
                  </a:ext>
                </a:extLst>
              </p:cNvPr>
              <p:cNvSpPr txBox="1"/>
              <p:nvPr/>
            </p:nvSpPr>
            <p:spPr>
              <a:xfrm>
                <a:off x="5514391" y="606545"/>
                <a:ext cx="38504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B97CBD-0D0E-4562-BD62-AE5513800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91" y="606545"/>
                <a:ext cx="385041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8456BB-1453-4DD1-8C03-093E20CADFB5}"/>
              </a:ext>
            </a:extLst>
          </p:cNvPr>
          <p:cNvSpPr txBox="1"/>
          <p:nvPr/>
        </p:nvSpPr>
        <p:spPr>
          <a:xfrm>
            <a:off x="5706911" y="1145543"/>
            <a:ext cx="1733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0" dirty="0">
                <a:solidFill>
                  <a:srgbClr val="0070C0"/>
                </a:solidFill>
              </a:rPr>
              <a:t>The children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568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300 students were asked to name their favourite vegetable given the options carrots, broccoli, cauliflower, parsnips and other. How many chose other?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Which vegetable was chosen by 40% of the students?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483" y="2160099"/>
            <a:ext cx="7682378" cy="42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95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300 students were asked to name their favourite vegetable given the options carrots, broccoli, cauliflower, parsnips and other. How many chose other?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Which vegetable was chosen by 40% of the students?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483" y="2160099"/>
            <a:ext cx="7682378" cy="4203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7D857-F65A-4081-A310-F82B4ADADC1B}"/>
              </a:ext>
            </a:extLst>
          </p:cNvPr>
          <p:cNvSpPr txBox="1"/>
          <p:nvPr/>
        </p:nvSpPr>
        <p:spPr>
          <a:xfrm>
            <a:off x="3858751" y="11208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7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71AF84-0587-421C-B1DD-13B74700C663}"/>
              </a:ext>
            </a:extLst>
          </p:cNvPr>
          <p:cNvSpPr txBox="1"/>
          <p:nvPr/>
        </p:nvSpPr>
        <p:spPr>
          <a:xfrm>
            <a:off x="7426639" y="1519372"/>
            <a:ext cx="160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Cauliflower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9653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table contains information about the cars in a car park.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Complete the table and draw a pie chart to represent the data.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11BD4F-D459-F845-96B5-EC4354B90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38731"/>
              </p:ext>
            </p:extLst>
          </p:nvPr>
        </p:nvGraphicFramePr>
        <p:xfrm>
          <a:off x="757647" y="1411701"/>
          <a:ext cx="8088213" cy="2363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6071">
                  <a:extLst>
                    <a:ext uri="{9D8B030D-6E8A-4147-A177-3AD203B41FA5}">
                      <a16:colId xmlns:a16="http://schemas.microsoft.com/office/drawing/2014/main" val="927330560"/>
                    </a:ext>
                  </a:extLst>
                </a:gridCol>
                <a:gridCol w="2696071">
                  <a:extLst>
                    <a:ext uri="{9D8B030D-6E8A-4147-A177-3AD203B41FA5}">
                      <a16:colId xmlns:a16="http://schemas.microsoft.com/office/drawing/2014/main" val="302394348"/>
                    </a:ext>
                  </a:extLst>
                </a:gridCol>
                <a:gridCol w="2696071">
                  <a:extLst>
                    <a:ext uri="{9D8B030D-6E8A-4147-A177-3AD203B41FA5}">
                      <a16:colId xmlns:a16="http://schemas.microsoft.com/office/drawing/2014/main" val="1315748202"/>
                    </a:ext>
                  </a:extLst>
                </a:gridCol>
              </a:tblGrid>
              <a:tr h="4726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Manufacturer</a:t>
                      </a: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Frequency</a:t>
                      </a: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Angle of sector</a:t>
                      </a: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986929"/>
                  </a:ext>
                </a:extLst>
              </a:tr>
              <a:tr h="4726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Volvo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10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75130"/>
                  </a:ext>
                </a:extLst>
              </a:tr>
              <a:tr h="4726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BMW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02151"/>
                  </a:ext>
                </a:extLst>
              </a:tr>
              <a:tr h="4726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Ford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16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626146"/>
                  </a:ext>
                </a:extLst>
              </a:tr>
              <a:tr h="4726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Kia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217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9050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table contains information about the cars in a car park.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Complete the table and draw a pie chart to represent the data.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11BD4F-D459-F845-96B5-EC4354B90D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5046868"/>
                  </p:ext>
                </p:extLst>
              </p:nvPr>
            </p:nvGraphicFramePr>
            <p:xfrm>
              <a:off x="757647" y="1411701"/>
              <a:ext cx="8088213" cy="23634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96071">
                      <a:extLst>
                        <a:ext uri="{9D8B030D-6E8A-4147-A177-3AD203B41FA5}">
                          <a16:colId xmlns:a16="http://schemas.microsoft.com/office/drawing/2014/main" val="927330560"/>
                        </a:ext>
                      </a:extLst>
                    </a:gridCol>
                    <a:gridCol w="2696071">
                      <a:extLst>
                        <a:ext uri="{9D8B030D-6E8A-4147-A177-3AD203B41FA5}">
                          <a16:colId xmlns:a16="http://schemas.microsoft.com/office/drawing/2014/main" val="302394348"/>
                        </a:ext>
                      </a:extLst>
                    </a:gridCol>
                    <a:gridCol w="2696071">
                      <a:extLst>
                        <a:ext uri="{9D8B030D-6E8A-4147-A177-3AD203B41FA5}">
                          <a16:colId xmlns:a16="http://schemas.microsoft.com/office/drawing/2014/main" val="1315748202"/>
                        </a:ext>
                      </a:extLst>
                    </a:gridCol>
                  </a:tblGrid>
                  <a:tr h="472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Manufacturer</a:t>
                          </a:r>
                        </a:p>
                      </a:txBody>
                      <a:tcPr marL="0" marR="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Frequency</a:t>
                          </a:r>
                        </a:p>
                      </a:txBody>
                      <a:tcPr marL="0" marR="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Angle of sector</a:t>
                          </a:r>
                        </a:p>
                      </a:txBody>
                      <a:tcPr marL="0" marR="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986929"/>
                      </a:ext>
                    </a:extLst>
                  </a:tr>
                  <a:tr h="472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Volvo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10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80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2675130"/>
                      </a:ext>
                    </a:extLst>
                  </a:tr>
                  <a:tr h="472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BMW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64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7102151"/>
                      </a:ext>
                    </a:extLst>
                  </a:tr>
                  <a:tr h="472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Ford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16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128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2626146"/>
                      </a:ext>
                    </a:extLst>
                  </a:tr>
                  <a:tr h="472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Kia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11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88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9217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11BD4F-D459-F845-96B5-EC4354B90D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5046868"/>
                  </p:ext>
                </p:extLst>
              </p:nvPr>
            </p:nvGraphicFramePr>
            <p:xfrm>
              <a:off x="757647" y="1411701"/>
              <a:ext cx="8088213" cy="23634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96071">
                      <a:extLst>
                        <a:ext uri="{9D8B030D-6E8A-4147-A177-3AD203B41FA5}">
                          <a16:colId xmlns:a16="http://schemas.microsoft.com/office/drawing/2014/main" val="927330560"/>
                        </a:ext>
                      </a:extLst>
                    </a:gridCol>
                    <a:gridCol w="2696071">
                      <a:extLst>
                        <a:ext uri="{9D8B030D-6E8A-4147-A177-3AD203B41FA5}">
                          <a16:colId xmlns:a16="http://schemas.microsoft.com/office/drawing/2014/main" val="302394348"/>
                        </a:ext>
                      </a:extLst>
                    </a:gridCol>
                    <a:gridCol w="2696071">
                      <a:extLst>
                        <a:ext uri="{9D8B030D-6E8A-4147-A177-3AD203B41FA5}">
                          <a16:colId xmlns:a16="http://schemas.microsoft.com/office/drawing/2014/main" val="1315748202"/>
                        </a:ext>
                      </a:extLst>
                    </a:gridCol>
                  </a:tblGrid>
                  <a:tr h="472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Manufacturer</a:t>
                          </a:r>
                        </a:p>
                      </a:txBody>
                      <a:tcPr marL="0" marR="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Frequency</a:t>
                          </a:r>
                        </a:p>
                      </a:txBody>
                      <a:tcPr marL="0" marR="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Angle of sector</a:t>
                          </a:r>
                        </a:p>
                      </a:txBody>
                      <a:tcPr marL="0" marR="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986929"/>
                      </a:ext>
                    </a:extLst>
                  </a:tr>
                  <a:tr h="472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Volvo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10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200000" t="-119231" r="-451" b="-314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2675130"/>
                      </a:ext>
                    </a:extLst>
                  </a:tr>
                  <a:tr h="472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BMW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200000" t="-222078" r="-451" b="-2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7102151"/>
                      </a:ext>
                    </a:extLst>
                  </a:tr>
                  <a:tr h="472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Ford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16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200000" t="-317949" r="-451" b="-1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2626146"/>
                      </a:ext>
                    </a:extLst>
                  </a:tr>
                  <a:tr h="472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Kia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11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200000" t="-417949" r="-451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921798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20088147"/>
              </p:ext>
            </p:extLst>
          </p:nvPr>
        </p:nvGraphicFramePr>
        <p:xfrm>
          <a:off x="631020" y="4040597"/>
          <a:ext cx="3300091" cy="2623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CA59A5-BE3A-4FCB-9A82-C8E2BA306D7C}"/>
                  </a:ext>
                </a:extLst>
              </p:cNvPr>
              <p:cNvSpPr txBox="1"/>
              <p:nvPr/>
            </p:nvSpPr>
            <p:spPr>
              <a:xfrm>
                <a:off x="1694609" y="5539975"/>
                <a:ext cx="6222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Ford</a:t>
                </a:r>
              </a:p>
              <a:p>
                <a:pPr algn="ctr"/>
                <a:r>
                  <a:rPr lang="en-GB" dirty="0">
                    <a:ea typeface="Cambria Math" panose="02040503050406030204" pitchFamily="18" charset="0"/>
                  </a:rPr>
                  <a:t>128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CA59A5-BE3A-4FCB-9A82-C8E2BA306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09" y="5539975"/>
                <a:ext cx="622286" cy="646331"/>
              </a:xfrm>
              <a:prstGeom prst="rect">
                <a:avLst/>
              </a:prstGeom>
              <a:blipFill>
                <a:blip r:embed="rId5"/>
                <a:stretch>
                  <a:fillRect l="-8824" t="-5660" r="-3922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4F5C31-38A6-484E-9C19-C871F5E83BD2}"/>
                  </a:ext>
                </a:extLst>
              </p:cNvPr>
              <p:cNvSpPr txBox="1"/>
              <p:nvPr/>
            </p:nvSpPr>
            <p:spPr>
              <a:xfrm>
                <a:off x="1574825" y="4576923"/>
                <a:ext cx="5052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Kia</a:t>
                </a:r>
              </a:p>
              <a:p>
                <a:pPr algn="ctr"/>
                <a:r>
                  <a:rPr lang="en-GB" dirty="0">
                    <a:ea typeface="Cambria Math" panose="02040503050406030204" pitchFamily="18" charset="0"/>
                  </a:rPr>
                  <a:t>88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4F5C31-38A6-484E-9C19-C871F5E83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25" y="4576923"/>
                <a:ext cx="505267" cy="646331"/>
              </a:xfrm>
              <a:prstGeom prst="rect">
                <a:avLst/>
              </a:prstGeom>
              <a:blipFill>
                <a:blip r:embed="rId6"/>
                <a:stretch>
                  <a:fillRect l="-9639" t="-5660" r="-3614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C227BA-AE60-49F2-8C91-DDFCE3D95653}"/>
                  </a:ext>
                </a:extLst>
              </p:cNvPr>
              <p:cNvSpPr txBox="1"/>
              <p:nvPr/>
            </p:nvSpPr>
            <p:spPr>
              <a:xfrm>
                <a:off x="2316895" y="4576923"/>
                <a:ext cx="7579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Volvo </a:t>
                </a:r>
              </a:p>
              <a:p>
                <a:pPr algn="ctr"/>
                <a:r>
                  <a:rPr lang="en-GB" dirty="0">
                    <a:ea typeface="Cambria Math" panose="02040503050406030204" pitchFamily="18" charset="0"/>
                  </a:rPr>
                  <a:t>80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C227BA-AE60-49F2-8C91-DDFCE3D95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895" y="4576923"/>
                <a:ext cx="757964" cy="646331"/>
              </a:xfrm>
              <a:prstGeom prst="rect">
                <a:avLst/>
              </a:prstGeom>
              <a:blipFill>
                <a:blip r:embed="rId7"/>
                <a:stretch>
                  <a:fillRect l="-6452" t="-5660" r="-6452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7DF530-EFD4-407D-AE7E-9BF02FB18BDE}"/>
                  </a:ext>
                </a:extLst>
              </p:cNvPr>
              <p:cNvSpPr txBox="1"/>
              <p:nvPr/>
            </p:nvSpPr>
            <p:spPr>
              <a:xfrm>
                <a:off x="2640747" y="5247971"/>
                <a:ext cx="7120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BMW</a:t>
                </a:r>
              </a:p>
              <a:p>
                <a:pPr algn="ctr"/>
                <a:r>
                  <a:rPr lang="en-GB" dirty="0">
                    <a:ea typeface="Cambria Math" panose="02040503050406030204" pitchFamily="18" charset="0"/>
                  </a:rPr>
                  <a:t>64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7DF530-EFD4-407D-AE7E-9BF02FB18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47" y="5247971"/>
                <a:ext cx="712054" cy="646331"/>
              </a:xfrm>
              <a:prstGeom prst="rect">
                <a:avLst/>
              </a:prstGeom>
              <a:blipFill>
                <a:blip r:embed="rId8"/>
                <a:stretch>
                  <a:fillRect l="-6838" t="-5660" r="-7692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49836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table contains information about the colour of students eyes in class 8a.  There are 30 students in class 8a.  Complete the table and draw a pie chart to represent the data.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DDED70-5AAB-D54C-8C28-5FA696991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42363"/>
              </p:ext>
            </p:extLst>
          </p:nvPr>
        </p:nvGraphicFramePr>
        <p:xfrm>
          <a:off x="696335" y="1748912"/>
          <a:ext cx="8214843" cy="3345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281">
                  <a:extLst>
                    <a:ext uri="{9D8B030D-6E8A-4147-A177-3AD203B41FA5}">
                      <a16:colId xmlns:a16="http://schemas.microsoft.com/office/drawing/2014/main" val="927330560"/>
                    </a:ext>
                  </a:extLst>
                </a:gridCol>
                <a:gridCol w="2738281">
                  <a:extLst>
                    <a:ext uri="{9D8B030D-6E8A-4147-A177-3AD203B41FA5}">
                      <a16:colId xmlns:a16="http://schemas.microsoft.com/office/drawing/2014/main" val="302394348"/>
                    </a:ext>
                  </a:extLst>
                </a:gridCol>
                <a:gridCol w="2738281">
                  <a:extLst>
                    <a:ext uri="{9D8B030D-6E8A-4147-A177-3AD203B41FA5}">
                      <a16:colId xmlns:a16="http://schemas.microsoft.com/office/drawing/2014/main" val="1315748202"/>
                    </a:ext>
                  </a:extLst>
                </a:gridCol>
              </a:tblGrid>
              <a:tr h="4779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Manufacturer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Frequency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Angle of sector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986929"/>
                  </a:ext>
                </a:extLst>
              </a:tr>
              <a:tr h="4779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Brown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75130"/>
                  </a:ext>
                </a:extLst>
              </a:tr>
              <a:tr h="4779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Hazel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02151"/>
                  </a:ext>
                </a:extLst>
              </a:tr>
              <a:tr h="4779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Blue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60°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626146"/>
                  </a:ext>
                </a:extLst>
              </a:tr>
              <a:tr h="4779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Green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48°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217983"/>
                  </a:ext>
                </a:extLst>
              </a:tr>
              <a:tr h="4779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Silver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57966"/>
                  </a:ext>
                </a:extLst>
              </a:tr>
              <a:tr h="4779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Amber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3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88658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155665" y="98299"/>
            <a:ext cx="8497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table contains information about the colour of students' eyes in class 8a.  There are 30 students in class 8a.  Complete the table and draw a pie chart to represent the data.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ADDED70-5AAB-D54C-8C28-5FA696991D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855939"/>
                  </p:ext>
                </p:extLst>
              </p:nvPr>
            </p:nvGraphicFramePr>
            <p:xfrm>
              <a:off x="220980" y="1418817"/>
              <a:ext cx="8214843" cy="33456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38281">
                      <a:extLst>
                        <a:ext uri="{9D8B030D-6E8A-4147-A177-3AD203B41FA5}">
                          <a16:colId xmlns:a16="http://schemas.microsoft.com/office/drawing/2014/main" val="927330560"/>
                        </a:ext>
                      </a:extLst>
                    </a:gridCol>
                    <a:gridCol w="2738281">
                      <a:extLst>
                        <a:ext uri="{9D8B030D-6E8A-4147-A177-3AD203B41FA5}">
                          <a16:colId xmlns:a16="http://schemas.microsoft.com/office/drawing/2014/main" val="302394348"/>
                        </a:ext>
                      </a:extLst>
                    </a:gridCol>
                    <a:gridCol w="2738281">
                      <a:extLst>
                        <a:ext uri="{9D8B030D-6E8A-4147-A177-3AD203B41FA5}">
                          <a16:colId xmlns:a16="http://schemas.microsoft.com/office/drawing/2014/main" val="1315748202"/>
                        </a:ext>
                      </a:extLst>
                    </a:gridCol>
                  </a:tblGrid>
                  <a:tr h="477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Manufacturer</a:t>
                          </a:r>
                        </a:p>
                      </a:txBody>
                      <a:tcPr marL="0" marR="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Frequency</a:t>
                          </a:r>
                        </a:p>
                      </a:txBody>
                      <a:tcPr marL="0" marR="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Angle of sector</a:t>
                          </a:r>
                        </a:p>
                      </a:txBody>
                      <a:tcPr marL="0" marR="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986929"/>
                      </a:ext>
                    </a:extLst>
                  </a:tr>
                  <a:tr h="477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Brown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72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2675130"/>
                      </a:ext>
                    </a:extLst>
                  </a:tr>
                  <a:tr h="477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Hazel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96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7102151"/>
                      </a:ext>
                    </a:extLst>
                  </a:tr>
                  <a:tr h="477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Blue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60°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2626146"/>
                      </a:ext>
                    </a:extLst>
                  </a:tr>
                  <a:tr h="477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Green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48°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9217983"/>
                      </a:ext>
                    </a:extLst>
                  </a:tr>
                  <a:tr h="477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Silver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24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657966"/>
                      </a:ext>
                    </a:extLst>
                  </a:tr>
                  <a:tr h="477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Amber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30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ADDED70-5AAB-D54C-8C28-5FA696991D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855939"/>
                  </p:ext>
                </p:extLst>
              </p:nvPr>
            </p:nvGraphicFramePr>
            <p:xfrm>
              <a:off x="220980" y="1418817"/>
              <a:ext cx="8214843" cy="33456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38281">
                      <a:extLst>
                        <a:ext uri="{9D8B030D-6E8A-4147-A177-3AD203B41FA5}">
                          <a16:colId xmlns:a16="http://schemas.microsoft.com/office/drawing/2014/main" val="927330560"/>
                        </a:ext>
                      </a:extLst>
                    </a:gridCol>
                    <a:gridCol w="2738281">
                      <a:extLst>
                        <a:ext uri="{9D8B030D-6E8A-4147-A177-3AD203B41FA5}">
                          <a16:colId xmlns:a16="http://schemas.microsoft.com/office/drawing/2014/main" val="302394348"/>
                        </a:ext>
                      </a:extLst>
                    </a:gridCol>
                    <a:gridCol w="2738281">
                      <a:extLst>
                        <a:ext uri="{9D8B030D-6E8A-4147-A177-3AD203B41FA5}">
                          <a16:colId xmlns:a16="http://schemas.microsoft.com/office/drawing/2014/main" val="1315748202"/>
                        </a:ext>
                      </a:extLst>
                    </a:gridCol>
                  </a:tblGrid>
                  <a:tr h="477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Manufacturer</a:t>
                          </a:r>
                        </a:p>
                      </a:txBody>
                      <a:tcPr marL="0" marR="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Frequency</a:t>
                          </a:r>
                        </a:p>
                      </a:txBody>
                      <a:tcPr marL="0" marR="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Angle of sector</a:t>
                          </a:r>
                        </a:p>
                      </a:txBody>
                      <a:tcPr marL="0" marR="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986929"/>
                      </a:ext>
                    </a:extLst>
                  </a:tr>
                  <a:tr h="477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Brown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200445" t="-120513" r="-445" b="-5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2675130"/>
                      </a:ext>
                    </a:extLst>
                  </a:tr>
                  <a:tr h="477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Hazel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200445" t="-217722" r="-445" b="-4126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7102151"/>
                      </a:ext>
                    </a:extLst>
                  </a:tr>
                  <a:tr h="477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Blue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60°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2626146"/>
                      </a:ext>
                    </a:extLst>
                  </a:tr>
                  <a:tr h="477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Green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48°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9217983"/>
                      </a:ext>
                    </a:extLst>
                  </a:tr>
                  <a:tr h="477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Silver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200445" t="-523077" r="-445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657966"/>
                      </a:ext>
                    </a:extLst>
                  </a:tr>
                  <a:tr h="477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Amber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200445" t="-615190" r="-445" b="-15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3065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E65BA47-F85C-4448-A958-6C4765DE7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979847"/>
              </p:ext>
            </p:extLst>
          </p:nvPr>
        </p:nvGraphicFramePr>
        <p:xfrm>
          <a:off x="207956" y="4729826"/>
          <a:ext cx="3462767" cy="202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3288AB-0A17-439E-8DE9-7306E1BBE22A}"/>
                  </a:ext>
                </a:extLst>
              </p:cNvPr>
              <p:cNvSpPr txBox="1"/>
              <p:nvPr/>
            </p:nvSpPr>
            <p:spPr>
              <a:xfrm>
                <a:off x="1236806" y="5004069"/>
                <a:ext cx="7940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Brown</a:t>
                </a:r>
              </a:p>
              <a:p>
                <a:pPr algn="ctr"/>
                <a:r>
                  <a:rPr lang="en-GB" dirty="0"/>
                  <a:t>72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3288AB-0A17-439E-8DE9-7306E1BBE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806" y="5004069"/>
                <a:ext cx="794000" cy="646331"/>
              </a:xfrm>
              <a:prstGeom prst="rect">
                <a:avLst/>
              </a:prstGeom>
              <a:blipFill>
                <a:blip r:embed="rId5"/>
                <a:stretch>
                  <a:fillRect l="-6923" t="-5660" r="-6154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804E73-5C5D-425A-8D17-F108280A7352}"/>
                  </a:ext>
                </a:extLst>
              </p:cNvPr>
              <p:cNvSpPr txBox="1"/>
              <p:nvPr/>
            </p:nvSpPr>
            <p:spPr>
              <a:xfrm>
                <a:off x="1924128" y="4951063"/>
                <a:ext cx="5998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Blue</a:t>
                </a:r>
              </a:p>
              <a:p>
                <a:pPr algn="ctr"/>
                <a:r>
                  <a:rPr lang="en-GB" dirty="0"/>
                  <a:t>60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804E73-5C5D-425A-8D17-F108280A7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128" y="4951063"/>
                <a:ext cx="599844" cy="646331"/>
              </a:xfrm>
              <a:prstGeom prst="rect">
                <a:avLst/>
              </a:prstGeom>
              <a:blipFill>
                <a:blip r:embed="rId6"/>
                <a:stretch>
                  <a:fillRect l="-9184" t="-4717" r="-9184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54D451-30B3-469B-B6ED-5200A6146295}"/>
                  </a:ext>
                </a:extLst>
              </p:cNvPr>
              <p:cNvSpPr txBox="1"/>
              <p:nvPr/>
            </p:nvSpPr>
            <p:spPr>
              <a:xfrm>
                <a:off x="2084545" y="5640622"/>
                <a:ext cx="6940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Hazel</a:t>
                </a:r>
              </a:p>
              <a:p>
                <a:pPr algn="ctr"/>
                <a:r>
                  <a:rPr lang="en-GB" dirty="0"/>
                  <a:t>96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54D451-30B3-469B-B6ED-5200A6146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545" y="5640622"/>
                <a:ext cx="694036" cy="646331"/>
              </a:xfrm>
              <a:prstGeom prst="rect">
                <a:avLst/>
              </a:prstGeom>
              <a:blipFill>
                <a:blip r:embed="rId7"/>
                <a:stretch>
                  <a:fillRect l="-7895" t="-4717" r="-7018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7F64A5-C097-4879-A2AB-7033CA0389FD}"/>
                  </a:ext>
                </a:extLst>
              </p:cNvPr>
              <p:cNvSpPr txBox="1"/>
              <p:nvPr/>
            </p:nvSpPr>
            <p:spPr>
              <a:xfrm>
                <a:off x="1850942" y="6245619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24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7F64A5-C097-4879-A2AB-7033CA038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42" y="6245619"/>
                <a:ext cx="505267" cy="369332"/>
              </a:xfrm>
              <a:prstGeom prst="rect">
                <a:avLst/>
              </a:prstGeom>
              <a:blipFill>
                <a:blip r:embed="rId8"/>
                <a:stretch>
                  <a:fillRect l="-1084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BD8438-1B03-43E6-B351-C11CFE307959}"/>
                  </a:ext>
                </a:extLst>
              </p:cNvPr>
              <p:cNvSpPr txBox="1"/>
              <p:nvPr/>
            </p:nvSpPr>
            <p:spPr>
              <a:xfrm>
                <a:off x="1324744" y="5937843"/>
                <a:ext cx="74892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Amber</a:t>
                </a:r>
              </a:p>
              <a:p>
                <a:pPr algn="ctr"/>
                <a:r>
                  <a:rPr lang="en-GB" dirty="0"/>
                  <a:t>60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BD8438-1B03-43E6-B351-C11CFE307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44" y="5937843"/>
                <a:ext cx="748923" cy="615553"/>
              </a:xfrm>
              <a:prstGeom prst="rect">
                <a:avLst/>
              </a:prstGeom>
              <a:blipFill>
                <a:blip r:embed="rId9"/>
                <a:stretch>
                  <a:fillRect l="-4065" t="-2970" r="-2439" b="-14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04E196-E01D-410E-A301-FFD30BC51365}"/>
                  </a:ext>
                </a:extLst>
              </p:cNvPr>
              <p:cNvSpPr txBox="1"/>
              <p:nvPr/>
            </p:nvSpPr>
            <p:spPr>
              <a:xfrm>
                <a:off x="974136" y="5497610"/>
                <a:ext cx="7603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Green</a:t>
                </a:r>
              </a:p>
              <a:p>
                <a:pPr algn="ctr"/>
                <a:r>
                  <a:rPr lang="en-GB" dirty="0"/>
                  <a:t>48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04E196-E01D-410E-A301-FFD30BC51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36" y="5497610"/>
                <a:ext cx="760336" cy="646331"/>
              </a:xfrm>
              <a:prstGeom prst="rect">
                <a:avLst/>
              </a:prstGeom>
              <a:blipFill>
                <a:blip r:embed="rId10"/>
                <a:stretch>
                  <a:fillRect l="-7200" t="-5660" r="-640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4205551-6AE3-4759-BA3A-A8D30F5C00EA}"/>
              </a:ext>
            </a:extLst>
          </p:cNvPr>
          <p:cNvSpPr txBox="1"/>
          <p:nvPr/>
        </p:nvSpPr>
        <p:spPr>
          <a:xfrm>
            <a:off x="2089188" y="6522618"/>
            <a:ext cx="69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Silver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6706337-6270-4D88-B4A5-92960FFB4F13}"/>
              </a:ext>
            </a:extLst>
          </p:cNvPr>
          <p:cNvCxnSpPr>
            <a:cxnSpLocks/>
            <a:endCxn id="15" idx="0"/>
          </p:cNvCxnSpPr>
          <p:nvPr/>
        </p:nvCxnSpPr>
        <p:spPr>
          <a:xfrm flipH="1" flipV="1">
            <a:off x="2103576" y="6245619"/>
            <a:ext cx="317950" cy="397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3157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Tahir is drawing a pie chart using the frequency table.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Tahir’s calculations are in red.  Explain the mistake Tahir has made and then construct an accurate pie chart.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8FCF0D6-A806-9A4C-BC83-8A10C007C0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0869421"/>
                  </p:ext>
                </p:extLst>
              </p:nvPr>
            </p:nvGraphicFramePr>
            <p:xfrm>
              <a:off x="759179" y="1750342"/>
              <a:ext cx="8681709" cy="33290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36000">
                      <a:extLst>
                        <a:ext uri="{9D8B030D-6E8A-4147-A177-3AD203B41FA5}">
                          <a16:colId xmlns:a16="http://schemas.microsoft.com/office/drawing/2014/main" val="3201060966"/>
                        </a:ext>
                      </a:extLst>
                    </a:gridCol>
                    <a:gridCol w="3079194">
                      <a:extLst>
                        <a:ext uri="{9D8B030D-6E8A-4147-A177-3AD203B41FA5}">
                          <a16:colId xmlns:a16="http://schemas.microsoft.com/office/drawing/2014/main" val="3730721336"/>
                        </a:ext>
                      </a:extLst>
                    </a:gridCol>
                    <a:gridCol w="737989">
                      <a:extLst>
                        <a:ext uri="{9D8B030D-6E8A-4147-A177-3AD203B41FA5}">
                          <a16:colId xmlns:a16="http://schemas.microsoft.com/office/drawing/2014/main" val="599857929"/>
                        </a:ext>
                      </a:extLst>
                    </a:gridCol>
                    <a:gridCol w="2128526">
                      <a:extLst>
                        <a:ext uri="{9D8B030D-6E8A-4147-A177-3AD203B41FA5}">
                          <a16:colId xmlns:a16="http://schemas.microsoft.com/office/drawing/2014/main" val="3306177426"/>
                        </a:ext>
                      </a:extLst>
                    </a:gridCol>
                  </a:tblGrid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Sport</a:t>
                          </a:r>
                        </a:p>
                      </a:txBody>
                      <a:tcPr marL="0" marR="0" marT="0" marB="0">
                        <a:solidFill>
                          <a:srgbClr val="E191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Frequency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191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+mn-lt"/>
                          </a:endParaRPr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19911367"/>
                      </a:ext>
                    </a:extLst>
                  </a:tr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Hockey</a:t>
                          </a:r>
                        </a:p>
                      </a:txBody>
                      <a:tcPr marL="0" marR="0" marT="0" marB="0"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20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0.25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20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5°</a:t>
                          </a:r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1321552"/>
                      </a:ext>
                    </a:extLst>
                  </a:tr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Rugby</a:t>
                          </a:r>
                        </a:p>
                      </a:txBody>
                      <a:tcPr marL="0" marR="0" marT="0" marB="0"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28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0.25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28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7°</a:t>
                          </a:r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19528427"/>
                      </a:ext>
                    </a:extLst>
                  </a:tr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Football</a:t>
                          </a:r>
                        </a:p>
                      </a:txBody>
                      <a:tcPr marL="0" marR="0" marT="0" marB="0"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16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0.25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16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4°</a:t>
                          </a:r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1125321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Basketball</a:t>
                          </a:r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26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0.25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26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6.5°</a:t>
                          </a:r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0487310"/>
                      </a:ext>
                    </a:extLst>
                  </a:tr>
                  <a:tr h="458843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Bariol" panose="02000506040000020003" pitchFamily="2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8574070"/>
                      </a:ext>
                    </a:extLst>
                  </a:tr>
                  <a:tr h="458843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20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28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16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26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90      90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360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0.25</a:t>
                          </a: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7974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8FCF0D6-A806-9A4C-BC83-8A10C007C05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9179" y="1750342"/>
              <a:ext cx="8681709" cy="33290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36000">
                      <a:extLst>
                        <a:ext uri="{9D8B030D-6E8A-4147-A177-3AD203B41FA5}">
                          <a16:colId xmlns:a16="http://schemas.microsoft.com/office/drawing/2014/main" val="3201060966"/>
                        </a:ext>
                      </a:extLst>
                    </a:gridCol>
                    <a:gridCol w="3079194">
                      <a:extLst>
                        <a:ext uri="{9D8B030D-6E8A-4147-A177-3AD203B41FA5}">
                          <a16:colId xmlns:a16="http://schemas.microsoft.com/office/drawing/2014/main" val="3730721336"/>
                        </a:ext>
                      </a:extLst>
                    </a:gridCol>
                    <a:gridCol w="737989">
                      <a:extLst>
                        <a:ext uri="{9D8B030D-6E8A-4147-A177-3AD203B41FA5}">
                          <a16:colId xmlns:a16="http://schemas.microsoft.com/office/drawing/2014/main" val="599857929"/>
                        </a:ext>
                      </a:extLst>
                    </a:gridCol>
                    <a:gridCol w="2128526">
                      <a:extLst>
                        <a:ext uri="{9D8B030D-6E8A-4147-A177-3AD203B41FA5}">
                          <a16:colId xmlns:a16="http://schemas.microsoft.com/office/drawing/2014/main" val="3306177426"/>
                        </a:ext>
                      </a:extLst>
                    </a:gridCol>
                  </a:tblGrid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Sport</a:t>
                          </a:r>
                        </a:p>
                      </a:txBody>
                      <a:tcPr marL="0" marR="0" marT="0" marB="0">
                        <a:solidFill>
                          <a:srgbClr val="E191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Frequency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191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+mn-lt"/>
                          </a:endParaRPr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19911367"/>
                      </a:ext>
                    </a:extLst>
                  </a:tr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Hockey</a:t>
                          </a:r>
                        </a:p>
                      </a:txBody>
                      <a:tcPr marL="0" marR="0" marT="0" marB="0"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20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8596" t="-118421" b="-5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321552"/>
                      </a:ext>
                    </a:extLst>
                  </a:tr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Rugby</a:t>
                          </a:r>
                        </a:p>
                      </a:txBody>
                      <a:tcPr marL="0" marR="0" marT="0" marB="0"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28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8596" t="-221333" b="-4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9528427"/>
                      </a:ext>
                    </a:extLst>
                  </a:tr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Football</a:t>
                          </a:r>
                        </a:p>
                      </a:txBody>
                      <a:tcPr marL="0" marR="0" marT="0" marB="0"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16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8596" t="-317105" b="-340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1125321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Basketball</a:t>
                          </a:r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26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8596" t="-337234" b="-175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7310"/>
                      </a:ext>
                    </a:extLst>
                  </a:tr>
                  <a:tr h="458843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Bariol" panose="02000506040000020003" pitchFamily="2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8574070"/>
                      </a:ext>
                    </a:extLst>
                  </a:tr>
                  <a:tr h="458843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5" t="-649333" r="-49371" b="-18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79741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37682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Tahir is drawing a pie chart using the frequency table.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Tahir’s calculations are in red.  Explain the mistake Tahir has made and then construct an accurate pie chart.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8FCF0D6-A806-9A4C-BC83-8A10C007C05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9179" y="1750342"/>
              <a:ext cx="8681709" cy="33290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36000">
                      <a:extLst>
                        <a:ext uri="{9D8B030D-6E8A-4147-A177-3AD203B41FA5}">
                          <a16:colId xmlns:a16="http://schemas.microsoft.com/office/drawing/2014/main" val="3201060966"/>
                        </a:ext>
                      </a:extLst>
                    </a:gridCol>
                    <a:gridCol w="3079194">
                      <a:extLst>
                        <a:ext uri="{9D8B030D-6E8A-4147-A177-3AD203B41FA5}">
                          <a16:colId xmlns:a16="http://schemas.microsoft.com/office/drawing/2014/main" val="3730721336"/>
                        </a:ext>
                      </a:extLst>
                    </a:gridCol>
                    <a:gridCol w="737989">
                      <a:extLst>
                        <a:ext uri="{9D8B030D-6E8A-4147-A177-3AD203B41FA5}">
                          <a16:colId xmlns:a16="http://schemas.microsoft.com/office/drawing/2014/main" val="599857929"/>
                        </a:ext>
                      </a:extLst>
                    </a:gridCol>
                    <a:gridCol w="2128526">
                      <a:extLst>
                        <a:ext uri="{9D8B030D-6E8A-4147-A177-3AD203B41FA5}">
                          <a16:colId xmlns:a16="http://schemas.microsoft.com/office/drawing/2014/main" val="3306177426"/>
                        </a:ext>
                      </a:extLst>
                    </a:gridCol>
                  </a:tblGrid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Sport</a:t>
                          </a:r>
                        </a:p>
                      </a:txBody>
                      <a:tcPr marL="0" marR="0" marT="0" marB="0">
                        <a:solidFill>
                          <a:srgbClr val="E191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Frequency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191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+mn-lt"/>
                          </a:endParaRPr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19911367"/>
                      </a:ext>
                    </a:extLst>
                  </a:tr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Hockey</a:t>
                          </a:r>
                        </a:p>
                      </a:txBody>
                      <a:tcPr marL="0" marR="0" marT="0" marB="0"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20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0.25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20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5°</a:t>
                          </a:r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1321552"/>
                      </a:ext>
                    </a:extLst>
                  </a:tr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Rugby</a:t>
                          </a:r>
                        </a:p>
                      </a:txBody>
                      <a:tcPr marL="0" marR="0" marT="0" marB="0"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28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0.25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28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7°</a:t>
                          </a:r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19528427"/>
                      </a:ext>
                    </a:extLst>
                  </a:tr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Football</a:t>
                          </a:r>
                        </a:p>
                      </a:txBody>
                      <a:tcPr marL="0" marR="0" marT="0" marB="0"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16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0.25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16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4°</a:t>
                          </a:r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1125321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Basketball</a:t>
                          </a:r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26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0.25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26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6.5°</a:t>
                          </a:r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0487310"/>
                      </a:ext>
                    </a:extLst>
                  </a:tr>
                  <a:tr h="458843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Bariol" panose="02000506040000020003" pitchFamily="2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8574070"/>
                      </a:ext>
                    </a:extLst>
                  </a:tr>
                  <a:tr h="458843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20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28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16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26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90      90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360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 0.25</a:t>
                          </a: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7974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8FCF0D6-A806-9A4C-BC83-8A10C007C05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9179" y="1750342"/>
              <a:ext cx="8681709" cy="33290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36000">
                      <a:extLst>
                        <a:ext uri="{9D8B030D-6E8A-4147-A177-3AD203B41FA5}">
                          <a16:colId xmlns:a16="http://schemas.microsoft.com/office/drawing/2014/main" val="3201060966"/>
                        </a:ext>
                      </a:extLst>
                    </a:gridCol>
                    <a:gridCol w="3079194">
                      <a:extLst>
                        <a:ext uri="{9D8B030D-6E8A-4147-A177-3AD203B41FA5}">
                          <a16:colId xmlns:a16="http://schemas.microsoft.com/office/drawing/2014/main" val="3730721336"/>
                        </a:ext>
                      </a:extLst>
                    </a:gridCol>
                    <a:gridCol w="737989">
                      <a:extLst>
                        <a:ext uri="{9D8B030D-6E8A-4147-A177-3AD203B41FA5}">
                          <a16:colId xmlns:a16="http://schemas.microsoft.com/office/drawing/2014/main" val="599857929"/>
                        </a:ext>
                      </a:extLst>
                    </a:gridCol>
                    <a:gridCol w="2128526">
                      <a:extLst>
                        <a:ext uri="{9D8B030D-6E8A-4147-A177-3AD203B41FA5}">
                          <a16:colId xmlns:a16="http://schemas.microsoft.com/office/drawing/2014/main" val="3306177426"/>
                        </a:ext>
                      </a:extLst>
                    </a:gridCol>
                  </a:tblGrid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Sport</a:t>
                          </a:r>
                        </a:p>
                      </a:txBody>
                      <a:tcPr marL="0" marR="0" marT="0" marB="0">
                        <a:solidFill>
                          <a:srgbClr val="E191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+mn-lt"/>
                            </a:rPr>
                            <a:t>Frequency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191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+mn-lt"/>
                          </a:endParaRPr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19911367"/>
                      </a:ext>
                    </a:extLst>
                  </a:tr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Hockey</a:t>
                          </a:r>
                        </a:p>
                      </a:txBody>
                      <a:tcPr marL="0" marR="0" marT="0" marB="0"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20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8596" t="-118421" b="-5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321552"/>
                      </a:ext>
                    </a:extLst>
                  </a:tr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Rugby</a:t>
                          </a:r>
                        </a:p>
                      </a:txBody>
                      <a:tcPr marL="0" marR="0" marT="0" marB="0"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28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8596" t="-221333" b="-4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9528427"/>
                      </a:ext>
                    </a:extLst>
                  </a:tr>
                  <a:tr h="4588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Football</a:t>
                          </a:r>
                        </a:p>
                      </a:txBody>
                      <a:tcPr marL="0" marR="0" marT="0" marB="0"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16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8596" t="-317105" b="-340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1125321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Basketball</a:t>
                          </a:r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+mn-lt"/>
                            </a:rPr>
                            <a:t>26</a:t>
                          </a: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0588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8596" t="-337234" b="-175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7310"/>
                      </a:ext>
                    </a:extLst>
                  </a:tr>
                  <a:tr h="458843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Bariol" panose="02000506040000020003" pitchFamily="2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8574070"/>
                      </a:ext>
                    </a:extLst>
                  </a:tr>
                  <a:tr h="458843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5" t="-649333" r="-49371" b="-18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79741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84B8D6-0273-4A82-BC73-59030D7CCA70}"/>
                  </a:ext>
                </a:extLst>
              </p:cNvPr>
              <p:cNvSpPr txBox="1"/>
              <p:nvPr/>
            </p:nvSpPr>
            <p:spPr>
              <a:xfrm>
                <a:off x="839757" y="5201019"/>
                <a:ext cx="877994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070C0"/>
                    </a:solidFill>
                  </a:rPr>
                  <a:t>Tahir should have worked out 360</a:t>
                </a:r>
                <a:r>
                  <a:rPr lang="en-GB" sz="24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90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4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per unit and then multiplied each frequency value by 4 to give the number of degrees for each sector.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84B8D6-0273-4A82-BC73-59030D7CC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57" y="5201019"/>
                <a:ext cx="8779949" cy="1200329"/>
              </a:xfrm>
              <a:prstGeom prst="rect">
                <a:avLst/>
              </a:prstGeom>
              <a:blipFill>
                <a:blip r:embed="rId4"/>
                <a:stretch>
                  <a:fillRect l="-1111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27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5129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Eva is measuring the length from point A to point B.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What mistake has Eva made? What advice would you give her?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5731"/>
          <a:stretch/>
        </p:blipFill>
        <p:spPr>
          <a:xfrm>
            <a:off x="797501" y="2457243"/>
            <a:ext cx="3713868" cy="19554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4789" y="1995578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A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3393802" y="1995577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B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B12C36-0026-D743-B326-481E6D9C9E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9159" y="2226524"/>
            <a:ext cx="1467448" cy="207336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998515" y="2840364"/>
            <a:ext cx="2381876" cy="1134156"/>
          </a:xfrm>
          <a:prstGeom prst="wedgeRoundRectCallout">
            <a:avLst>
              <a:gd name="adj1" fmla="val 69075"/>
              <a:gd name="adj2" fmla="val 201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think the length is 4.8 cm.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305C38-3FD1-4AE5-A4F1-37409FD05900}"/>
                  </a:ext>
                </a:extLst>
              </p:cNvPr>
              <p:cNvSpPr txBox="1"/>
              <p:nvPr/>
            </p:nvSpPr>
            <p:spPr>
              <a:xfrm>
                <a:off x="631020" y="4952709"/>
                <a:ext cx="85129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070C0"/>
                    </a:solidFill>
                  </a:rPr>
                  <a:t>Eva has measured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from zero.</a:t>
                </a:r>
              </a:p>
              <a:p>
                <a:r>
                  <a:rPr lang="en-GB" sz="2400" dirty="0">
                    <a:solidFill>
                      <a:srgbClr val="0070C0"/>
                    </a:solidFill>
                  </a:rPr>
                  <a:t>The length of line segment AB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=4.8−0.9=3.9 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cm 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305C38-3FD1-4AE5-A4F1-37409FD05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20" y="4952709"/>
                <a:ext cx="8512980" cy="830997"/>
              </a:xfrm>
              <a:prstGeom prst="rect">
                <a:avLst/>
              </a:prstGeom>
              <a:blipFill>
                <a:blip r:embed="rId5"/>
                <a:stretch>
                  <a:fillRect l="-1146"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13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2A4E98D-8E72-4B84-A3F2-BC9494CD5EF0}"/>
                  </a:ext>
                </a:extLst>
              </p:cNvPr>
              <p:cNvSpPr/>
              <p:nvPr/>
            </p:nvSpPr>
            <p:spPr>
              <a:xfrm>
                <a:off x="631020" y="428394"/>
                <a:ext cx="8512980" cy="1352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</a:rPr>
                  <a:t>Line A is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 cm long.  Line B is 70 mm shorter than line A.  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</a:rPr>
                  <a:t>Lines C and D are drawn accurately below.  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</a:rPr>
                  <a:t>Put these lines in ascending length order.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2A4E98D-8E72-4B84-A3F2-BC9494CD5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20" y="428394"/>
                <a:ext cx="8512980" cy="1352550"/>
              </a:xfrm>
              <a:prstGeom prst="rect">
                <a:avLst/>
              </a:prstGeom>
              <a:blipFill>
                <a:blip r:embed="rId2"/>
                <a:stretch>
                  <a:fillRect l="-1146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65E397-705A-6E4A-B441-BD5C5EA9D167}"/>
              </a:ext>
            </a:extLst>
          </p:cNvPr>
          <p:cNvCxnSpPr>
            <a:cxnSpLocks/>
          </p:cNvCxnSpPr>
          <p:nvPr/>
        </p:nvCxnSpPr>
        <p:spPr>
          <a:xfrm>
            <a:off x="1685108" y="3209091"/>
            <a:ext cx="2592134" cy="366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B9BEC-2D05-D340-9236-4CCCFC7AEAD3}"/>
              </a:ext>
            </a:extLst>
          </p:cNvPr>
          <p:cNvCxnSpPr>
            <a:cxnSpLocks/>
          </p:cNvCxnSpPr>
          <p:nvPr/>
        </p:nvCxnSpPr>
        <p:spPr>
          <a:xfrm flipV="1">
            <a:off x="6591668" y="3297690"/>
            <a:ext cx="2026772" cy="1895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07089" y="2930823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C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7418144" y="2947572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D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593660" y="5186482"/>
            <a:ext cx="1012615" cy="10126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2336" y="5186482"/>
            <a:ext cx="1012615" cy="10126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71012" y="5186482"/>
            <a:ext cx="1012615" cy="10126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09689" y="5186482"/>
            <a:ext cx="1012615" cy="10126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5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2A4E98D-8E72-4B84-A3F2-BC9494CD5EF0}"/>
                  </a:ext>
                </a:extLst>
              </p:cNvPr>
              <p:cNvSpPr/>
              <p:nvPr/>
            </p:nvSpPr>
            <p:spPr>
              <a:xfrm>
                <a:off x="631020" y="428394"/>
                <a:ext cx="8512980" cy="1352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</a:rPr>
                  <a:t>Line A is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 cm long.  Line B is 70 mm shorter than line A.  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</a:rPr>
                  <a:t>Lines C and D are drawn accurately below.  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</a:rPr>
                  <a:t>Put these lines in ascending length order.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2A4E98D-8E72-4B84-A3F2-BC9494CD5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20" y="428394"/>
                <a:ext cx="8512980" cy="1352550"/>
              </a:xfrm>
              <a:prstGeom prst="rect">
                <a:avLst/>
              </a:prstGeom>
              <a:blipFill>
                <a:blip r:embed="rId2"/>
                <a:stretch>
                  <a:fillRect l="-1146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65E397-705A-6E4A-B441-BD5C5EA9D167}"/>
              </a:ext>
            </a:extLst>
          </p:cNvPr>
          <p:cNvCxnSpPr>
            <a:cxnSpLocks/>
          </p:cNvCxnSpPr>
          <p:nvPr/>
        </p:nvCxnSpPr>
        <p:spPr>
          <a:xfrm>
            <a:off x="1685108" y="3209091"/>
            <a:ext cx="2592134" cy="366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B9BEC-2D05-D340-9236-4CCCFC7AEAD3}"/>
              </a:ext>
            </a:extLst>
          </p:cNvPr>
          <p:cNvCxnSpPr>
            <a:cxnSpLocks/>
          </p:cNvCxnSpPr>
          <p:nvPr/>
        </p:nvCxnSpPr>
        <p:spPr>
          <a:xfrm flipV="1">
            <a:off x="6591668" y="3297690"/>
            <a:ext cx="2026772" cy="1895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07089" y="2930823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C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7418144" y="2947572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D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593660" y="5186482"/>
            <a:ext cx="1012615" cy="10126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2336" y="5186482"/>
            <a:ext cx="1012615" cy="10126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71012" y="5186482"/>
            <a:ext cx="1012615" cy="10126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09689" y="5186482"/>
            <a:ext cx="1012615" cy="10126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7B12D-6CA3-49C4-B307-95B239335207}"/>
              </a:ext>
            </a:extLst>
          </p:cNvPr>
          <p:cNvSpPr txBox="1"/>
          <p:nvPr/>
        </p:nvSpPr>
        <p:spPr>
          <a:xfrm>
            <a:off x="631020" y="1740213"/>
            <a:ext cx="8489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Use a ruler to measure the lines.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Compare the line lengths and order from smallest to largest.</a:t>
            </a:r>
          </a:p>
        </p:txBody>
      </p:sp>
    </p:spTree>
    <p:extLst>
      <p:ext uri="{BB962C8B-B14F-4D97-AF65-F5344CB8AC3E}">
        <p14:creationId xmlns:p14="http://schemas.microsoft.com/office/powerpoint/2010/main" val="387856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96510" y="1210819"/>
            <a:ext cx="8512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A diver performs a dive with two and a half-turns.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How many degrees do they rotate through?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91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595991-5F6E-493E-A6D8-9BAB1DA3AB11}"/>
                  </a:ext>
                </a:extLst>
              </p:cNvPr>
              <p:cNvSpPr txBox="1"/>
              <p:nvPr/>
            </p:nvSpPr>
            <p:spPr>
              <a:xfrm>
                <a:off x="696510" y="2493071"/>
                <a:ext cx="72844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</a:rPr>
                  <a:t>Two and a half turns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×2+180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=900°</m:t>
                    </m:r>
                  </m:oMath>
                </a14:m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595991-5F6E-493E-A6D8-9BAB1DA3A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10" y="2493071"/>
                <a:ext cx="7284430" cy="523220"/>
              </a:xfrm>
              <a:prstGeom prst="rect">
                <a:avLst/>
              </a:prstGeom>
              <a:blipFill>
                <a:blip r:embed="rId3"/>
                <a:stretch>
                  <a:fillRect l="-167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49F4870-4680-4D91-894F-FCBFE32C2B40}"/>
              </a:ext>
            </a:extLst>
          </p:cNvPr>
          <p:cNvSpPr/>
          <p:nvPr/>
        </p:nvSpPr>
        <p:spPr>
          <a:xfrm>
            <a:off x="696510" y="1210819"/>
            <a:ext cx="8512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A diver performs a dive with two and a half-turns.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How many degrees do they rotate through?</a:t>
            </a:r>
          </a:p>
        </p:txBody>
      </p:sp>
    </p:spTree>
    <p:extLst>
      <p:ext uri="{BB962C8B-B14F-4D97-AF65-F5344CB8AC3E}">
        <p14:creationId xmlns:p14="http://schemas.microsoft.com/office/powerpoint/2010/main" val="3725453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5129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 ship is sailing North. It turns to face east.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Mo and Rosie are discussing how far the ship has turned.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Who do you agree with? Why?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BAC534-B05A-D643-80BF-22ABB5E4E1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458" y="1576265"/>
            <a:ext cx="1257969" cy="918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E16B82-C6D9-0D4D-8EE3-B5CFFDAEBD0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7678" y="2975696"/>
            <a:ext cx="1083352" cy="153067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084836" y="1526845"/>
            <a:ext cx="6053653" cy="1272492"/>
          </a:xfrm>
          <a:prstGeom prst="wedgeRoundRectCallout">
            <a:avLst>
              <a:gd name="adj1" fmla="val -55671"/>
              <a:gd name="adj2" fmla="val 1079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think the ship has turned one quarter turn clockwise.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337950" y="3190415"/>
            <a:ext cx="3800539" cy="1189606"/>
          </a:xfrm>
          <a:prstGeom prst="wedgeRoundRectCallout">
            <a:avLst>
              <a:gd name="adj1" fmla="val 54148"/>
              <a:gd name="adj2" fmla="val 1699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think the ship has turned 270°</a:t>
            </a:r>
          </a:p>
        </p:txBody>
      </p:sp>
    </p:spTree>
    <p:extLst>
      <p:ext uri="{BB962C8B-B14F-4D97-AF65-F5344CB8AC3E}">
        <p14:creationId xmlns:p14="http://schemas.microsoft.com/office/powerpoint/2010/main" val="2707052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5129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 ship is sailing North. It turns to face east.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Mo and Rosie are discussing how far the ship has turned.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Who do you agree with? Why?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BAC534-B05A-D643-80BF-22ABB5E4E1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458" y="1576265"/>
            <a:ext cx="1257969" cy="918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E16B82-C6D9-0D4D-8EE3-B5CFFDAEBD0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7678" y="2975696"/>
            <a:ext cx="1083352" cy="153067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084836" y="1526845"/>
            <a:ext cx="6053653" cy="1272492"/>
          </a:xfrm>
          <a:prstGeom prst="wedgeRoundRectCallout">
            <a:avLst>
              <a:gd name="adj1" fmla="val -55671"/>
              <a:gd name="adj2" fmla="val 1079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think the ship has turned one quarter turn clockwise.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337950" y="3190415"/>
            <a:ext cx="3800539" cy="1189606"/>
          </a:xfrm>
          <a:prstGeom prst="wedgeRoundRectCallout">
            <a:avLst>
              <a:gd name="adj1" fmla="val 54148"/>
              <a:gd name="adj2" fmla="val 1699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think the ship has turned 270°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7D2998-A751-4548-89A0-63616780C398}"/>
              </a:ext>
            </a:extLst>
          </p:cNvPr>
          <p:cNvSpPr txBox="1"/>
          <p:nvPr/>
        </p:nvSpPr>
        <p:spPr>
          <a:xfrm>
            <a:off x="631020" y="5589495"/>
            <a:ext cx="829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Both could be correct. The direction of turn is not stated in the question.</a:t>
            </a:r>
          </a:p>
        </p:txBody>
      </p:sp>
    </p:spTree>
    <p:extLst>
      <p:ext uri="{BB962C8B-B14F-4D97-AF65-F5344CB8AC3E}">
        <p14:creationId xmlns:p14="http://schemas.microsoft.com/office/powerpoint/2010/main" val="3852490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1220246"/>
            <a:ext cx="8214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Write down three things in your classroom which turn through an angle.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4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F2B853-22A9-40D1-BFC0-B1CAD06AA9F2}"/>
              </a:ext>
            </a:extLst>
          </p:cNvPr>
          <p:cNvSpPr txBox="1"/>
          <p:nvPr/>
        </p:nvSpPr>
        <p:spPr>
          <a:xfrm>
            <a:off x="631020" y="2366677"/>
            <a:ext cx="8531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Discuss answers as a class.</a:t>
            </a:r>
          </a:p>
          <a:p>
            <a:r>
              <a:rPr lang="en-GB" sz="2800" dirty="0">
                <a:solidFill>
                  <a:srgbClr val="0070C0"/>
                </a:solidFill>
              </a:rPr>
              <a:t>Possible examples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opening the classroom door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opening a cupboard door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closing a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Turning a table/chair to face in a different direction</a:t>
            </a:r>
          </a:p>
          <a:p>
            <a:r>
              <a:rPr lang="en-GB" sz="2800" dirty="0">
                <a:solidFill>
                  <a:srgbClr val="0070C0"/>
                </a:solidFill>
              </a:rPr>
              <a:t>etc.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86DCB9-613D-4C6C-B470-9CF4784CB4FB}"/>
              </a:ext>
            </a:extLst>
          </p:cNvPr>
          <p:cNvSpPr/>
          <p:nvPr/>
        </p:nvSpPr>
        <p:spPr>
          <a:xfrm>
            <a:off x="631020" y="1220246"/>
            <a:ext cx="8214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Write down three things in your classroom which turn through an angle.</a:t>
            </a:r>
          </a:p>
        </p:txBody>
      </p:sp>
    </p:spTree>
    <p:extLst>
      <p:ext uri="{BB962C8B-B14F-4D97-AF65-F5344CB8AC3E}">
        <p14:creationId xmlns:p14="http://schemas.microsoft.com/office/powerpoint/2010/main" val="253356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78400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 geometric figure is shown to the right.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Use letter notation to fill in the blanks in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statements below.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Angle ______ is a right-angle.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Line segments ____ and ____ are vertical.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Shape ________ is a triangle.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Shape __________ is a quadrilateral.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787" y="2170967"/>
            <a:ext cx="2025074" cy="33751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58187" y="1711039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A</a:t>
            </a:r>
            <a:endParaRPr lang="en-GB" sz="2400" dirty="0"/>
          </a:p>
        </p:txBody>
      </p:sp>
      <p:sp>
        <p:nvSpPr>
          <p:cNvPr id="23" name="Rectangle 22"/>
          <p:cNvSpPr/>
          <p:nvPr/>
        </p:nvSpPr>
        <p:spPr>
          <a:xfrm>
            <a:off x="8829831" y="1717004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B</a:t>
            </a:r>
            <a:endParaRPr lang="en-GB" sz="2400" dirty="0"/>
          </a:p>
        </p:txBody>
      </p:sp>
      <p:sp>
        <p:nvSpPr>
          <p:cNvPr id="24" name="Rectangle 23"/>
          <p:cNvSpPr/>
          <p:nvPr/>
        </p:nvSpPr>
        <p:spPr>
          <a:xfrm>
            <a:off x="6458187" y="5434252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C</a:t>
            </a:r>
            <a:endParaRPr lang="en-GB" sz="2400" dirty="0"/>
          </a:p>
        </p:txBody>
      </p:sp>
      <p:sp>
        <p:nvSpPr>
          <p:cNvPr id="25" name="Rectangle 24"/>
          <p:cNvSpPr/>
          <p:nvPr/>
        </p:nvSpPr>
        <p:spPr>
          <a:xfrm>
            <a:off x="8833874" y="5434252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D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8845861" y="3561246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98058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Sam starts by facing North.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She turns clockwise to face West.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degrees has she turned through?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Asif is facing East.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He turns anticlockwise through 540°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Which direction is he now facing?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Alicia starts by facing South East.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She turns clockwise through 270°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Which direction is she now facing?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19" y="1830877"/>
            <a:ext cx="3271021" cy="33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1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Sam starts by facing North.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She turns clockwise to face West.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degrees has she turned through?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Asif is facing East.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He turns anticlockwise through 540°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Which direction is he now facing?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Alicia starts by facing South East.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She turns clockwise through 270°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Which direction is she now facing?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19" y="1830877"/>
            <a:ext cx="3271021" cy="33972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573DED-E18E-40B0-A0EC-2FE6D06F8679}"/>
                  </a:ext>
                </a:extLst>
              </p:cNvPr>
              <p:cNvSpPr txBox="1"/>
              <p:nvPr/>
            </p:nvSpPr>
            <p:spPr>
              <a:xfrm>
                <a:off x="640559" y="1653270"/>
                <a:ext cx="6656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070C0"/>
                    </a:solidFill>
                  </a:rPr>
                  <a:t>She’s turned 270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573DED-E18E-40B0-A0EC-2FE6D06F8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9" y="1653270"/>
                <a:ext cx="6656885" cy="461665"/>
              </a:xfrm>
              <a:prstGeom prst="rect">
                <a:avLst/>
              </a:prstGeom>
              <a:blipFill>
                <a:blip r:embed="rId4"/>
                <a:stretch>
                  <a:fillRect l="-137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21D367B-CF2A-458D-879C-A2DD31B4EBC9}"/>
              </a:ext>
            </a:extLst>
          </p:cNvPr>
          <p:cNvSpPr txBox="1"/>
          <p:nvPr/>
        </p:nvSpPr>
        <p:spPr>
          <a:xfrm>
            <a:off x="631020" y="3856987"/>
            <a:ext cx="547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He’s now facing West.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00BFB-E6F1-48BA-B1EB-28AC8BDBD812}"/>
              </a:ext>
            </a:extLst>
          </p:cNvPr>
          <p:cNvSpPr txBox="1"/>
          <p:nvPr/>
        </p:nvSpPr>
        <p:spPr>
          <a:xfrm>
            <a:off x="631019" y="6015336"/>
            <a:ext cx="547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She’s now facing North East. </a:t>
            </a:r>
          </a:p>
        </p:txBody>
      </p:sp>
    </p:spTree>
    <p:extLst>
      <p:ext uri="{BB962C8B-B14F-4D97-AF65-F5344CB8AC3E}">
        <p14:creationId xmlns:p14="http://schemas.microsoft.com/office/powerpoint/2010/main" val="1646840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Classify the angles as acute, obtuse, reflex or right-angles.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E3D8C-8165-8D43-9961-7551541536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0076" y="4098351"/>
            <a:ext cx="1855315" cy="2042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888315-F40C-D140-8932-27DBED1FBF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6653" y="4167926"/>
            <a:ext cx="2142811" cy="1972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409053-A847-4E44-92A7-CB19F86B6F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379060">
            <a:off x="7361090" y="4393960"/>
            <a:ext cx="1916773" cy="1736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A83DD0-FCCD-9F4B-BCC4-4C034C43353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1246" y="1724969"/>
            <a:ext cx="2316459" cy="19375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2A0B26D-A246-9145-8B12-21634CDACCE8}"/>
              </a:ext>
            </a:extLst>
          </p:cNvPr>
          <p:cNvGrpSpPr/>
          <p:nvPr/>
        </p:nvGrpSpPr>
        <p:grpSpPr>
          <a:xfrm rot="7740628">
            <a:off x="4127585" y="2046780"/>
            <a:ext cx="1907187" cy="1503492"/>
            <a:chOff x="6363631" y="1549244"/>
            <a:chExt cx="855167" cy="67415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EC02A7-4DDA-6348-897A-CC96533DC8AE}"/>
                </a:ext>
              </a:extLst>
            </p:cNvPr>
            <p:cNvCxnSpPr/>
            <p:nvPr/>
          </p:nvCxnSpPr>
          <p:spPr>
            <a:xfrm>
              <a:off x="6363631" y="1549244"/>
              <a:ext cx="0" cy="6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1B70FF-B910-3743-9AA6-95D493E0E289}"/>
                </a:ext>
              </a:extLst>
            </p:cNvPr>
            <p:cNvCxnSpPr>
              <a:cxnSpLocks/>
            </p:cNvCxnSpPr>
            <p:nvPr/>
          </p:nvCxnSpPr>
          <p:spPr>
            <a:xfrm>
              <a:off x="6363631" y="2223397"/>
              <a:ext cx="8551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10AAB1-6F76-4342-9690-AF5243B9060F}"/>
                </a:ext>
              </a:extLst>
            </p:cNvPr>
            <p:cNvSpPr/>
            <p:nvPr/>
          </p:nvSpPr>
          <p:spPr>
            <a:xfrm>
              <a:off x="6367660" y="2077718"/>
              <a:ext cx="144000" cy="144000"/>
            </a:xfrm>
            <a:prstGeom prst="rect">
              <a:avLst/>
            </a:prstGeom>
            <a:solidFill>
              <a:srgbClr val="F5E1DF"/>
            </a:solidFill>
            <a:ln w="9525">
              <a:solidFill>
                <a:srgbClr val="D57F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0631BC9-BFD6-EF40-8388-DC50FF9FB4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0" y="1385845"/>
            <a:ext cx="1789054" cy="2006643"/>
          </a:xfrm>
          <a:prstGeom prst="rect">
            <a:avLst/>
          </a:prstGeom>
        </p:spPr>
      </p:pic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47E91EA-5EB2-4566-8669-CC599CB1B1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88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Classify the angles as acute, obtuse, reflex or right-angles.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E3D8C-8165-8D43-9961-7551541536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0076" y="4098351"/>
            <a:ext cx="1855315" cy="2042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888315-F40C-D140-8932-27DBED1FBF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6653" y="4167926"/>
            <a:ext cx="2142811" cy="1972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409053-A847-4E44-92A7-CB19F86B6F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379060">
            <a:off x="7361090" y="4393960"/>
            <a:ext cx="1916773" cy="1736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A83DD0-FCCD-9F4B-BCC4-4C034C43353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1246" y="1724969"/>
            <a:ext cx="2316459" cy="19375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2A0B26D-A246-9145-8B12-21634CDACCE8}"/>
              </a:ext>
            </a:extLst>
          </p:cNvPr>
          <p:cNvGrpSpPr/>
          <p:nvPr/>
        </p:nvGrpSpPr>
        <p:grpSpPr>
          <a:xfrm rot="7740628">
            <a:off x="4127585" y="2046780"/>
            <a:ext cx="1907187" cy="1503492"/>
            <a:chOff x="6363631" y="1549244"/>
            <a:chExt cx="855167" cy="67415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EC02A7-4DDA-6348-897A-CC96533DC8AE}"/>
                </a:ext>
              </a:extLst>
            </p:cNvPr>
            <p:cNvCxnSpPr/>
            <p:nvPr/>
          </p:nvCxnSpPr>
          <p:spPr>
            <a:xfrm>
              <a:off x="6363631" y="1549244"/>
              <a:ext cx="0" cy="6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1B70FF-B910-3743-9AA6-95D493E0E289}"/>
                </a:ext>
              </a:extLst>
            </p:cNvPr>
            <p:cNvCxnSpPr>
              <a:cxnSpLocks/>
            </p:cNvCxnSpPr>
            <p:nvPr/>
          </p:nvCxnSpPr>
          <p:spPr>
            <a:xfrm>
              <a:off x="6363631" y="2223397"/>
              <a:ext cx="8551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10AAB1-6F76-4342-9690-AF5243B9060F}"/>
                </a:ext>
              </a:extLst>
            </p:cNvPr>
            <p:cNvSpPr/>
            <p:nvPr/>
          </p:nvSpPr>
          <p:spPr>
            <a:xfrm>
              <a:off x="6367660" y="2077718"/>
              <a:ext cx="144000" cy="144000"/>
            </a:xfrm>
            <a:prstGeom prst="rect">
              <a:avLst/>
            </a:prstGeom>
            <a:solidFill>
              <a:srgbClr val="F5E1DF"/>
            </a:solidFill>
            <a:ln w="9525">
              <a:solidFill>
                <a:srgbClr val="D57F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0631BC9-BFD6-EF40-8388-DC50FF9FB45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0" y="1385845"/>
            <a:ext cx="1789054" cy="20066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F801DC-1DD0-4369-BEEC-749E166F5C51}"/>
              </a:ext>
            </a:extLst>
          </p:cNvPr>
          <p:cNvSpPr txBox="1"/>
          <p:nvPr/>
        </p:nvSpPr>
        <p:spPr>
          <a:xfrm>
            <a:off x="1035433" y="2263372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obtuse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67D213-0094-4332-AB90-FD2E9B87B622}"/>
              </a:ext>
            </a:extLst>
          </p:cNvPr>
          <p:cNvSpPr txBox="1"/>
          <p:nvPr/>
        </p:nvSpPr>
        <p:spPr>
          <a:xfrm>
            <a:off x="4326736" y="1116298"/>
            <a:ext cx="1541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right-angle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E3C060-A6CB-43A2-98E6-BE4B82802E57}"/>
              </a:ext>
            </a:extLst>
          </p:cNvPr>
          <p:cNvSpPr txBox="1"/>
          <p:nvPr/>
        </p:nvSpPr>
        <p:spPr>
          <a:xfrm>
            <a:off x="6451008" y="3069808"/>
            <a:ext cx="88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reflex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A5019D-D748-4FA4-A224-EA4B952B6CF0}"/>
              </a:ext>
            </a:extLst>
          </p:cNvPr>
          <p:cNvSpPr txBox="1"/>
          <p:nvPr/>
        </p:nvSpPr>
        <p:spPr>
          <a:xfrm>
            <a:off x="6491160" y="5262027"/>
            <a:ext cx="88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reflex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3F71DB-8ADF-48D4-A138-BBFA9A623C21}"/>
              </a:ext>
            </a:extLst>
          </p:cNvPr>
          <p:cNvSpPr txBox="1"/>
          <p:nvPr/>
        </p:nvSpPr>
        <p:spPr>
          <a:xfrm>
            <a:off x="3282027" y="4243140"/>
            <a:ext cx="88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reflex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ECFB70-88AB-45B3-AF76-111ADAB03ED2}"/>
              </a:ext>
            </a:extLst>
          </p:cNvPr>
          <p:cNvSpPr txBox="1"/>
          <p:nvPr/>
        </p:nvSpPr>
        <p:spPr>
          <a:xfrm>
            <a:off x="8255895" y="6194870"/>
            <a:ext cx="877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acute</a:t>
            </a:r>
          </a:p>
        </p:txBody>
      </p:sp>
    </p:spTree>
    <p:extLst>
      <p:ext uri="{BB962C8B-B14F-4D97-AF65-F5344CB8AC3E}">
        <p14:creationId xmlns:p14="http://schemas.microsoft.com/office/powerpoint/2010/main" val="3706990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Amir says angle ABC is obtuse. 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Whitney says angle ABC is a reflex angle.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Who is correct and why?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F6D9B9-7922-174D-B5BE-59B8C4F28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14818">
            <a:off x="3238174" y="1806684"/>
            <a:ext cx="3141917" cy="48120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8F67A8-C82E-5A49-8A1E-F2AEEB72F316}"/>
              </a:ext>
            </a:extLst>
          </p:cNvPr>
          <p:cNvSpPr/>
          <p:nvPr/>
        </p:nvSpPr>
        <p:spPr>
          <a:xfrm>
            <a:off x="2459078" y="4463192"/>
            <a:ext cx="29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13F3EC-8E52-0F4E-B0F4-1BEDA8F009C7}"/>
              </a:ext>
            </a:extLst>
          </p:cNvPr>
          <p:cNvSpPr/>
          <p:nvPr/>
        </p:nvSpPr>
        <p:spPr>
          <a:xfrm>
            <a:off x="4809132" y="2655563"/>
            <a:ext cx="29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B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22DD40-2103-FA4F-88DB-78D2B72AA7FC}"/>
              </a:ext>
            </a:extLst>
          </p:cNvPr>
          <p:cNvSpPr/>
          <p:nvPr/>
        </p:nvSpPr>
        <p:spPr>
          <a:xfrm>
            <a:off x="7172630" y="4168749"/>
            <a:ext cx="29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C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4689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Amir says angle ABC is obtuse. 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Whitney says angle ABC is a reflex angle.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Who is correct and why?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F6D9B9-7922-174D-B5BE-59B8C4F28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14818">
            <a:off x="3238174" y="1806684"/>
            <a:ext cx="3141917" cy="48120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8F67A8-C82E-5A49-8A1E-F2AEEB72F316}"/>
              </a:ext>
            </a:extLst>
          </p:cNvPr>
          <p:cNvSpPr/>
          <p:nvPr/>
        </p:nvSpPr>
        <p:spPr>
          <a:xfrm>
            <a:off x="2459078" y="4463192"/>
            <a:ext cx="29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13F3EC-8E52-0F4E-B0F4-1BEDA8F009C7}"/>
              </a:ext>
            </a:extLst>
          </p:cNvPr>
          <p:cNvSpPr/>
          <p:nvPr/>
        </p:nvSpPr>
        <p:spPr>
          <a:xfrm>
            <a:off x="4809132" y="2655563"/>
            <a:ext cx="29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B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22DD40-2103-FA4F-88DB-78D2B72AA7FC}"/>
              </a:ext>
            </a:extLst>
          </p:cNvPr>
          <p:cNvSpPr/>
          <p:nvPr/>
        </p:nvSpPr>
        <p:spPr>
          <a:xfrm>
            <a:off x="7172630" y="4168749"/>
            <a:ext cx="29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C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0EBD6-DC4E-4D13-8E81-3BEA9C8FD9F6}"/>
              </a:ext>
            </a:extLst>
          </p:cNvPr>
          <p:cNvSpPr txBox="1"/>
          <p:nvPr/>
        </p:nvSpPr>
        <p:spPr>
          <a:xfrm>
            <a:off x="661754" y="1719181"/>
            <a:ext cx="8593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Either Amir or Whitney could be correct as the arc isn’t marked.</a:t>
            </a:r>
          </a:p>
          <a:p>
            <a:r>
              <a:rPr lang="en-GB" sz="2400" dirty="0">
                <a:solidFill>
                  <a:srgbClr val="0070C0"/>
                </a:solidFill>
              </a:rPr>
              <a:t>(Usually ABC means the non-reflex angle)</a:t>
            </a:r>
          </a:p>
        </p:txBody>
      </p:sp>
    </p:spTree>
    <p:extLst>
      <p:ext uri="{BB962C8B-B14F-4D97-AF65-F5344CB8AC3E}">
        <p14:creationId xmlns:p14="http://schemas.microsoft.com/office/powerpoint/2010/main" val="2093798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Complete the table about the interior angles for each of the shapes.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Repeat for the exterior angles of each shape.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6EB50B-3C36-4A47-B77B-3D1DAB532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85928"/>
              </p:ext>
            </p:extLst>
          </p:nvPr>
        </p:nvGraphicFramePr>
        <p:xfrm>
          <a:off x="631020" y="3429215"/>
          <a:ext cx="889180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8361">
                  <a:extLst>
                    <a:ext uri="{9D8B030D-6E8A-4147-A177-3AD203B41FA5}">
                      <a16:colId xmlns:a16="http://schemas.microsoft.com/office/drawing/2014/main" val="3008730826"/>
                    </a:ext>
                  </a:extLst>
                </a:gridCol>
                <a:gridCol w="1778361">
                  <a:extLst>
                    <a:ext uri="{9D8B030D-6E8A-4147-A177-3AD203B41FA5}">
                      <a16:colId xmlns:a16="http://schemas.microsoft.com/office/drawing/2014/main" val="2016234053"/>
                    </a:ext>
                  </a:extLst>
                </a:gridCol>
                <a:gridCol w="1778361">
                  <a:extLst>
                    <a:ext uri="{9D8B030D-6E8A-4147-A177-3AD203B41FA5}">
                      <a16:colId xmlns:a16="http://schemas.microsoft.com/office/drawing/2014/main" val="2513743528"/>
                    </a:ext>
                  </a:extLst>
                </a:gridCol>
                <a:gridCol w="1778361">
                  <a:extLst>
                    <a:ext uri="{9D8B030D-6E8A-4147-A177-3AD203B41FA5}">
                      <a16:colId xmlns:a16="http://schemas.microsoft.com/office/drawing/2014/main" val="3567468448"/>
                    </a:ext>
                  </a:extLst>
                </a:gridCol>
                <a:gridCol w="1778361">
                  <a:extLst>
                    <a:ext uri="{9D8B030D-6E8A-4147-A177-3AD203B41FA5}">
                      <a16:colId xmlns:a16="http://schemas.microsoft.com/office/drawing/2014/main" val="1506527944"/>
                    </a:ext>
                  </a:extLst>
                </a:gridCol>
              </a:tblGrid>
              <a:tr h="4121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Acute angles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Obtuse</a:t>
                      </a:r>
                    </a:p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angles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Reflex angles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Right-angles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64731"/>
                  </a:ext>
                </a:extLst>
              </a:tr>
              <a:tr h="2424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69054"/>
                  </a:ext>
                </a:extLst>
              </a:tr>
              <a:tr h="2424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B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50736"/>
                  </a:ext>
                </a:extLst>
              </a:tr>
              <a:tr h="2424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C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3494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05" y="1442536"/>
            <a:ext cx="8352833" cy="17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45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Complete the table about the interior angles for each of the shapes.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Repeat for the exterior angles of each shape.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6EB50B-3C36-4A47-B77B-3D1DAB532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53626"/>
              </p:ext>
            </p:extLst>
          </p:nvPr>
        </p:nvGraphicFramePr>
        <p:xfrm>
          <a:off x="631020" y="3429215"/>
          <a:ext cx="889180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8361">
                  <a:extLst>
                    <a:ext uri="{9D8B030D-6E8A-4147-A177-3AD203B41FA5}">
                      <a16:colId xmlns:a16="http://schemas.microsoft.com/office/drawing/2014/main" val="3008730826"/>
                    </a:ext>
                  </a:extLst>
                </a:gridCol>
                <a:gridCol w="1778361">
                  <a:extLst>
                    <a:ext uri="{9D8B030D-6E8A-4147-A177-3AD203B41FA5}">
                      <a16:colId xmlns:a16="http://schemas.microsoft.com/office/drawing/2014/main" val="2016234053"/>
                    </a:ext>
                  </a:extLst>
                </a:gridCol>
                <a:gridCol w="1778361">
                  <a:extLst>
                    <a:ext uri="{9D8B030D-6E8A-4147-A177-3AD203B41FA5}">
                      <a16:colId xmlns:a16="http://schemas.microsoft.com/office/drawing/2014/main" val="2513743528"/>
                    </a:ext>
                  </a:extLst>
                </a:gridCol>
                <a:gridCol w="1778361">
                  <a:extLst>
                    <a:ext uri="{9D8B030D-6E8A-4147-A177-3AD203B41FA5}">
                      <a16:colId xmlns:a16="http://schemas.microsoft.com/office/drawing/2014/main" val="3567468448"/>
                    </a:ext>
                  </a:extLst>
                </a:gridCol>
                <a:gridCol w="1778361">
                  <a:extLst>
                    <a:ext uri="{9D8B030D-6E8A-4147-A177-3AD203B41FA5}">
                      <a16:colId xmlns:a16="http://schemas.microsoft.com/office/drawing/2014/main" val="1506527944"/>
                    </a:ext>
                  </a:extLst>
                </a:gridCol>
              </a:tblGrid>
              <a:tr h="4121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Acute angles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Obtuse</a:t>
                      </a:r>
                    </a:p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angles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Reflex angles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Right-angles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64731"/>
                  </a:ext>
                </a:extLst>
              </a:tr>
              <a:tr h="2424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69054"/>
                  </a:ext>
                </a:extLst>
              </a:tr>
              <a:tr h="2424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B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50736"/>
                  </a:ext>
                </a:extLst>
              </a:tr>
              <a:tr h="2424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C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3494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05" y="1442536"/>
            <a:ext cx="8352833" cy="17056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260C23-C610-492D-9804-1B645FE92704}"/>
              </a:ext>
            </a:extLst>
          </p:cNvPr>
          <p:cNvSpPr txBox="1"/>
          <p:nvPr/>
        </p:nvSpPr>
        <p:spPr>
          <a:xfrm>
            <a:off x="631021" y="6335767"/>
            <a:ext cx="6467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Discuss as a class</a:t>
            </a:r>
          </a:p>
        </p:txBody>
      </p:sp>
    </p:spTree>
    <p:extLst>
      <p:ext uri="{BB962C8B-B14F-4D97-AF65-F5344CB8AC3E}">
        <p14:creationId xmlns:p14="http://schemas.microsoft.com/office/powerpoint/2010/main" val="1095000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Alex and Dora measure the angle using a protractor.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Who do you agree with? Why?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A89A8E-D274-314C-B0DB-1D2EBBE9D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34" y="530394"/>
            <a:ext cx="1295855" cy="17686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BBA36-721C-CF43-A7DE-40A8F1202FC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9500" y="1878321"/>
            <a:ext cx="1245731" cy="1760098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D8FBE9C-7CB4-C348-88C7-2CE21AD28A73}"/>
              </a:ext>
            </a:extLst>
          </p:cNvPr>
          <p:cNvSpPr/>
          <p:nvPr/>
        </p:nvSpPr>
        <p:spPr>
          <a:xfrm>
            <a:off x="2104340" y="1022758"/>
            <a:ext cx="2350574" cy="868343"/>
          </a:xfrm>
          <a:prstGeom prst="wedgeRoundRectCallout">
            <a:avLst>
              <a:gd name="adj1" fmla="val -59445"/>
              <a:gd name="adj2" fmla="val 14430"/>
              <a:gd name="adj3" fmla="val 16667"/>
            </a:avLst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angle is 40°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81476F4D-2244-B242-A634-FA04FFA768EE}"/>
              </a:ext>
            </a:extLst>
          </p:cNvPr>
          <p:cNvSpPr/>
          <p:nvPr/>
        </p:nvSpPr>
        <p:spPr>
          <a:xfrm>
            <a:off x="927463" y="2463596"/>
            <a:ext cx="2811409" cy="990214"/>
          </a:xfrm>
          <a:prstGeom prst="wedgeRoundRectCallout">
            <a:avLst>
              <a:gd name="adj1" fmla="val 58140"/>
              <a:gd name="adj2" fmla="val 17591"/>
              <a:gd name="adj3" fmla="val 16667"/>
            </a:avLst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angle is 140°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51359-94BA-184F-AF4D-258C76204005}"/>
              </a:ext>
            </a:extLst>
          </p:cNvPr>
          <p:cNvSpPr/>
          <p:nvPr/>
        </p:nvSpPr>
        <p:spPr>
          <a:xfrm>
            <a:off x="783476" y="1891101"/>
            <a:ext cx="1242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Alex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D9E9D0-451A-8840-BA33-A28ED4F4737E}"/>
              </a:ext>
            </a:extLst>
          </p:cNvPr>
          <p:cNvSpPr/>
          <p:nvPr/>
        </p:nvSpPr>
        <p:spPr>
          <a:xfrm>
            <a:off x="4017510" y="3188090"/>
            <a:ext cx="949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Dora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18466" y="2428218"/>
            <a:ext cx="5323850" cy="2420402"/>
            <a:chOff x="6946370" y="1467982"/>
            <a:chExt cx="2832394" cy="12877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BBA54-15ED-3C4F-90AE-F14646A5B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994719">
              <a:off x="6946370" y="1993620"/>
              <a:ext cx="2832394" cy="7620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D67FD6A-92C0-6845-970C-2F0F08810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944780">
              <a:off x="7476784" y="1467982"/>
              <a:ext cx="2171688" cy="1197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527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Alex and Dora measure the angle using a protractor.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Who do you agree with? Why?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A89A8E-D274-314C-B0DB-1D2EBBE9D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34" y="530394"/>
            <a:ext cx="1295855" cy="17686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BBA36-721C-CF43-A7DE-40A8F1202FC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9500" y="1878321"/>
            <a:ext cx="1245731" cy="1760098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D8FBE9C-7CB4-C348-88C7-2CE21AD28A73}"/>
              </a:ext>
            </a:extLst>
          </p:cNvPr>
          <p:cNvSpPr/>
          <p:nvPr/>
        </p:nvSpPr>
        <p:spPr>
          <a:xfrm>
            <a:off x="2104340" y="1022758"/>
            <a:ext cx="2350574" cy="868343"/>
          </a:xfrm>
          <a:prstGeom prst="wedgeRoundRectCallout">
            <a:avLst>
              <a:gd name="adj1" fmla="val -59445"/>
              <a:gd name="adj2" fmla="val 14430"/>
              <a:gd name="adj3" fmla="val 16667"/>
            </a:avLst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angle is 40°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81476F4D-2244-B242-A634-FA04FFA768EE}"/>
              </a:ext>
            </a:extLst>
          </p:cNvPr>
          <p:cNvSpPr/>
          <p:nvPr/>
        </p:nvSpPr>
        <p:spPr>
          <a:xfrm>
            <a:off x="927463" y="2463596"/>
            <a:ext cx="2811409" cy="990214"/>
          </a:xfrm>
          <a:prstGeom prst="wedgeRoundRectCallout">
            <a:avLst>
              <a:gd name="adj1" fmla="val 58140"/>
              <a:gd name="adj2" fmla="val 17591"/>
              <a:gd name="adj3" fmla="val 16667"/>
            </a:avLst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angle is 140°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51359-94BA-184F-AF4D-258C76204005}"/>
              </a:ext>
            </a:extLst>
          </p:cNvPr>
          <p:cNvSpPr/>
          <p:nvPr/>
        </p:nvSpPr>
        <p:spPr>
          <a:xfrm>
            <a:off x="783476" y="1891101"/>
            <a:ext cx="1242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Alex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D9E9D0-451A-8840-BA33-A28ED4F4737E}"/>
              </a:ext>
            </a:extLst>
          </p:cNvPr>
          <p:cNvSpPr/>
          <p:nvPr/>
        </p:nvSpPr>
        <p:spPr>
          <a:xfrm>
            <a:off x="4017510" y="3188090"/>
            <a:ext cx="949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Dora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18466" y="2428218"/>
            <a:ext cx="5323850" cy="2420402"/>
            <a:chOff x="6946370" y="1467982"/>
            <a:chExt cx="2832394" cy="12877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BBA54-15ED-3C4F-90AE-F14646A5B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994719">
              <a:off x="6946370" y="1993620"/>
              <a:ext cx="2832394" cy="7620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D67FD6A-92C0-6845-970C-2F0F08810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944780">
              <a:off x="7476784" y="1467982"/>
              <a:ext cx="2171688" cy="119782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E27B67-84F7-487F-B9F3-2C8CC9B5A073}"/>
                  </a:ext>
                </a:extLst>
              </p:cNvPr>
              <p:cNvSpPr txBox="1"/>
              <p:nvPr/>
            </p:nvSpPr>
            <p:spPr>
              <a:xfrm>
                <a:off x="631020" y="5970268"/>
                <a:ext cx="8491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070C0"/>
                    </a:solidFill>
                  </a:rPr>
                  <a:t>Dora, because this is an obtuse angle and it’s greater than 90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E27B67-84F7-487F-B9F3-2C8CC9B5A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20" y="5970268"/>
                <a:ext cx="8491504" cy="461665"/>
              </a:xfrm>
              <a:prstGeom prst="rect">
                <a:avLst/>
              </a:prstGeom>
              <a:blipFill>
                <a:blip r:embed="rId7"/>
                <a:stretch>
                  <a:fillRect l="-114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00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78400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 geometric figure is shown to the right.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Use letter notation to fill in the blanks in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statements below.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Angle ______ is a right-angle.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Line segments ____ and ____ are vertical.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Shape ________ is a triangle.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Shape __________ is a quadrilateral.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787" y="2170967"/>
            <a:ext cx="2025074" cy="33751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58187" y="1711039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A</a:t>
            </a:r>
            <a:endParaRPr lang="en-GB" sz="2400" dirty="0"/>
          </a:p>
        </p:txBody>
      </p:sp>
      <p:sp>
        <p:nvSpPr>
          <p:cNvPr id="23" name="Rectangle 22"/>
          <p:cNvSpPr/>
          <p:nvPr/>
        </p:nvSpPr>
        <p:spPr>
          <a:xfrm>
            <a:off x="8829831" y="1717004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B</a:t>
            </a:r>
            <a:endParaRPr lang="en-GB" sz="2400" dirty="0"/>
          </a:p>
        </p:txBody>
      </p:sp>
      <p:sp>
        <p:nvSpPr>
          <p:cNvPr id="24" name="Rectangle 23"/>
          <p:cNvSpPr/>
          <p:nvPr/>
        </p:nvSpPr>
        <p:spPr>
          <a:xfrm>
            <a:off x="6458187" y="5434252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C</a:t>
            </a:r>
            <a:endParaRPr lang="en-GB" sz="2400" dirty="0"/>
          </a:p>
        </p:txBody>
      </p:sp>
      <p:sp>
        <p:nvSpPr>
          <p:cNvPr id="25" name="Rectangle 24"/>
          <p:cNvSpPr/>
          <p:nvPr/>
        </p:nvSpPr>
        <p:spPr>
          <a:xfrm>
            <a:off x="8833874" y="5434252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D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8845861" y="3561246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E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D1A45-2A00-46DC-B4FA-AA32A712A870}"/>
              </a:ext>
            </a:extLst>
          </p:cNvPr>
          <p:cNvSpPr txBox="1"/>
          <p:nvPr/>
        </p:nvSpPr>
        <p:spPr>
          <a:xfrm>
            <a:off x="1508290" y="2590751"/>
            <a:ext cx="87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ACD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B6901C-CAE3-44A2-B600-C0A4B3B522D7}"/>
              </a:ext>
            </a:extLst>
          </p:cNvPr>
          <p:cNvSpPr txBox="1"/>
          <p:nvPr/>
        </p:nvSpPr>
        <p:spPr>
          <a:xfrm>
            <a:off x="2619828" y="3330413"/>
            <a:ext cx="71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BDB6E2-DCC8-479E-BC86-BC41ADC29BB7}"/>
              </a:ext>
            </a:extLst>
          </p:cNvPr>
          <p:cNvSpPr txBox="1"/>
          <p:nvPr/>
        </p:nvSpPr>
        <p:spPr>
          <a:xfrm>
            <a:off x="3852775" y="3330413"/>
            <a:ext cx="71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BD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781EC0-DC3C-48DB-8E07-3B0F80365068}"/>
              </a:ext>
            </a:extLst>
          </p:cNvPr>
          <p:cNvSpPr txBox="1"/>
          <p:nvPr/>
        </p:nvSpPr>
        <p:spPr>
          <a:xfrm>
            <a:off x="1592776" y="4020577"/>
            <a:ext cx="115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36332A-0912-41C1-8AD0-311887F38D45}"/>
              </a:ext>
            </a:extLst>
          </p:cNvPr>
          <p:cNvSpPr txBox="1"/>
          <p:nvPr/>
        </p:nvSpPr>
        <p:spPr>
          <a:xfrm>
            <a:off x="1592777" y="4762573"/>
            <a:ext cx="149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ABDC </a:t>
            </a:r>
          </a:p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(or AEDC)</a:t>
            </a:r>
          </a:p>
        </p:txBody>
      </p:sp>
    </p:spTree>
    <p:extLst>
      <p:ext uri="{BB962C8B-B14F-4D97-AF65-F5344CB8AC3E}">
        <p14:creationId xmlns:p14="http://schemas.microsoft.com/office/powerpoint/2010/main" val="891574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Measure the size of each of the interior angles in the shape.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53" y="1710178"/>
            <a:ext cx="8226209" cy="33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02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Measure the size of each of the interior angles in the shape.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53" y="1710178"/>
            <a:ext cx="8226209" cy="3364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5873" y="3838769"/>
            <a:ext cx="744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srgbClr val="0070C0"/>
                </a:solidFill>
              </a:rPr>
              <a:t>59</a:t>
            </a:r>
          </a:p>
        </p:txBody>
      </p:sp>
      <p:sp>
        <p:nvSpPr>
          <p:cNvPr id="8" name="Rectangle 7"/>
          <p:cNvSpPr/>
          <p:nvPr/>
        </p:nvSpPr>
        <p:spPr>
          <a:xfrm>
            <a:off x="8393002" y="4348991"/>
            <a:ext cx="744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srgbClr val="0070C0"/>
                </a:solidFill>
              </a:rPr>
              <a:t>55</a:t>
            </a:r>
          </a:p>
        </p:txBody>
      </p:sp>
      <p:sp>
        <p:nvSpPr>
          <p:cNvPr id="9" name="Rectangle 8"/>
          <p:cNvSpPr/>
          <p:nvPr/>
        </p:nvSpPr>
        <p:spPr>
          <a:xfrm>
            <a:off x="7302019" y="1844550"/>
            <a:ext cx="744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srgbClr val="0070C0"/>
                </a:solidFill>
              </a:rPr>
              <a:t>119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48970" y="1871846"/>
            <a:ext cx="744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srgbClr val="0070C0"/>
                </a:solidFill>
              </a:rPr>
              <a:t>127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28777" y="1069286"/>
                <a:ext cx="15219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400" dirty="0">
                    <a:solidFill>
                      <a:srgbClr val="0070C0"/>
                    </a:solidFill>
                  </a:rPr>
                  <a:t>Allow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2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777" y="1069286"/>
                <a:ext cx="1521955" cy="461665"/>
              </a:xfrm>
              <a:prstGeom prst="rect">
                <a:avLst/>
              </a:prstGeom>
              <a:blipFill>
                <a:blip r:embed="rId4"/>
                <a:stretch>
                  <a:fillRect l="-64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221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2A4E98D-8E72-4B84-A3F2-BC9494CD5EF0}"/>
                  </a:ext>
                </a:extLst>
              </p:cNvPr>
              <p:cNvSpPr/>
              <p:nvPr/>
            </p:nvSpPr>
            <p:spPr>
              <a:xfrm>
                <a:off x="631020" y="428394"/>
                <a:ext cx="8356226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</a:rPr>
                  <a:t>Complete the statements about the diagram.</a:t>
                </a:r>
              </a:p>
              <a:p>
                <a:pPr lvl="0">
                  <a:defRPr/>
                </a:pPr>
                <a:endParaRPr lang="en-GB" sz="2400" i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:endParaRPr lang="en-GB" sz="2400" i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:endParaRPr lang="en-GB" sz="2400" i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:endParaRPr lang="en-GB" sz="2400" i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:endParaRPr lang="en-GB" sz="2400" i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RTS is </a:t>
                </a:r>
                <a:endParaRPr lang="en-GB" sz="2400" dirty="0">
                  <a:solidFill>
                    <a:srgbClr val="0070C0"/>
                  </a:solidFill>
                </a:endParaRPr>
              </a:p>
              <a:p>
                <a:pPr lvl="0">
                  <a:defRPr/>
                </a:pPr>
                <a:endParaRPr lang="en-GB" sz="2400" i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QRS is  </a:t>
                </a:r>
                <a:endParaRPr lang="en-GB" sz="2400" dirty="0">
                  <a:solidFill>
                    <a:srgbClr val="0070C0"/>
                  </a:solidFill>
                </a:endParaRP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</a:endParaRP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</a:rPr>
                  <a:t>The sum of angles SRT and QRT is </a:t>
                </a:r>
                <a:endParaRPr lang="en-GB" sz="2400" dirty="0">
                  <a:solidFill>
                    <a:srgbClr val="0070C0"/>
                  </a:solidFill>
                </a:endParaRP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</a:endParaRP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</a:rPr>
                  <a:t>The difference between angles QST and SQT is </a:t>
                </a:r>
                <a:endParaRPr lang="en-GB" sz="2400" dirty="0">
                  <a:solidFill>
                    <a:srgbClr val="0070C0"/>
                  </a:solidFill>
                </a:endParaRP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2A4E98D-8E72-4B84-A3F2-BC9494CD5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20" y="428394"/>
                <a:ext cx="8356226" cy="5262979"/>
              </a:xfrm>
              <a:prstGeom prst="rect">
                <a:avLst/>
              </a:prstGeom>
              <a:blipFill>
                <a:blip r:embed="rId2"/>
                <a:stretch>
                  <a:fillRect l="-1168" t="-9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5FF5D-0D15-4FF9-BB8A-386F01C8C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427" y="799978"/>
            <a:ext cx="5643706" cy="30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77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2A4E98D-8E72-4B84-A3F2-BC9494CD5EF0}"/>
                  </a:ext>
                </a:extLst>
              </p:cNvPr>
              <p:cNvSpPr/>
              <p:nvPr/>
            </p:nvSpPr>
            <p:spPr>
              <a:xfrm>
                <a:off x="631020" y="428394"/>
                <a:ext cx="8356226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</a:rPr>
                  <a:t>Complete the statements about the diagram.</a:t>
                </a:r>
              </a:p>
              <a:p>
                <a:pPr lvl="0">
                  <a:defRPr/>
                </a:pPr>
                <a:endParaRPr lang="en-GB" sz="2400" i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:endParaRPr lang="en-GB" sz="2400" i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:endParaRPr lang="en-GB" sz="2400" i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:endParaRPr lang="en-GB" sz="2400" i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:endParaRPr lang="en-GB" sz="2400" i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RTS is </a:t>
                </a:r>
                <a:endParaRPr lang="en-GB" sz="2400" dirty="0">
                  <a:solidFill>
                    <a:srgbClr val="0070C0"/>
                  </a:solidFill>
                </a:endParaRPr>
              </a:p>
              <a:p>
                <a:pPr lvl="0">
                  <a:defRPr/>
                </a:pPr>
                <a:endParaRPr lang="en-GB" sz="2400" i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QRS is  </a:t>
                </a:r>
                <a:endParaRPr lang="en-GB" sz="2400" dirty="0">
                  <a:solidFill>
                    <a:srgbClr val="0070C0"/>
                  </a:solidFill>
                </a:endParaRP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</a:endParaRP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</a:rPr>
                  <a:t>The sum of angles SRT and QRT is </a:t>
                </a:r>
                <a:endParaRPr lang="en-GB" sz="2400" dirty="0">
                  <a:solidFill>
                    <a:srgbClr val="0070C0"/>
                  </a:solidFill>
                </a:endParaRP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</a:endParaRP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</a:rPr>
                  <a:t>The difference between angles QST and SQT is </a:t>
                </a:r>
                <a:endParaRPr lang="en-GB" sz="2400" dirty="0">
                  <a:solidFill>
                    <a:srgbClr val="0070C0"/>
                  </a:solidFill>
                </a:endParaRP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2A4E98D-8E72-4B84-A3F2-BC9494CD5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20" y="428394"/>
                <a:ext cx="8356226" cy="5262979"/>
              </a:xfrm>
              <a:prstGeom prst="rect">
                <a:avLst/>
              </a:prstGeom>
              <a:blipFill>
                <a:blip r:embed="rId2"/>
                <a:stretch>
                  <a:fillRect l="-1168" t="-9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21585" y="1599492"/>
                <a:ext cx="15219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400" dirty="0">
                    <a:solidFill>
                      <a:srgbClr val="0070C0"/>
                    </a:solidFill>
                  </a:rPr>
                  <a:t>Allow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2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85" y="1599492"/>
                <a:ext cx="1521955" cy="461665"/>
              </a:xfrm>
              <a:prstGeom prst="rect">
                <a:avLst/>
              </a:prstGeom>
              <a:blipFill>
                <a:blip r:embed="rId4"/>
                <a:stretch>
                  <a:fillRect l="-642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56191" y="2609947"/>
                <a:ext cx="611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400" dirty="0">
                    <a:solidFill>
                      <a:srgbClr val="0070C0"/>
                    </a:solidFill>
                  </a:rPr>
                  <a:t>40</a:t>
                </a:r>
                <a14:m>
                  <m:oMath xmlns:m="http://schemas.openxmlformats.org/officeDocument/2006/math">
                    <m:r>
                      <a:rPr lang="en-GB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191" y="2609947"/>
                <a:ext cx="611065" cy="461665"/>
              </a:xfrm>
              <a:prstGeom prst="rect">
                <a:avLst/>
              </a:prstGeom>
              <a:blipFill>
                <a:blip r:embed="rId5"/>
                <a:stretch>
                  <a:fillRect l="-14851" t="-10526" r="-99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69230" y="3348209"/>
                <a:ext cx="611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400" dirty="0">
                    <a:solidFill>
                      <a:srgbClr val="0070C0"/>
                    </a:solidFill>
                  </a:rPr>
                  <a:t>22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30" y="3348209"/>
                <a:ext cx="611065" cy="461665"/>
              </a:xfrm>
              <a:prstGeom prst="rect">
                <a:avLst/>
              </a:prstGeom>
              <a:blipFill>
                <a:blip r:embed="rId6"/>
                <a:stretch>
                  <a:fillRect l="-16000" t="-10526" r="-100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24562" y="4082817"/>
                <a:ext cx="7665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400" dirty="0">
                    <a:solidFill>
                      <a:srgbClr val="0070C0"/>
                    </a:solidFill>
                  </a:rPr>
                  <a:t>129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562" y="4082817"/>
                <a:ext cx="766557" cy="461665"/>
              </a:xfrm>
              <a:prstGeom prst="rect">
                <a:avLst/>
              </a:prstGeom>
              <a:blipFill>
                <a:blip r:embed="rId7"/>
                <a:stretch>
                  <a:fillRect l="-12698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89074" y="4818243"/>
                <a:ext cx="7665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400" dirty="0">
                    <a:solidFill>
                      <a:srgbClr val="0070C0"/>
                    </a:solidFill>
                  </a:rPr>
                  <a:t>120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74" y="4818243"/>
                <a:ext cx="766557" cy="461665"/>
              </a:xfrm>
              <a:prstGeom prst="rect">
                <a:avLst/>
              </a:prstGeom>
              <a:blipFill>
                <a:blip r:embed="rId8"/>
                <a:stretch>
                  <a:fillRect l="-1269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55BDB8E-3DB2-43B7-922E-B70FE53886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2427" y="799978"/>
            <a:ext cx="5643706" cy="30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13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Teddy is drawing an angle of 35°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He marks the angle with his pencil as shown.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Will Teddy’s diagram show the correct angle? How do you know?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54696-7A20-4B45-9961-A552FBF24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15" y="1975071"/>
            <a:ext cx="7754286" cy="29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52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Teddy is drawing an angle of 35°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He marks the angle with his pencil as shown.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Will Teddy’s diagram show the correct angle? How do you know?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15" y="1975071"/>
            <a:ext cx="7754286" cy="29078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0CB614-94F6-4310-A207-536D4B2CEBF4}"/>
              </a:ext>
            </a:extLst>
          </p:cNvPr>
          <p:cNvSpPr txBox="1"/>
          <p:nvPr/>
        </p:nvSpPr>
        <p:spPr>
          <a:xfrm>
            <a:off x="5567426" y="3117327"/>
            <a:ext cx="4020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No, because Teddy hasn’t placed the cross of the protractor at the vertex, so the drawing will be inaccurate.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65B120-8C63-4A87-A91A-C4F270623B41}"/>
              </a:ext>
            </a:extLst>
          </p:cNvPr>
          <p:cNvSpPr/>
          <p:nvPr/>
        </p:nvSpPr>
        <p:spPr>
          <a:xfrm>
            <a:off x="2460396" y="4107237"/>
            <a:ext cx="669304" cy="1008668"/>
          </a:xfrm>
          <a:prstGeom prst="ellipse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22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55593" y="395978"/>
            <a:ext cx="83689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Eva, Mo and Whitney draw a 63° angle at point A and a 15° angle at point B on the line.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Who is correct? Demonstrate your reasoning by drawing a diagram.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3B41CC-92C0-7648-B0FE-D16D517F4E3D}"/>
              </a:ext>
            </a:extLst>
          </p:cNvPr>
          <p:cNvCxnSpPr>
            <a:cxnSpLocks/>
          </p:cNvCxnSpPr>
          <p:nvPr/>
        </p:nvCxnSpPr>
        <p:spPr>
          <a:xfrm>
            <a:off x="6201775" y="3227329"/>
            <a:ext cx="2946400" cy="23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61DBB7-284F-BE48-9707-D0A396982EEE}"/>
              </a:ext>
            </a:extLst>
          </p:cNvPr>
          <p:cNvCxnSpPr>
            <a:cxnSpLocks/>
          </p:cNvCxnSpPr>
          <p:nvPr/>
        </p:nvCxnSpPr>
        <p:spPr>
          <a:xfrm>
            <a:off x="6951650" y="3154457"/>
            <a:ext cx="0" cy="1480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C7570A-77A1-0D44-8AB6-FB3A5742DAE4}"/>
              </a:ext>
            </a:extLst>
          </p:cNvPr>
          <p:cNvCxnSpPr>
            <a:cxnSpLocks/>
          </p:cNvCxnSpPr>
          <p:nvPr/>
        </p:nvCxnSpPr>
        <p:spPr>
          <a:xfrm>
            <a:off x="8534980" y="3154457"/>
            <a:ext cx="0" cy="1480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6EFAD42-DE9D-C249-B554-8015818D1720}"/>
              </a:ext>
            </a:extLst>
          </p:cNvPr>
          <p:cNvSpPr/>
          <p:nvPr/>
        </p:nvSpPr>
        <p:spPr>
          <a:xfrm>
            <a:off x="6802235" y="3333246"/>
            <a:ext cx="29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B0A0C-6A28-B64C-B3E3-C720BB7E4492}"/>
              </a:ext>
            </a:extLst>
          </p:cNvPr>
          <p:cNvSpPr/>
          <p:nvPr/>
        </p:nvSpPr>
        <p:spPr>
          <a:xfrm>
            <a:off x="8385565" y="3333246"/>
            <a:ext cx="29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B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4C2FC8-496B-3546-8723-DE131E6243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20" y="941829"/>
            <a:ext cx="1279155" cy="1807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574503-D28E-614D-9064-3087B3F89A9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5787" y="1301181"/>
            <a:ext cx="1490569" cy="1088618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C0C4950-8C9E-5A43-9D79-29E156FF2113}"/>
              </a:ext>
            </a:extLst>
          </p:cNvPr>
          <p:cNvSpPr/>
          <p:nvPr/>
        </p:nvSpPr>
        <p:spPr>
          <a:xfrm>
            <a:off x="2134393" y="1378631"/>
            <a:ext cx="2420137" cy="1169716"/>
          </a:xfrm>
          <a:prstGeom prst="wedgeRoundRectCallout">
            <a:avLst>
              <a:gd name="adj1" fmla="val -64049"/>
              <a:gd name="adj2" fmla="val 18141"/>
              <a:gd name="adj3" fmla="val 16667"/>
            </a:avLst>
          </a:prstGeom>
          <a:solidFill>
            <a:schemeClr val="accent6">
              <a:lumMod val="20000"/>
              <a:lumOff val="80000"/>
              <a:alpha val="2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My lines have made a triangle.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F8C83563-9D83-E347-879D-F9646715F014}"/>
              </a:ext>
            </a:extLst>
          </p:cNvPr>
          <p:cNvSpPr/>
          <p:nvPr/>
        </p:nvSpPr>
        <p:spPr>
          <a:xfrm>
            <a:off x="2323458" y="2808481"/>
            <a:ext cx="2802329" cy="1268959"/>
          </a:xfrm>
          <a:prstGeom prst="wedgeRoundRectCallout">
            <a:avLst>
              <a:gd name="adj1" fmla="val -62522"/>
              <a:gd name="adj2" fmla="val 11328"/>
              <a:gd name="adj3" fmla="val 16667"/>
            </a:avLst>
          </a:prstGeom>
          <a:solidFill>
            <a:schemeClr val="accent2">
              <a:lumMod val="20000"/>
              <a:lumOff val="80000"/>
              <a:alpha val="2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My lines have made a different triangle to Eva’s.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5E1101EF-CEC4-B748-B42D-762E54B2E904}"/>
              </a:ext>
            </a:extLst>
          </p:cNvPr>
          <p:cNvSpPr/>
          <p:nvPr/>
        </p:nvSpPr>
        <p:spPr>
          <a:xfrm>
            <a:off x="6827597" y="1420602"/>
            <a:ext cx="2826278" cy="863028"/>
          </a:xfrm>
          <a:prstGeom prst="wedgeRoundRectCallout">
            <a:avLst>
              <a:gd name="adj1" fmla="val -66484"/>
              <a:gd name="adj2" fmla="val 18938"/>
              <a:gd name="adj3" fmla="val 16667"/>
            </a:avLst>
          </a:prstGeom>
          <a:solidFill>
            <a:schemeClr val="accent4">
              <a:lumMod val="20000"/>
              <a:lumOff val="80000"/>
              <a:alpha val="2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My lines don’t form a shape.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192231-348C-4342-8C0D-C0C8A70BD382}"/>
              </a:ext>
            </a:extLst>
          </p:cNvPr>
          <p:cNvSpPr/>
          <p:nvPr/>
        </p:nvSpPr>
        <p:spPr>
          <a:xfrm>
            <a:off x="896360" y="2171629"/>
            <a:ext cx="1080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Eva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63E16D-46D9-4B41-98D8-E3E1D597E21E}"/>
              </a:ext>
            </a:extLst>
          </p:cNvPr>
          <p:cNvSpPr/>
          <p:nvPr/>
        </p:nvSpPr>
        <p:spPr>
          <a:xfrm>
            <a:off x="5392025" y="2201760"/>
            <a:ext cx="835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A856E-1B18-7A4E-8505-9DFDA88A11DE}"/>
              </a:ext>
            </a:extLst>
          </p:cNvPr>
          <p:cNvSpPr/>
          <p:nvPr/>
        </p:nvSpPr>
        <p:spPr>
          <a:xfrm>
            <a:off x="734929" y="3749843"/>
            <a:ext cx="1484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Whitney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D8B99E-51DF-B94A-B883-4B91B277FA5F}"/>
              </a:ext>
            </a:extLst>
          </p:cNvPr>
          <p:cNvCxnSpPr/>
          <p:nvPr/>
        </p:nvCxnSpPr>
        <p:spPr>
          <a:xfrm>
            <a:off x="6951649" y="3102836"/>
            <a:ext cx="158333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CD88429-DB14-D047-A167-A0759997D3D7}"/>
              </a:ext>
            </a:extLst>
          </p:cNvPr>
          <p:cNvSpPr/>
          <p:nvPr/>
        </p:nvSpPr>
        <p:spPr>
          <a:xfrm>
            <a:off x="7318462" y="2641171"/>
            <a:ext cx="849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4cm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3740B8-EBCB-6C48-86A0-27833A191E2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351" y="2460052"/>
            <a:ext cx="1396042" cy="19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06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96" y="98299"/>
            <a:ext cx="839159" cy="843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B4FD74-4F62-4F49-A15D-1862A0D11FFC}"/>
              </a:ext>
            </a:extLst>
          </p:cNvPr>
          <p:cNvSpPr txBox="1"/>
          <p:nvPr/>
        </p:nvSpPr>
        <p:spPr>
          <a:xfrm>
            <a:off x="495965" y="4091600"/>
            <a:ext cx="80446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Mo’s angles may not intersect</a:t>
            </a:r>
          </a:p>
          <a:p>
            <a:endParaRPr lang="en-GB" sz="2400" dirty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  <a:p>
            <a:r>
              <a:rPr lang="en-GB" sz="2400" dirty="0">
                <a:solidFill>
                  <a:srgbClr val="0070C0"/>
                </a:solidFill>
              </a:rPr>
              <a:t>There is only one possible triangle. However the orientation of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the triangle could be different.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C59CD1-F912-43F0-9E8E-C062F9DED751}"/>
              </a:ext>
            </a:extLst>
          </p:cNvPr>
          <p:cNvCxnSpPr>
            <a:cxnSpLocks/>
          </p:cNvCxnSpPr>
          <p:nvPr/>
        </p:nvCxnSpPr>
        <p:spPr>
          <a:xfrm flipV="1">
            <a:off x="4124220" y="4796417"/>
            <a:ext cx="3544306" cy="59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74D37F-50DB-41D7-A12F-4A08BEEA8DD1}"/>
              </a:ext>
            </a:extLst>
          </p:cNvPr>
          <p:cNvSpPr/>
          <p:nvPr/>
        </p:nvSpPr>
        <p:spPr>
          <a:xfrm>
            <a:off x="4705476" y="4746259"/>
            <a:ext cx="29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AFD70A-D0A3-4513-A73A-648EE5443AC2}"/>
              </a:ext>
            </a:extLst>
          </p:cNvPr>
          <p:cNvSpPr/>
          <p:nvPr/>
        </p:nvSpPr>
        <p:spPr>
          <a:xfrm>
            <a:off x="6306143" y="4786461"/>
            <a:ext cx="29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B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8CF9858-5D88-42C1-9BC3-C69D5D632EA1}"/>
              </a:ext>
            </a:extLst>
          </p:cNvPr>
          <p:cNvCxnSpPr>
            <a:cxnSpLocks/>
          </p:cNvCxnSpPr>
          <p:nvPr/>
        </p:nvCxnSpPr>
        <p:spPr>
          <a:xfrm>
            <a:off x="6457424" y="4728383"/>
            <a:ext cx="0" cy="1480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A55C54-A152-4B3A-815C-D67D3B3210E2}"/>
              </a:ext>
            </a:extLst>
          </p:cNvPr>
          <p:cNvCxnSpPr>
            <a:cxnSpLocks/>
          </p:cNvCxnSpPr>
          <p:nvPr/>
        </p:nvCxnSpPr>
        <p:spPr>
          <a:xfrm>
            <a:off x="4857641" y="4705871"/>
            <a:ext cx="0" cy="1480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15D423-CF49-4DC4-BD51-CBBEC3B95FAF}"/>
              </a:ext>
            </a:extLst>
          </p:cNvPr>
          <p:cNvCxnSpPr>
            <a:cxnSpLocks/>
          </p:cNvCxnSpPr>
          <p:nvPr/>
        </p:nvCxnSpPr>
        <p:spPr>
          <a:xfrm flipV="1">
            <a:off x="4858516" y="3983485"/>
            <a:ext cx="501311" cy="8252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20083FA-2CFF-4D8F-B420-9F1ADABB2AFB}"/>
              </a:ext>
            </a:extLst>
          </p:cNvPr>
          <p:cNvCxnSpPr>
            <a:cxnSpLocks/>
          </p:cNvCxnSpPr>
          <p:nvPr/>
        </p:nvCxnSpPr>
        <p:spPr>
          <a:xfrm flipV="1">
            <a:off x="6457426" y="4338735"/>
            <a:ext cx="1287644" cy="4477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F9B8E6-E43F-4ADD-AD64-FB2E3C6BDB82}"/>
              </a:ext>
            </a:extLst>
          </p:cNvPr>
          <p:cNvSpPr txBox="1"/>
          <p:nvPr/>
        </p:nvSpPr>
        <p:spPr>
          <a:xfrm>
            <a:off x="6893978" y="4529016"/>
            <a:ext cx="502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15°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1D77E0-04ED-49FE-819D-8C08B6EEFB60}"/>
              </a:ext>
            </a:extLst>
          </p:cNvPr>
          <p:cNvSpPr txBox="1"/>
          <p:nvPr/>
        </p:nvSpPr>
        <p:spPr>
          <a:xfrm>
            <a:off x="4996620" y="4435792"/>
            <a:ext cx="56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63°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4826755-CC98-4A0B-BF9C-D463A13F9673}"/>
              </a:ext>
            </a:extLst>
          </p:cNvPr>
          <p:cNvSpPr/>
          <p:nvPr/>
        </p:nvSpPr>
        <p:spPr>
          <a:xfrm>
            <a:off x="4611305" y="4228873"/>
            <a:ext cx="914400" cy="914400"/>
          </a:xfrm>
          <a:prstGeom prst="arc">
            <a:avLst>
              <a:gd name="adj1" fmla="val 17201955"/>
              <a:gd name="adj2" fmla="val 7996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15B59776-0D89-4209-BD19-09DE66250C1B}"/>
              </a:ext>
            </a:extLst>
          </p:cNvPr>
          <p:cNvSpPr/>
          <p:nvPr/>
        </p:nvSpPr>
        <p:spPr>
          <a:xfrm rot="2382468">
            <a:off x="6492764" y="4170108"/>
            <a:ext cx="914400" cy="914400"/>
          </a:xfrm>
          <a:prstGeom prst="arc">
            <a:avLst>
              <a:gd name="adj1" fmla="val 18086739"/>
              <a:gd name="adj2" fmla="val 205201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08B67D5-529D-4764-8030-E77F3C8D2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92" y="347559"/>
            <a:ext cx="6520969" cy="35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54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In each diagram, measure and draw an angle of 115° at point A.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58" y="1738186"/>
            <a:ext cx="8466011" cy="28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32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In each diagram, measure and draw an angle of 115° at point A.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58" y="1738186"/>
            <a:ext cx="8466011" cy="287300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9444F3-EB9A-4F19-BC3E-37641FFD1B7A}"/>
              </a:ext>
            </a:extLst>
          </p:cNvPr>
          <p:cNvCxnSpPr/>
          <p:nvPr/>
        </p:nvCxnSpPr>
        <p:spPr>
          <a:xfrm flipV="1">
            <a:off x="1628429" y="1459345"/>
            <a:ext cx="1754909" cy="8589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2B1DCD-5B32-432F-B378-FD0FFA4E2561}"/>
                  </a:ext>
                </a:extLst>
              </p:cNvPr>
              <p:cNvSpPr txBox="1"/>
              <p:nvPr/>
            </p:nvSpPr>
            <p:spPr>
              <a:xfrm>
                <a:off x="1791855" y="2135503"/>
                <a:ext cx="835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0070C0"/>
                    </a:solidFill>
                  </a:rPr>
                  <a:t>115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2B1DCD-5B32-432F-B378-FD0FFA4E2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55" y="2135503"/>
                <a:ext cx="835485" cy="461665"/>
              </a:xfrm>
              <a:prstGeom prst="rect">
                <a:avLst/>
              </a:prstGeom>
              <a:blipFill>
                <a:blip r:embed="rId4"/>
                <a:stretch>
                  <a:fillRect l="-1167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682C9E-2D0A-47C0-BB08-CEC02DF41A7D}"/>
              </a:ext>
            </a:extLst>
          </p:cNvPr>
          <p:cNvCxnSpPr>
            <a:cxnSpLocks/>
          </p:cNvCxnSpPr>
          <p:nvPr/>
        </p:nvCxnSpPr>
        <p:spPr>
          <a:xfrm flipH="1" flipV="1">
            <a:off x="2854036" y="2876009"/>
            <a:ext cx="1141149" cy="941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37DCCA-3A36-4779-8ABD-740AE7F76AF4}"/>
                  </a:ext>
                </a:extLst>
              </p:cNvPr>
              <p:cNvSpPr txBox="1"/>
              <p:nvPr/>
            </p:nvSpPr>
            <p:spPr>
              <a:xfrm>
                <a:off x="3671455" y="3098655"/>
                <a:ext cx="835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0070C0"/>
                    </a:solidFill>
                  </a:rPr>
                  <a:t>115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37DCCA-3A36-4779-8ABD-740AE7F76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455" y="3098655"/>
                <a:ext cx="835485" cy="461665"/>
              </a:xfrm>
              <a:prstGeom prst="rect">
                <a:avLst/>
              </a:prstGeom>
              <a:blipFill>
                <a:blip r:embed="rId5"/>
                <a:stretch>
                  <a:fillRect l="-1094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9037282-3003-4105-8932-B76B5B94E24F}"/>
              </a:ext>
            </a:extLst>
          </p:cNvPr>
          <p:cNvSpPr txBox="1"/>
          <p:nvPr/>
        </p:nvSpPr>
        <p:spPr>
          <a:xfrm>
            <a:off x="631020" y="949671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For example,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336A3F-8694-42C1-BE19-87E1DEC1E3E7}"/>
              </a:ext>
            </a:extLst>
          </p:cNvPr>
          <p:cNvCxnSpPr>
            <a:cxnSpLocks/>
          </p:cNvCxnSpPr>
          <p:nvPr/>
        </p:nvCxnSpPr>
        <p:spPr>
          <a:xfrm flipH="1" flipV="1">
            <a:off x="7289882" y="1593238"/>
            <a:ext cx="1272229" cy="9098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A107C0-8781-4E90-91F3-E81E775392AF}"/>
                  </a:ext>
                </a:extLst>
              </p:cNvPr>
              <p:cNvSpPr txBox="1"/>
              <p:nvPr/>
            </p:nvSpPr>
            <p:spPr>
              <a:xfrm>
                <a:off x="7767782" y="2372366"/>
                <a:ext cx="835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0070C0"/>
                    </a:solidFill>
                  </a:rPr>
                  <a:t>115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A107C0-8781-4E90-91F3-E81E77539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782" y="2372366"/>
                <a:ext cx="835485" cy="461665"/>
              </a:xfrm>
              <a:prstGeom prst="rect">
                <a:avLst/>
              </a:prstGeom>
              <a:blipFill>
                <a:blip r:embed="rId6"/>
                <a:stretch>
                  <a:fillRect l="-1094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44826755-CC98-4A0B-BF9C-D463A13F9673}"/>
              </a:ext>
            </a:extLst>
          </p:cNvPr>
          <p:cNvSpPr/>
          <p:nvPr/>
        </p:nvSpPr>
        <p:spPr>
          <a:xfrm rot="5228820">
            <a:off x="1323968" y="1621721"/>
            <a:ext cx="1181466" cy="1309298"/>
          </a:xfrm>
          <a:prstGeom prst="arc">
            <a:avLst>
              <a:gd name="adj1" fmla="val 14227402"/>
              <a:gd name="adj2" fmla="val 14791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4826755-CC98-4A0B-BF9C-D463A13F9673}"/>
              </a:ext>
            </a:extLst>
          </p:cNvPr>
          <p:cNvSpPr/>
          <p:nvPr/>
        </p:nvSpPr>
        <p:spPr>
          <a:xfrm rot="19266102">
            <a:off x="3498464" y="2905671"/>
            <a:ext cx="1181466" cy="1309298"/>
          </a:xfrm>
          <a:prstGeom prst="arc">
            <a:avLst>
              <a:gd name="adj1" fmla="val 14227402"/>
              <a:gd name="adj2" fmla="val 14791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44826755-CC98-4A0B-BF9C-D463A13F9673}"/>
              </a:ext>
            </a:extLst>
          </p:cNvPr>
          <p:cNvSpPr/>
          <p:nvPr/>
        </p:nvSpPr>
        <p:spPr>
          <a:xfrm rot="12486726">
            <a:off x="7699368" y="1887538"/>
            <a:ext cx="1181466" cy="1309298"/>
          </a:xfrm>
          <a:prstGeom prst="arc">
            <a:avLst>
              <a:gd name="adj1" fmla="val 14227402"/>
              <a:gd name="adj2" fmla="val 14791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90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7840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Draw a trapezium and label the vertices KLMN.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Draw a line segment from point L to point N.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Use three letter notation to identify the triangles formed within the trapezium.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63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Measure all four angles shown.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8" y="677868"/>
            <a:ext cx="6038642" cy="2714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908" y="2844595"/>
            <a:ext cx="5067664" cy="36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22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Measure all four angles shown.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8" y="677868"/>
            <a:ext cx="6038642" cy="2714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908" y="2844595"/>
            <a:ext cx="5067664" cy="3682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39714" y="1636494"/>
                <a:ext cx="7665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400" dirty="0">
                    <a:solidFill>
                      <a:srgbClr val="0070C0"/>
                    </a:solidFill>
                  </a:rPr>
                  <a:t>161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714" y="1636494"/>
                <a:ext cx="766557" cy="461665"/>
              </a:xfrm>
              <a:prstGeom prst="rect">
                <a:avLst/>
              </a:prstGeom>
              <a:blipFill>
                <a:blip r:embed="rId5"/>
                <a:stretch>
                  <a:fillRect l="-12800" t="-10526" r="-80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39713" y="2613761"/>
                <a:ext cx="7665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400" dirty="0">
                    <a:solidFill>
                      <a:srgbClr val="0070C0"/>
                    </a:solidFill>
                  </a:rPr>
                  <a:t>199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713" y="2613761"/>
                <a:ext cx="766557" cy="461665"/>
              </a:xfrm>
              <a:prstGeom prst="rect">
                <a:avLst/>
              </a:prstGeom>
              <a:blipFill>
                <a:blip r:embed="rId6"/>
                <a:stretch>
                  <a:fillRect l="-12800" t="-10667" r="-800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73179" y="4169643"/>
                <a:ext cx="611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400" dirty="0">
                    <a:solidFill>
                      <a:srgbClr val="0070C0"/>
                    </a:solidFill>
                  </a:rPr>
                  <a:t>31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179" y="4169643"/>
                <a:ext cx="611065" cy="461665"/>
              </a:xfrm>
              <a:prstGeom prst="rect">
                <a:avLst/>
              </a:prstGeom>
              <a:blipFill>
                <a:blip r:embed="rId7"/>
                <a:stretch>
                  <a:fillRect l="-14851" t="-10526" r="-99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35949" y="3392488"/>
                <a:ext cx="7665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400" dirty="0">
                    <a:solidFill>
                      <a:srgbClr val="0070C0"/>
                    </a:solidFill>
                  </a:rPr>
                  <a:t>329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949" y="3392488"/>
                <a:ext cx="766557" cy="461665"/>
              </a:xfrm>
              <a:prstGeom prst="rect">
                <a:avLst/>
              </a:prstGeom>
              <a:blipFill>
                <a:blip r:embed="rId8"/>
                <a:stretch>
                  <a:fillRect l="-11905" t="-10667" r="-794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DF419B-1E25-4F5F-B3C3-C4699813E6F8}"/>
                  </a:ext>
                </a:extLst>
              </p:cNvPr>
              <p:cNvSpPr/>
              <p:nvPr/>
            </p:nvSpPr>
            <p:spPr>
              <a:xfrm>
                <a:off x="3838312" y="890059"/>
                <a:ext cx="15219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400" dirty="0">
                    <a:solidFill>
                      <a:srgbClr val="0070C0"/>
                    </a:solidFill>
                  </a:rPr>
                  <a:t>Allow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2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DF419B-1E25-4F5F-B3C3-C4699813E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312" y="890059"/>
                <a:ext cx="1521955" cy="461665"/>
              </a:xfrm>
              <a:prstGeom prst="rect">
                <a:avLst/>
              </a:prstGeom>
              <a:blipFill>
                <a:blip r:embed="rId9"/>
                <a:stretch>
                  <a:fillRect l="-642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488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Draw an angle of 258° at point A.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ways can you do this?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410" y="2442294"/>
            <a:ext cx="7684836" cy="147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4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Draw an angle of 258° at point A.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ways can you do this?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410" y="2442294"/>
            <a:ext cx="7684836" cy="14765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B332CA-CB21-4724-84A6-5434974F87F1}"/>
              </a:ext>
            </a:extLst>
          </p:cNvPr>
          <p:cNvSpPr txBox="1"/>
          <p:nvPr/>
        </p:nvSpPr>
        <p:spPr>
          <a:xfrm>
            <a:off x="1908557" y="1620010"/>
            <a:ext cx="6472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Two – clockwise from A and anticlockwise from A</a:t>
            </a:r>
          </a:p>
        </p:txBody>
      </p:sp>
    </p:spTree>
    <p:extLst>
      <p:ext uri="{BB962C8B-B14F-4D97-AF65-F5344CB8AC3E}">
        <p14:creationId xmlns:p14="http://schemas.microsoft.com/office/powerpoint/2010/main" val="776297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Circle the correct size of the angle.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What mistakes have been made for the other answers?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58" y="1338401"/>
            <a:ext cx="5299276" cy="51460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549282" y="1780881"/>
            <a:ext cx="464993" cy="472367"/>
            <a:chOff x="5929585" y="4785325"/>
            <a:chExt cx="464993" cy="472367"/>
          </a:xfrm>
        </p:grpSpPr>
        <p:sp>
          <p:nvSpPr>
            <p:cNvPr id="8" name="Oval 7"/>
            <p:cNvSpPr/>
            <p:nvPr/>
          </p:nvSpPr>
          <p:spPr>
            <a:xfrm>
              <a:off x="5929585" y="4792699"/>
              <a:ext cx="464993" cy="4649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9BF629-9E01-C24D-B433-FDD9ABD432A6}"/>
                </a:ext>
              </a:extLst>
            </p:cNvPr>
            <p:cNvSpPr/>
            <p:nvPr/>
          </p:nvSpPr>
          <p:spPr>
            <a:xfrm>
              <a:off x="6010270" y="4785325"/>
              <a:ext cx="30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49282" y="2792182"/>
            <a:ext cx="464993" cy="472367"/>
            <a:chOff x="5929585" y="4785325"/>
            <a:chExt cx="464993" cy="472367"/>
          </a:xfrm>
        </p:grpSpPr>
        <p:sp>
          <p:nvSpPr>
            <p:cNvPr id="11" name="Oval 10"/>
            <p:cNvSpPr/>
            <p:nvPr/>
          </p:nvSpPr>
          <p:spPr>
            <a:xfrm>
              <a:off x="5929585" y="4792699"/>
              <a:ext cx="464993" cy="4649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9BF629-9E01-C24D-B433-FDD9ABD432A6}"/>
                </a:ext>
              </a:extLst>
            </p:cNvPr>
            <p:cNvSpPr/>
            <p:nvPr/>
          </p:nvSpPr>
          <p:spPr>
            <a:xfrm>
              <a:off x="6010270" y="4785325"/>
              <a:ext cx="30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prstClr val="black"/>
                  </a:solidFill>
                </a:rPr>
                <a:t>B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49282" y="3803483"/>
            <a:ext cx="464993" cy="472367"/>
            <a:chOff x="5929585" y="4785325"/>
            <a:chExt cx="464993" cy="472367"/>
          </a:xfrm>
        </p:grpSpPr>
        <p:sp>
          <p:nvSpPr>
            <p:cNvPr id="14" name="Oval 13"/>
            <p:cNvSpPr/>
            <p:nvPr/>
          </p:nvSpPr>
          <p:spPr>
            <a:xfrm>
              <a:off x="5929585" y="4792699"/>
              <a:ext cx="464993" cy="46499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9BF629-9E01-C24D-B433-FDD9ABD432A6}"/>
                </a:ext>
              </a:extLst>
            </p:cNvPr>
            <p:cNvSpPr/>
            <p:nvPr/>
          </p:nvSpPr>
          <p:spPr>
            <a:xfrm>
              <a:off x="6010270" y="4785325"/>
              <a:ext cx="30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49282" y="4814783"/>
            <a:ext cx="464993" cy="472367"/>
            <a:chOff x="5929585" y="4785325"/>
            <a:chExt cx="464993" cy="472367"/>
          </a:xfrm>
        </p:grpSpPr>
        <p:sp>
          <p:nvSpPr>
            <p:cNvPr id="17" name="Oval 16"/>
            <p:cNvSpPr/>
            <p:nvPr/>
          </p:nvSpPr>
          <p:spPr>
            <a:xfrm>
              <a:off x="5929585" y="4792699"/>
              <a:ext cx="464993" cy="4649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9BF629-9E01-C24D-B433-FDD9ABD432A6}"/>
                </a:ext>
              </a:extLst>
            </p:cNvPr>
            <p:cNvSpPr/>
            <p:nvPr/>
          </p:nvSpPr>
          <p:spPr>
            <a:xfrm>
              <a:off x="6010270" y="4785325"/>
              <a:ext cx="30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534135" y="1791583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32°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7534135" y="2799218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148°</a:t>
            </a:r>
            <a:endParaRPr lang="en-GB" sz="2400" dirty="0"/>
          </a:p>
        </p:txBody>
      </p:sp>
      <p:sp>
        <p:nvSpPr>
          <p:cNvPr id="21" name="Rectangle 20"/>
          <p:cNvSpPr/>
          <p:nvPr/>
        </p:nvSpPr>
        <p:spPr>
          <a:xfrm>
            <a:off x="7534135" y="3802280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322°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7534135" y="4847310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212°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3765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Circle the correct size of the angle.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What mistakes have been made for the other answers?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58" y="1338401"/>
            <a:ext cx="5299276" cy="51460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549282" y="1780881"/>
            <a:ext cx="464993" cy="472367"/>
            <a:chOff x="5929585" y="4785325"/>
            <a:chExt cx="464993" cy="472367"/>
          </a:xfrm>
        </p:grpSpPr>
        <p:sp>
          <p:nvSpPr>
            <p:cNvPr id="8" name="Oval 7"/>
            <p:cNvSpPr/>
            <p:nvPr/>
          </p:nvSpPr>
          <p:spPr>
            <a:xfrm>
              <a:off x="5929585" y="4792699"/>
              <a:ext cx="464993" cy="4649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9BF629-9E01-C24D-B433-FDD9ABD432A6}"/>
                </a:ext>
              </a:extLst>
            </p:cNvPr>
            <p:cNvSpPr/>
            <p:nvPr/>
          </p:nvSpPr>
          <p:spPr>
            <a:xfrm>
              <a:off x="6010270" y="4785325"/>
              <a:ext cx="30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49282" y="2792182"/>
            <a:ext cx="464993" cy="472367"/>
            <a:chOff x="5929585" y="4785325"/>
            <a:chExt cx="464993" cy="472367"/>
          </a:xfrm>
        </p:grpSpPr>
        <p:sp>
          <p:nvSpPr>
            <p:cNvPr id="11" name="Oval 10"/>
            <p:cNvSpPr/>
            <p:nvPr/>
          </p:nvSpPr>
          <p:spPr>
            <a:xfrm>
              <a:off x="5929585" y="4792699"/>
              <a:ext cx="464993" cy="4649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9BF629-9E01-C24D-B433-FDD9ABD432A6}"/>
                </a:ext>
              </a:extLst>
            </p:cNvPr>
            <p:cNvSpPr/>
            <p:nvPr/>
          </p:nvSpPr>
          <p:spPr>
            <a:xfrm>
              <a:off x="6010270" y="4785325"/>
              <a:ext cx="30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prstClr val="black"/>
                  </a:solidFill>
                </a:rPr>
                <a:t>B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49282" y="3803483"/>
            <a:ext cx="464993" cy="472367"/>
            <a:chOff x="5929585" y="4785325"/>
            <a:chExt cx="464993" cy="472367"/>
          </a:xfrm>
        </p:grpSpPr>
        <p:sp>
          <p:nvSpPr>
            <p:cNvPr id="14" name="Oval 13"/>
            <p:cNvSpPr/>
            <p:nvPr/>
          </p:nvSpPr>
          <p:spPr>
            <a:xfrm>
              <a:off x="5929585" y="4792699"/>
              <a:ext cx="464993" cy="46499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9BF629-9E01-C24D-B433-FDD9ABD432A6}"/>
                </a:ext>
              </a:extLst>
            </p:cNvPr>
            <p:cNvSpPr/>
            <p:nvPr/>
          </p:nvSpPr>
          <p:spPr>
            <a:xfrm>
              <a:off x="6010270" y="4785325"/>
              <a:ext cx="30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49282" y="4814783"/>
            <a:ext cx="464993" cy="472367"/>
            <a:chOff x="5929585" y="4785325"/>
            <a:chExt cx="464993" cy="472367"/>
          </a:xfrm>
        </p:grpSpPr>
        <p:sp>
          <p:nvSpPr>
            <p:cNvPr id="17" name="Oval 16"/>
            <p:cNvSpPr/>
            <p:nvPr/>
          </p:nvSpPr>
          <p:spPr>
            <a:xfrm>
              <a:off x="5929585" y="4792699"/>
              <a:ext cx="464993" cy="4649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9BF629-9E01-C24D-B433-FDD9ABD432A6}"/>
                </a:ext>
              </a:extLst>
            </p:cNvPr>
            <p:cNvSpPr/>
            <p:nvPr/>
          </p:nvSpPr>
          <p:spPr>
            <a:xfrm>
              <a:off x="6010270" y="4785325"/>
              <a:ext cx="30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534135" y="1791583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32°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7534135" y="2799218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148°</a:t>
            </a:r>
            <a:endParaRPr lang="en-GB" sz="2400" dirty="0"/>
          </a:p>
        </p:txBody>
      </p:sp>
      <p:sp>
        <p:nvSpPr>
          <p:cNvPr id="21" name="Rectangle 20"/>
          <p:cNvSpPr/>
          <p:nvPr/>
        </p:nvSpPr>
        <p:spPr>
          <a:xfrm>
            <a:off x="7534135" y="3802280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322°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7534135" y="4847310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212°</a:t>
            </a:r>
            <a:endParaRPr lang="en-GB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8599BCD-F99D-4A3E-B7C3-D9B8A9A780ED}"/>
              </a:ext>
            </a:extLst>
          </p:cNvPr>
          <p:cNvSpPr/>
          <p:nvPr/>
        </p:nvSpPr>
        <p:spPr>
          <a:xfrm>
            <a:off x="6389891" y="1603471"/>
            <a:ext cx="783772" cy="83455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397A2-14FB-4228-A180-2B0692094FF4}"/>
              </a:ext>
            </a:extLst>
          </p:cNvPr>
          <p:cNvSpPr txBox="1"/>
          <p:nvPr/>
        </p:nvSpPr>
        <p:spPr>
          <a:xfrm>
            <a:off x="303473" y="5695827"/>
            <a:ext cx="9274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e.g. 	B – read wrong scale, C – measured reflex angle instead of acute</a:t>
            </a:r>
          </a:p>
          <a:p>
            <a:r>
              <a:rPr lang="en-GB" sz="2400" dirty="0">
                <a:solidFill>
                  <a:srgbClr val="0070C0"/>
                </a:solidFill>
              </a:rPr>
              <a:t>		D – added 180</a:t>
            </a:r>
          </a:p>
        </p:txBody>
      </p:sp>
    </p:spTree>
    <p:extLst>
      <p:ext uri="{BB962C8B-B14F-4D97-AF65-F5344CB8AC3E}">
        <p14:creationId xmlns:p14="http://schemas.microsoft.com/office/powerpoint/2010/main" val="3931745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Complete the sentences using two letter notation for each line segment.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CD is parallel to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IJ is perpendicular to </a:t>
            </a:r>
            <a:endParaRPr lang="en-US" sz="2400" dirty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EF is neither parallel nor perpendicular to 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40" y="2521799"/>
            <a:ext cx="6094594" cy="40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09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Complete the sentences using two letter notation for each line segment.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CD is parallel to </a:t>
            </a:r>
            <a:r>
              <a:rPr lang="en-US" sz="2400" dirty="0">
                <a:solidFill>
                  <a:srgbClr val="0070C0"/>
                </a:solidFill>
              </a:rPr>
              <a:t>MN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IJ is perpendicular to </a:t>
            </a:r>
            <a:r>
              <a:rPr lang="en-US" sz="2400" dirty="0">
                <a:solidFill>
                  <a:srgbClr val="0070C0"/>
                </a:solidFill>
              </a:rPr>
              <a:t>HG (or EF)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EF is neither parallel nor perpendicular to </a:t>
            </a:r>
            <a:r>
              <a:rPr lang="en-US" sz="2400" dirty="0">
                <a:solidFill>
                  <a:srgbClr val="0070C0"/>
                </a:solidFill>
              </a:rPr>
              <a:t>MN (or CD, KL, OP)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40" y="2521799"/>
            <a:ext cx="6094594" cy="40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6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Eva thinks that the lines are parallel.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Is she right?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6A65CB22-DC50-E845-BC9A-794EE58E184D}"/>
              </a:ext>
            </a:extLst>
          </p:cNvPr>
          <p:cNvCxnSpPr>
            <a:cxnSpLocks/>
          </p:cNvCxnSpPr>
          <p:nvPr/>
        </p:nvCxnSpPr>
        <p:spPr>
          <a:xfrm rot="18900000">
            <a:off x="2024743" y="941829"/>
            <a:ext cx="6008431" cy="4530467"/>
          </a:xfrm>
          <a:prstGeom prst="curvedConnector3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CDD259C4-2739-3B48-BC20-9B653EDE4DC6}"/>
              </a:ext>
            </a:extLst>
          </p:cNvPr>
          <p:cNvCxnSpPr>
            <a:cxnSpLocks/>
          </p:cNvCxnSpPr>
          <p:nvPr/>
        </p:nvCxnSpPr>
        <p:spPr>
          <a:xfrm rot="18900000">
            <a:off x="2024743" y="1902847"/>
            <a:ext cx="6008431" cy="4530467"/>
          </a:xfrm>
          <a:prstGeom prst="curvedConnector3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4652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Eva thinks that the lines are parallel.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Is she right?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6A65CB22-DC50-E845-BC9A-794EE58E184D}"/>
              </a:ext>
            </a:extLst>
          </p:cNvPr>
          <p:cNvCxnSpPr>
            <a:cxnSpLocks/>
          </p:cNvCxnSpPr>
          <p:nvPr/>
        </p:nvCxnSpPr>
        <p:spPr>
          <a:xfrm rot="18900000">
            <a:off x="2024743" y="941829"/>
            <a:ext cx="6008431" cy="4530467"/>
          </a:xfrm>
          <a:prstGeom prst="curvedConnector3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CDD259C4-2739-3B48-BC20-9B653EDE4DC6}"/>
              </a:ext>
            </a:extLst>
          </p:cNvPr>
          <p:cNvCxnSpPr>
            <a:cxnSpLocks/>
          </p:cNvCxnSpPr>
          <p:nvPr/>
        </p:nvCxnSpPr>
        <p:spPr>
          <a:xfrm rot="18900000">
            <a:off x="2024743" y="1902847"/>
            <a:ext cx="6008431" cy="4530467"/>
          </a:xfrm>
          <a:prstGeom prst="curvedConnector3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4AA089F-7D8F-4723-B457-50F63A4AD5AC}"/>
              </a:ext>
            </a:extLst>
          </p:cNvPr>
          <p:cNvSpPr txBox="1"/>
          <p:nvPr/>
        </p:nvSpPr>
        <p:spPr>
          <a:xfrm>
            <a:off x="631020" y="1259391"/>
            <a:ext cx="8544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No, parallel lines must be straight lines with a constant perpendicular distance.</a:t>
            </a:r>
          </a:p>
        </p:txBody>
      </p:sp>
    </p:spTree>
    <p:extLst>
      <p:ext uri="{BB962C8B-B14F-4D97-AF65-F5344CB8AC3E}">
        <p14:creationId xmlns:p14="http://schemas.microsoft.com/office/powerpoint/2010/main" val="372746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7840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Draw a trapezium and label the vertices KLMN.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Draw a line segment from point L to point N.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Use three letter notation to identify the triangles formed within the trapezium.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8EE3B91-EF05-47F5-9BBD-AE927EE7A562}"/>
              </a:ext>
            </a:extLst>
          </p:cNvPr>
          <p:cNvSpPr txBox="1"/>
          <p:nvPr/>
        </p:nvSpPr>
        <p:spPr>
          <a:xfrm>
            <a:off x="631020" y="1998054"/>
            <a:ext cx="5175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e.g.</a:t>
            </a:r>
          </a:p>
        </p:txBody>
      </p:sp>
      <p:sp>
        <p:nvSpPr>
          <p:cNvPr id="2" name="Trapezoid 1"/>
          <p:cNvSpPr/>
          <p:nvPr/>
        </p:nvSpPr>
        <p:spPr>
          <a:xfrm>
            <a:off x="2033517" y="2459719"/>
            <a:ext cx="2988859" cy="1364776"/>
          </a:xfrm>
          <a:custGeom>
            <a:avLst/>
            <a:gdLst>
              <a:gd name="connsiteX0" fmla="*/ 0 w 2988859"/>
              <a:gd name="connsiteY0" fmla="*/ 1364776 h 1364776"/>
              <a:gd name="connsiteX1" fmla="*/ 573206 w 2988859"/>
              <a:gd name="connsiteY1" fmla="*/ 0 h 1364776"/>
              <a:gd name="connsiteX2" fmla="*/ 2415653 w 2988859"/>
              <a:gd name="connsiteY2" fmla="*/ 0 h 1364776"/>
              <a:gd name="connsiteX3" fmla="*/ 2988859 w 2988859"/>
              <a:gd name="connsiteY3" fmla="*/ 1364776 h 1364776"/>
              <a:gd name="connsiteX4" fmla="*/ 0 w 2988859"/>
              <a:gd name="connsiteY4" fmla="*/ 1364776 h 1364776"/>
              <a:gd name="connsiteX0" fmla="*/ 0 w 2988859"/>
              <a:gd name="connsiteY0" fmla="*/ 1364776 h 1364776"/>
              <a:gd name="connsiteX1" fmla="*/ 573206 w 2988859"/>
              <a:gd name="connsiteY1" fmla="*/ 0 h 1364776"/>
              <a:gd name="connsiteX2" fmla="*/ 1651378 w 2988859"/>
              <a:gd name="connsiteY2" fmla="*/ 0 h 1364776"/>
              <a:gd name="connsiteX3" fmla="*/ 2988859 w 2988859"/>
              <a:gd name="connsiteY3" fmla="*/ 1364776 h 1364776"/>
              <a:gd name="connsiteX4" fmla="*/ 0 w 2988859"/>
              <a:gd name="connsiteY4" fmla="*/ 1364776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8859" h="1364776">
                <a:moveTo>
                  <a:pt x="0" y="1364776"/>
                </a:moveTo>
                <a:lnTo>
                  <a:pt x="573206" y="0"/>
                </a:lnTo>
                <a:lnTo>
                  <a:pt x="1651378" y="0"/>
                </a:lnTo>
                <a:lnTo>
                  <a:pt x="2988859" y="1364776"/>
                </a:lnTo>
                <a:lnTo>
                  <a:pt x="0" y="136477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E3B91-EF05-47F5-9BBD-AE927EE7A562}"/>
              </a:ext>
            </a:extLst>
          </p:cNvPr>
          <p:cNvSpPr txBox="1"/>
          <p:nvPr/>
        </p:nvSpPr>
        <p:spPr>
          <a:xfrm>
            <a:off x="2252714" y="2218774"/>
            <a:ext cx="449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E3B91-EF05-47F5-9BBD-AE927EE7A562}"/>
              </a:ext>
            </a:extLst>
          </p:cNvPr>
          <p:cNvSpPr txBox="1"/>
          <p:nvPr/>
        </p:nvSpPr>
        <p:spPr>
          <a:xfrm>
            <a:off x="3744110" y="2218774"/>
            <a:ext cx="663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E3B91-EF05-47F5-9BBD-AE927EE7A562}"/>
              </a:ext>
            </a:extLst>
          </p:cNvPr>
          <p:cNvSpPr txBox="1"/>
          <p:nvPr/>
        </p:nvSpPr>
        <p:spPr>
          <a:xfrm>
            <a:off x="5011539" y="3567714"/>
            <a:ext cx="663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E3B91-EF05-47F5-9BBD-AE927EE7A562}"/>
              </a:ext>
            </a:extLst>
          </p:cNvPr>
          <p:cNvSpPr txBox="1"/>
          <p:nvPr/>
        </p:nvSpPr>
        <p:spPr>
          <a:xfrm>
            <a:off x="1712732" y="3581961"/>
            <a:ext cx="520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N</a:t>
            </a:r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 flipH="1">
            <a:off x="2033517" y="2449607"/>
            <a:ext cx="1637732" cy="1374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EE3B91-EF05-47F5-9BBD-AE927EE7A562}"/>
              </a:ext>
            </a:extLst>
          </p:cNvPr>
          <p:cNvSpPr txBox="1"/>
          <p:nvPr/>
        </p:nvSpPr>
        <p:spPr>
          <a:xfrm>
            <a:off x="842087" y="4484388"/>
            <a:ext cx="53949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The triangles are KLN and LMN.</a:t>
            </a:r>
          </a:p>
          <a:p>
            <a:endParaRPr lang="en-GB" sz="2400" dirty="0">
              <a:solidFill>
                <a:srgbClr val="0070C0"/>
              </a:solidFill>
            </a:endParaRPr>
          </a:p>
          <a:p>
            <a:r>
              <a:rPr lang="en-GB" sz="2400" dirty="0">
                <a:solidFill>
                  <a:srgbClr val="0070C0"/>
                </a:solidFill>
              </a:rPr>
              <a:t>Discuss other possible answers as a class.</a:t>
            </a:r>
          </a:p>
        </p:txBody>
      </p:sp>
    </p:spTree>
    <p:extLst>
      <p:ext uri="{BB962C8B-B14F-4D97-AF65-F5344CB8AC3E}">
        <p14:creationId xmlns:p14="http://schemas.microsoft.com/office/powerpoint/2010/main" val="3395512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BC5BC7-637E-9642-BB93-844F564A0B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3889" y="971957"/>
            <a:ext cx="7733260" cy="527994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Which of the line segments are parallel?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494C0F-0A5D-D440-BD37-BC83DE5789E1}"/>
              </a:ext>
            </a:extLst>
          </p:cNvPr>
          <p:cNvSpPr/>
          <p:nvPr/>
        </p:nvSpPr>
        <p:spPr>
          <a:xfrm>
            <a:off x="1363889" y="2689031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DEB3AF-BCBB-0641-B26D-597F5D033B7E}"/>
              </a:ext>
            </a:extLst>
          </p:cNvPr>
          <p:cNvSpPr/>
          <p:nvPr/>
        </p:nvSpPr>
        <p:spPr>
          <a:xfrm>
            <a:off x="5230519" y="1203781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B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0A4E58-D49E-C842-926B-A3DCAE934BD6}"/>
              </a:ext>
            </a:extLst>
          </p:cNvPr>
          <p:cNvSpPr/>
          <p:nvPr/>
        </p:nvSpPr>
        <p:spPr>
          <a:xfrm>
            <a:off x="1376452" y="3546011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C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307F98-BA6B-0543-A80B-3D3ABABD1524}"/>
              </a:ext>
            </a:extLst>
          </p:cNvPr>
          <p:cNvSpPr/>
          <p:nvPr/>
        </p:nvSpPr>
        <p:spPr>
          <a:xfrm>
            <a:off x="5365327" y="2586403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6DBA7A-C00C-0546-8AEC-5E9B67A73F05}"/>
              </a:ext>
            </a:extLst>
          </p:cNvPr>
          <p:cNvSpPr/>
          <p:nvPr/>
        </p:nvSpPr>
        <p:spPr>
          <a:xfrm>
            <a:off x="2287347" y="4437292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9FF55E-2C4A-6542-9078-5A890C40776A}"/>
              </a:ext>
            </a:extLst>
          </p:cNvPr>
          <p:cNvSpPr/>
          <p:nvPr/>
        </p:nvSpPr>
        <p:spPr>
          <a:xfrm>
            <a:off x="6241802" y="3049059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F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1A2D80-1A7A-8843-8E53-6EA6C324A8A0}"/>
              </a:ext>
            </a:extLst>
          </p:cNvPr>
          <p:cNvSpPr/>
          <p:nvPr/>
        </p:nvSpPr>
        <p:spPr>
          <a:xfrm>
            <a:off x="8419141" y="3004243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393E8E-E176-3545-B0ED-E2BE902B198C}"/>
              </a:ext>
            </a:extLst>
          </p:cNvPr>
          <p:cNvSpPr/>
          <p:nvPr/>
        </p:nvSpPr>
        <p:spPr>
          <a:xfrm>
            <a:off x="930574" y="5724750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5295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BC5BC7-637E-9642-BB93-844F564A0B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3889" y="971957"/>
            <a:ext cx="7733260" cy="527994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Which of the line segments are parallel?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494C0F-0A5D-D440-BD37-BC83DE5789E1}"/>
              </a:ext>
            </a:extLst>
          </p:cNvPr>
          <p:cNvSpPr/>
          <p:nvPr/>
        </p:nvSpPr>
        <p:spPr>
          <a:xfrm>
            <a:off x="1363889" y="2689031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DEB3AF-BCBB-0641-B26D-597F5D033B7E}"/>
              </a:ext>
            </a:extLst>
          </p:cNvPr>
          <p:cNvSpPr/>
          <p:nvPr/>
        </p:nvSpPr>
        <p:spPr>
          <a:xfrm>
            <a:off x="5230519" y="1203781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B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0A4E58-D49E-C842-926B-A3DCAE934BD6}"/>
              </a:ext>
            </a:extLst>
          </p:cNvPr>
          <p:cNvSpPr/>
          <p:nvPr/>
        </p:nvSpPr>
        <p:spPr>
          <a:xfrm>
            <a:off x="1376452" y="3546011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C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307F98-BA6B-0543-A80B-3D3ABABD1524}"/>
              </a:ext>
            </a:extLst>
          </p:cNvPr>
          <p:cNvSpPr/>
          <p:nvPr/>
        </p:nvSpPr>
        <p:spPr>
          <a:xfrm>
            <a:off x="5365327" y="2586403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6DBA7A-C00C-0546-8AEC-5E9B67A73F05}"/>
              </a:ext>
            </a:extLst>
          </p:cNvPr>
          <p:cNvSpPr/>
          <p:nvPr/>
        </p:nvSpPr>
        <p:spPr>
          <a:xfrm>
            <a:off x="2287347" y="4437292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9FF55E-2C4A-6542-9078-5A890C40776A}"/>
              </a:ext>
            </a:extLst>
          </p:cNvPr>
          <p:cNvSpPr/>
          <p:nvPr/>
        </p:nvSpPr>
        <p:spPr>
          <a:xfrm>
            <a:off x="6241802" y="3049059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F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1A2D80-1A7A-8843-8E53-6EA6C324A8A0}"/>
              </a:ext>
            </a:extLst>
          </p:cNvPr>
          <p:cNvSpPr/>
          <p:nvPr/>
        </p:nvSpPr>
        <p:spPr>
          <a:xfrm>
            <a:off x="8419141" y="3004243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393E8E-E176-3545-B0ED-E2BE902B198C}"/>
              </a:ext>
            </a:extLst>
          </p:cNvPr>
          <p:cNvSpPr/>
          <p:nvPr/>
        </p:nvSpPr>
        <p:spPr>
          <a:xfrm>
            <a:off x="930574" y="5724750"/>
            <a:ext cx="103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9C87D-7649-47E7-A214-B5E974DD7F29}"/>
              </a:ext>
            </a:extLst>
          </p:cNvPr>
          <p:cNvSpPr txBox="1"/>
          <p:nvPr/>
        </p:nvSpPr>
        <p:spPr>
          <a:xfrm>
            <a:off x="631020" y="870452"/>
            <a:ext cx="7384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Line segments AB, EF and GH are all parallel to each other</a:t>
            </a:r>
          </a:p>
        </p:txBody>
      </p:sp>
    </p:spTree>
    <p:extLst>
      <p:ext uri="{BB962C8B-B14F-4D97-AF65-F5344CB8AC3E}">
        <p14:creationId xmlns:p14="http://schemas.microsoft.com/office/powerpoint/2010/main" val="10660237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Tommy says the lines can’t be perpendicular because they don’t cross. Do you agree?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1072CC-2C31-8A49-9882-3D1A8EF20543}"/>
              </a:ext>
            </a:extLst>
          </p:cNvPr>
          <p:cNvCxnSpPr>
            <a:cxnSpLocks/>
          </p:cNvCxnSpPr>
          <p:nvPr/>
        </p:nvCxnSpPr>
        <p:spPr>
          <a:xfrm>
            <a:off x="2463627" y="2227622"/>
            <a:ext cx="1593435" cy="236236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5F5581-4AA8-0643-AB3E-912050598932}"/>
              </a:ext>
            </a:extLst>
          </p:cNvPr>
          <p:cNvCxnSpPr>
            <a:cxnSpLocks/>
          </p:cNvCxnSpPr>
          <p:nvPr/>
        </p:nvCxnSpPr>
        <p:spPr>
          <a:xfrm flipH="1">
            <a:off x="5649236" y="2131873"/>
            <a:ext cx="2456546" cy="165696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0936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356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Tommy says the lines can’t be perpendicular because they don’t cross. Do you agree?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1072CC-2C31-8A49-9882-3D1A8EF20543}"/>
              </a:ext>
            </a:extLst>
          </p:cNvPr>
          <p:cNvCxnSpPr>
            <a:cxnSpLocks/>
          </p:cNvCxnSpPr>
          <p:nvPr/>
        </p:nvCxnSpPr>
        <p:spPr>
          <a:xfrm>
            <a:off x="2463627" y="2227622"/>
            <a:ext cx="1593435" cy="236236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5F5581-4AA8-0643-AB3E-912050598932}"/>
              </a:ext>
            </a:extLst>
          </p:cNvPr>
          <p:cNvCxnSpPr>
            <a:cxnSpLocks/>
          </p:cNvCxnSpPr>
          <p:nvPr/>
        </p:nvCxnSpPr>
        <p:spPr>
          <a:xfrm flipH="1">
            <a:off x="5649236" y="2131873"/>
            <a:ext cx="2456546" cy="165696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EE780F3-6FC0-4DF3-982D-6D7C7C8C98A7}"/>
              </a:ext>
            </a:extLst>
          </p:cNvPr>
          <p:cNvSpPr txBox="1"/>
          <p:nvPr/>
        </p:nvSpPr>
        <p:spPr>
          <a:xfrm>
            <a:off x="631020" y="1232259"/>
            <a:ext cx="8531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You cannot tell – if the line segments were extended, they might meet at a right angle.</a:t>
            </a:r>
          </a:p>
        </p:txBody>
      </p:sp>
    </p:spTree>
    <p:extLst>
      <p:ext uri="{BB962C8B-B14F-4D97-AF65-F5344CB8AC3E}">
        <p14:creationId xmlns:p14="http://schemas.microsoft.com/office/powerpoint/2010/main" val="5414164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Classify the following triangles as equilateral, isosceles, scalene or right-angled. Is there more than one category for each triangle?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29" y="911471"/>
            <a:ext cx="9108291" cy="48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25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Classify the following triangles as equilateral, isosceles, scalene or right-angled. Is there more than one category for each triangle?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29" y="911471"/>
            <a:ext cx="9108291" cy="4801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9EDA40-D5D3-40FD-8485-4AC3A6E9F53C}"/>
              </a:ext>
            </a:extLst>
          </p:cNvPr>
          <p:cNvSpPr txBox="1"/>
          <p:nvPr/>
        </p:nvSpPr>
        <p:spPr>
          <a:xfrm>
            <a:off x="8312641" y="1802535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Isosceles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18809-BB9A-4069-B464-50AA9AFDC34B}"/>
              </a:ext>
            </a:extLst>
          </p:cNvPr>
          <p:cNvSpPr txBox="1"/>
          <p:nvPr/>
        </p:nvSpPr>
        <p:spPr>
          <a:xfrm>
            <a:off x="631020" y="2211062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Equilateral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1A8EE-3EE0-4F7D-869D-C195FB22AE1F}"/>
              </a:ext>
            </a:extLst>
          </p:cNvPr>
          <p:cNvSpPr txBox="1"/>
          <p:nvPr/>
        </p:nvSpPr>
        <p:spPr>
          <a:xfrm>
            <a:off x="1215155" y="5365083"/>
            <a:ext cx="183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Right-angled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&amp; scalene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0A32E-961A-4C2B-9E17-CBDD0A6F3A75}"/>
              </a:ext>
            </a:extLst>
          </p:cNvPr>
          <p:cNvSpPr txBox="1"/>
          <p:nvPr/>
        </p:nvSpPr>
        <p:spPr>
          <a:xfrm>
            <a:off x="4539963" y="1664035"/>
            <a:ext cx="183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Right-angled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&amp; isosceles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1213E8-59AC-4678-AABE-9743272C4E7A}"/>
              </a:ext>
            </a:extLst>
          </p:cNvPr>
          <p:cNvSpPr txBox="1"/>
          <p:nvPr/>
        </p:nvSpPr>
        <p:spPr>
          <a:xfrm>
            <a:off x="6779949" y="4682482"/>
            <a:ext cx="1140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Scalene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8FAA6-2D32-4D03-A03E-ECC87F800A86}"/>
              </a:ext>
            </a:extLst>
          </p:cNvPr>
          <p:cNvSpPr txBox="1"/>
          <p:nvPr/>
        </p:nvSpPr>
        <p:spPr>
          <a:xfrm>
            <a:off x="3960284" y="5203753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Isosceles</a:t>
            </a:r>
          </a:p>
        </p:txBody>
      </p:sp>
    </p:spTree>
    <p:extLst>
      <p:ext uri="{BB962C8B-B14F-4D97-AF65-F5344CB8AC3E}">
        <p14:creationId xmlns:p14="http://schemas.microsoft.com/office/powerpoint/2010/main" val="21525810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Make as many different triangles as possible using a 3 by 3 geoboard. Classify each triangle.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One example is shown.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Are there any types of triangle you cannot make?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1957C4-2BE9-A44B-B733-E7CB33136B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6327" y="2224750"/>
            <a:ext cx="3940322" cy="39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330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14588B-BE20-4C13-8C48-DC8FDC98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976" y="3420536"/>
            <a:ext cx="4200525" cy="2505075"/>
          </a:xfrm>
          <a:prstGeom prst="rect">
            <a:avLst/>
          </a:prstGeom>
        </p:spPr>
      </p:pic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EEC5CC8B-7D48-4DCD-A787-23525D0C4CAA}"/>
              </a:ext>
            </a:extLst>
          </p:cNvPr>
          <p:cNvSpPr/>
          <p:nvPr/>
        </p:nvSpPr>
        <p:spPr>
          <a:xfrm>
            <a:off x="4083773" y="3531046"/>
            <a:ext cx="496711" cy="43135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C1ABA1F0-5DB8-45BA-AC14-785E8CBA91EA}"/>
              </a:ext>
            </a:extLst>
          </p:cNvPr>
          <p:cNvSpPr/>
          <p:nvPr/>
        </p:nvSpPr>
        <p:spPr>
          <a:xfrm>
            <a:off x="4083773" y="4831647"/>
            <a:ext cx="914400" cy="4402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6B36709-0549-4287-8E7A-1E612B43A720}"/>
              </a:ext>
            </a:extLst>
          </p:cNvPr>
          <p:cNvSpPr/>
          <p:nvPr/>
        </p:nvSpPr>
        <p:spPr>
          <a:xfrm>
            <a:off x="5381995" y="3531046"/>
            <a:ext cx="891823" cy="4313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EBB9D7E5-B7EC-410B-AB1E-8CDFC02843A8}"/>
              </a:ext>
            </a:extLst>
          </p:cNvPr>
          <p:cNvSpPr/>
          <p:nvPr/>
        </p:nvSpPr>
        <p:spPr>
          <a:xfrm>
            <a:off x="6708224" y="3531046"/>
            <a:ext cx="903113" cy="846222"/>
          </a:xfrm>
          <a:custGeom>
            <a:avLst/>
            <a:gdLst>
              <a:gd name="connsiteX0" fmla="*/ 0 w 801512"/>
              <a:gd name="connsiteY0" fmla="*/ 575289 h 575289"/>
              <a:gd name="connsiteX1" fmla="*/ 0 w 801512"/>
              <a:gd name="connsiteY1" fmla="*/ 0 h 575289"/>
              <a:gd name="connsiteX2" fmla="*/ 801512 w 801512"/>
              <a:gd name="connsiteY2" fmla="*/ 575289 h 575289"/>
              <a:gd name="connsiteX3" fmla="*/ 0 w 801512"/>
              <a:gd name="connsiteY3" fmla="*/ 575289 h 575289"/>
              <a:gd name="connsiteX0" fmla="*/ 45155 w 801512"/>
              <a:gd name="connsiteY0" fmla="*/ 880089 h 880089"/>
              <a:gd name="connsiteX1" fmla="*/ 0 w 801512"/>
              <a:gd name="connsiteY1" fmla="*/ 0 h 880089"/>
              <a:gd name="connsiteX2" fmla="*/ 801512 w 801512"/>
              <a:gd name="connsiteY2" fmla="*/ 575289 h 880089"/>
              <a:gd name="connsiteX3" fmla="*/ 45155 w 801512"/>
              <a:gd name="connsiteY3" fmla="*/ 880089 h 880089"/>
              <a:gd name="connsiteX0" fmla="*/ 0 w 756357"/>
              <a:gd name="connsiteY0" fmla="*/ 880089 h 880089"/>
              <a:gd name="connsiteX1" fmla="*/ 33867 w 756357"/>
              <a:gd name="connsiteY1" fmla="*/ 0 h 880089"/>
              <a:gd name="connsiteX2" fmla="*/ 756357 w 756357"/>
              <a:gd name="connsiteY2" fmla="*/ 575289 h 880089"/>
              <a:gd name="connsiteX3" fmla="*/ 0 w 756357"/>
              <a:gd name="connsiteY3" fmla="*/ 880089 h 880089"/>
              <a:gd name="connsiteX0" fmla="*/ 0 w 936980"/>
              <a:gd name="connsiteY0" fmla="*/ 880089 h 880089"/>
              <a:gd name="connsiteX1" fmla="*/ 33867 w 936980"/>
              <a:gd name="connsiteY1" fmla="*/ 0 h 880089"/>
              <a:gd name="connsiteX2" fmla="*/ 936980 w 936980"/>
              <a:gd name="connsiteY2" fmla="*/ 405955 h 880089"/>
              <a:gd name="connsiteX3" fmla="*/ 0 w 936980"/>
              <a:gd name="connsiteY3" fmla="*/ 880089 h 880089"/>
              <a:gd name="connsiteX0" fmla="*/ 0 w 914402"/>
              <a:gd name="connsiteY0" fmla="*/ 913956 h 913956"/>
              <a:gd name="connsiteX1" fmla="*/ 11289 w 914402"/>
              <a:gd name="connsiteY1" fmla="*/ 0 h 913956"/>
              <a:gd name="connsiteX2" fmla="*/ 914402 w 914402"/>
              <a:gd name="connsiteY2" fmla="*/ 405955 h 913956"/>
              <a:gd name="connsiteX3" fmla="*/ 0 w 914402"/>
              <a:gd name="connsiteY3" fmla="*/ 913956 h 913956"/>
              <a:gd name="connsiteX0" fmla="*/ 22578 w 903113"/>
              <a:gd name="connsiteY0" fmla="*/ 902667 h 902667"/>
              <a:gd name="connsiteX1" fmla="*/ 0 w 903113"/>
              <a:gd name="connsiteY1" fmla="*/ 0 h 902667"/>
              <a:gd name="connsiteX2" fmla="*/ 903113 w 903113"/>
              <a:gd name="connsiteY2" fmla="*/ 405955 h 902667"/>
              <a:gd name="connsiteX3" fmla="*/ 22578 w 903113"/>
              <a:gd name="connsiteY3" fmla="*/ 902667 h 902667"/>
              <a:gd name="connsiteX0" fmla="*/ 0 w 903113"/>
              <a:gd name="connsiteY0" fmla="*/ 846222 h 846222"/>
              <a:gd name="connsiteX1" fmla="*/ 0 w 903113"/>
              <a:gd name="connsiteY1" fmla="*/ 0 h 846222"/>
              <a:gd name="connsiteX2" fmla="*/ 903113 w 903113"/>
              <a:gd name="connsiteY2" fmla="*/ 405955 h 846222"/>
              <a:gd name="connsiteX3" fmla="*/ 0 w 903113"/>
              <a:gd name="connsiteY3" fmla="*/ 846222 h 84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113" h="846222">
                <a:moveTo>
                  <a:pt x="0" y="846222"/>
                </a:moveTo>
                <a:lnTo>
                  <a:pt x="0" y="0"/>
                </a:lnTo>
                <a:lnTo>
                  <a:pt x="903113" y="405955"/>
                </a:lnTo>
                <a:lnTo>
                  <a:pt x="0" y="84622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D66343-4ADB-4A16-80FE-8DBE8B3468D7}"/>
              </a:ext>
            </a:extLst>
          </p:cNvPr>
          <p:cNvSpPr/>
          <p:nvPr/>
        </p:nvSpPr>
        <p:spPr>
          <a:xfrm>
            <a:off x="4038709" y="3420535"/>
            <a:ext cx="982136" cy="103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8D49E5-9E1F-4395-B1FF-59EF1355B404}"/>
              </a:ext>
            </a:extLst>
          </p:cNvPr>
          <p:cNvSpPr/>
          <p:nvPr/>
        </p:nvSpPr>
        <p:spPr>
          <a:xfrm>
            <a:off x="4038709" y="4755447"/>
            <a:ext cx="982136" cy="103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72084D-5816-4D37-8E1E-0C4F11BFEDEB}"/>
              </a:ext>
            </a:extLst>
          </p:cNvPr>
          <p:cNvSpPr/>
          <p:nvPr/>
        </p:nvSpPr>
        <p:spPr>
          <a:xfrm>
            <a:off x="5336837" y="3420534"/>
            <a:ext cx="1028869" cy="103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7DD1B8-A6EE-47E2-AFB0-8A440BB640C8}"/>
              </a:ext>
            </a:extLst>
          </p:cNvPr>
          <p:cNvSpPr/>
          <p:nvPr/>
        </p:nvSpPr>
        <p:spPr>
          <a:xfrm>
            <a:off x="5336837" y="4755446"/>
            <a:ext cx="1038579" cy="103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8EB8E4-AA73-4DCF-AEC8-118A24AECFA5}"/>
              </a:ext>
            </a:extLst>
          </p:cNvPr>
          <p:cNvSpPr/>
          <p:nvPr/>
        </p:nvSpPr>
        <p:spPr>
          <a:xfrm>
            <a:off x="6651778" y="3430633"/>
            <a:ext cx="1028869" cy="103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BE1F49E-048C-4943-A02B-6F32D1C98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138"/>
          <a:stretch/>
        </p:blipFill>
        <p:spPr>
          <a:xfrm>
            <a:off x="8402200" y="3430633"/>
            <a:ext cx="918345" cy="250507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BD23FCE-896B-4F6C-A55D-05AEC53D4B39}"/>
              </a:ext>
            </a:extLst>
          </p:cNvPr>
          <p:cNvSpPr/>
          <p:nvPr/>
        </p:nvSpPr>
        <p:spPr>
          <a:xfrm>
            <a:off x="6648956" y="4755446"/>
            <a:ext cx="1014880" cy="103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B116FE-97F0-4073-9056-BD75C7145552}"/>
              </a:ext>
            </a:extLst>
          </p:cNvPr>
          <p:cNvSpPr/>
          <p:nvPr/>
        </p:nvSpPr>
        <p:spPr>
          <a:xfrm>
            <a:off x="7980725" y="3420534"/>
            <a:ext cx="1028869" cy="103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981C12-9F2A-4721-8F0A-6078D5D9C28E}"/>
              </a:ext>
            </a:extLst>
          </p:cNvPr>
          <p:cNvSpPr/>
          <p:nvPr/>
        </p:nvSpPr>
        <p:spPr>
          <a:xfrm>
            <a:off x="7965974" y="4742967"/>
            <a:ext cx="1028868" cy="103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76DC09BE-D555-489B-ADBF-3963D4458A6D}"/>
              </a:ext>
            </a:extLst>
          </p:cNvPr>
          <p:cNvSpPr/>
          <p:nvPr/>
        </p:nvSpPr>
        <p:spPr>
          <a:xfrm>
            <a:off x="8007928" y="3519757"/>
            <a:ext cx="930470" cy="868800"/>
          </a:xfrm>
          <a:custGeom>
            <a:avLst/>
            <a:gdLst>
              <a:gd name="connsiteX0" fmla="*/ 0 w 1032070"/>
              <a:gd name="connsiteY0" fmla="*/ 868800 h 868800"/>
              <a:gd name="connsiteX1" fmla="*/ 0 w 1032070"/>
              <a:gd name="connsiteY1" fmla="*/ 0 h 868800"/>
              <a:gd name="connsiteX2" fmla="*/ 1032070 w 1032070"/>
              <a:gd name="connsiteY2" fmla="*/ 868800 h 868800"/>
              <a:gd name="connsiteX3" fmla="*/ 0 w 1032070"/>
              <a:gd name="connsiteY3" fmla="*/ 868800 h 868800"/>
              <a:gd name="connsiteX0" fmla="*/ 0 w 930470"/>
              <a:gd name="connsiteY0" fmla="*/ 868800 h 868800"/>
              <a:gd name="connsiteX1" fmla="*/ 0 w 930470"/>
              <a:gd name="connsiteY1" fmla="*/ 0 h 868800"/>
              <a:gd name="connsiteX2" fmla="*/ 930470 w 930470"/>
              <a:gd name="connsiteY2" fmla="*/ 868800 h 868800"/>
              <a:gd name="connsiteX3" fmla="*/ 0 w 930470"/>
              <a:gd name="connsiteY3" fmla="*/ 868800 h 8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470" h="868800">
                <a:moveTo>
                  <a:pt x="0" y="868800"/>
                </a:moveTo>
                <a:lnTo>
                  <a:pt x="0" y="0"/>
                </a:lnTo>
                <a:lnTo>
                  <a:pt x="930470" y="868800"/>
                </a:lnTo>
                <a:lnTo>
                  <a:pt x="0" y="8688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A9DE7CA-3FC2-41A7-A7C4-87EA1347F678}"/>
              </a:ext>
            </a:extLst>
          </p:cNvPr>
          <p:cNvSpPr/>
          <p:nvPr/>
        </p:nvSpPr>
        <p:spPr>
          <a:xfrm>
            <a:off x="8001845" y="4802233"/>
            <a:ext cx="948267" cy="908756"/>
          </a:xfrm>
          <a:custGeom>
            <a:avLst/>
            <a:gdLst>
              <a:gd name="connsiteX0" fmla="*/ 0 w 675048"/>
              <a:gd name="connsiteY0" fmla="*/ 1032933 h 1032933"/>
              <a:gd name="connsiteX1" fmla="*/ 0 w 675048"/>
              <a:gd name="connsiteY1" fmla="*/ 0 h 1032933"/>
              <a:gd name="connsiteX2" fmla="*/ 675048 w 675048"/>
              <a:gd name="connsiteY2" fmla="*/ 1032933 h 1032933"/>
              <a:gd name="connsiteX3" fmla="*/ 0 w 675048"/>
              <a:gd name="connsiteY3" fmla="*/ 1032933 h 1032933"/>
              <a:gd name="connsiteX0" fmla="*/ 0 w 1004711"/>
              <a:gd name="connsiteY0" fmla="*/ 953911 h 953911"/>
              <a:gd name="connsiteX1" fmla="*/ 1004711 w 1004711"/>
              <a:gd name="connsiteY1" fmla="*/ 0 h 953911"/>
              <a:gd name="connsiteX2" fmla="*/ 675048 w 1004711"/>
              <a:gd name="connsiteY2" fmla="*/ 953911 h 953911"/>
              <a:gd name="connsiteX3" fmla="*/ 0 w 1004711"/>
              <a:gd name="connsiteY3" fmla="*/ 953911 h 953911"/>
              <a:gd name="connsiteX0" fmla="*/ 0 w 1004711"/>
              <a:gd name="connsiteY0" fmla="*/ 953911 h 953911"/>
              <a:gd name="connsiteX1" fmla="*/ 1004711 w 1004711"/>
              <a:gd name="connsiteY1" fmla="*/ 0 h 953911"/>
              <a:gd name="connsiteX2" fmla="*/ 505715 w 1004711"/>
              <a:gd name="connsiteY2" fmla="*/ 942622 h 953911"/>
              <a:gd name="connsiteX3" fmla="*/ 0 w 1004711"/>
              <a:gd name="connsiteY3" fmla="*/ 953911 h 953911"/>
              <a:gd name="connsiteX0" fmla="*/ 0 w 948267"/>
              <a:gd name="connsiteY0" fmla="*/ 908756 h 908756"/>
              <a:gd name="connsiteX1" fmla="*/ 948267 w 948267"/>
              <a:gd name="connsiteY1" fmla="*/ 0 h 908756"/>
              <a:gd name="connsiteX2" fmla="*/ 505715 w 948267"/>
              <a:gd name="connsiteY2" fmla="*/ 897467 h 908756"/>
              <a:gd name="connsiteX3" fmla="*/ 0 w 948267"/>
              <a:gd name="connsiteY3" fmla="*/ 908756 h 90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8267" h="908756">
                <a:moveTo>
                  <a:pt x="0" y="908756"/>
                </a:moveTo>
                <a:lnTo>
                  <a:pt x="948267" y="0"/>
                </a:lnTo>
                <a:lnTo>
                  <a:pt x="505715" y="897467"/>
                </a:lnTo>
                <a:lnTo>
                  <a:pt x="0" y="90875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Triangle 22">
            <a:extLst>
              <a:ext uri="{FF2B5EF4-FFF2-40B4-BE49-F238E27FC236}">
                <a16:creationId xmlns:a16="http://schemas.microsoft.com/office/drawing/2014/main" id="{F3729EEA-8A0F-4394-8355-6A0276FDD919}"/>
              </a:ext>
            </a:extLst>
          </p:cNvPr>
          <p:cNvSpPr/>
          <p:nvPr/>
        </p:nvSpPr>
        <p:spPr>
          <a:xfrm>
            <a:off x="6699082" y="4832084"/>
            <a:ext cx="869244" cy="445912"/>
          </a:xfrm>
          <a:custGeom>
            <a:avLst/>
            <a:gdLst>
              <a:gd name="connsiteX0" fmla="*/ 0 w 675048"/>
              <a:gd name="connsiteY0" fmla="*/ 1032933 h 1032933"/>
              <a:gd name="connsiteX1" fmla="*/ 0 w 675048"/>
              <a:gd name="connsiteY1" fmla="*/ 0 h 1032933"/>
              <a:gd name="connsiteX2" fmla="*/ 675048 w 675048"/>
              <a:gd name="connsiteY2" fmla="*/ 1032933 h 1032933"/>
              <a:gd name="connsiteX3" fmla="*/ 0 w 675048"/>
              <a:gd name="connsiteY3" fmla="*/ 1032933 h 1032933"/>
              <a:gd name="connsiteX0" fmla="*/ 0 w 1004711"/>
              <a:gd name="connsiteY0" fmla="*/ 953911 h 953911"/>
              <a:gd name="connsiteX1" fmla="*/ 1004711 w 1004711"/>
              <a:gd name="connsiteY1" fmla="*/ 0 h 953911"/>
              <a:gd name="connsiteX2" fmla="*/ 675048 w 1004711"/>
              <a:gd name="connsiteY2" fmla="*/ 953911 h 953911"/>
              <a:gd name="connsiteX3" fmla="*/ 0 w 1004711"/>
              <a:gd name="connsiteY3" fmla="*/ 953911 h 953911"/>
              <a:gd name="connsiteX0" fmla="*/ 0 w 1004711"/>
              <a:gd name="connsiteY0" fmla="*/ 953911 h 953911"/>
              <a:gd name="connsiteX1" fmla="*/ 1004711 w 1004711"/>
              <a:gd name="connsiteY1" fmla="*/ 0 h 953911"/>
              <a:gd name="connsiteX2" fmla="*/ 505715 w 1004711"/>
              <a:gd name="connsiteY2" fmla="*/ 942622 h 953911"/>
              <a:gd name="connsiteX3" fmla="*/ 0 w 1004711"/>
              <a:gd name="connsiteY3" fmla="*/ 953911 h 953911"/>
              <a:gd name="connsiteX0" fmla="*/ 0 w 948267"/>
              <a:gd name="connsiteY0" fmla="*/ 908756 h 908756"/>
              <a:gd name="connsiteX1" fmla="*/ 948267 w 948267"/>
              <a:gd name="connsiteY1" fmla="*/ 0 h 908756"/>
              <a:gd name="connsiteX2" fmla="*/ 505715 w 948267"/>
              <a:gd name="connsiteY2" fmla="*/ 897467 h 908756"/>
              <a:gd name="connsiteX3" fmla="*/ 0 w 948267"/>
              <a:gd name="connsiteY3" fmla="*/ 908756 h 908756"/>
              <a:gd name="connsiteX0" fmla="*/ 0 w 869244"/>
              <a:gd name="connsiteY0" fmla="*/ 445912 h 445912"/>
              <a:gd name="connsiteX1" fmla="*/ 869244 w 869244"/>
              <a:gd name="connsiteY1" fmla="*/ 0 h 445912"/>
              <a:gd name="connsiteX2" fmla="*/ 505715 w 869244"/>
              <a:gd name="connsiteY2" fmla="*/ 434623 h 445912"/>
              <a:gd name="connsiteX3" fmla="*/ 0 w 869244"/>
              <a:gd name="connsiteY3" fmla="*/ 445912 h 44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244" h="445912">
                <a:moveTo>
                  <a:pt x="0" y="445912"/>
                </a:moveTo>
                <a:lnTo>
                  <a:pt x="869244" y="0"/>
                </a:lnTo>
                <a:lnTo>
                  <a:pt x="505715" y="434623"/>
                </a:lnTo>
                <a:lnTo>
                  <a:pt x="0" y="44591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Triangle 22">
            <a:extLst>
              <a:ext uri="{FF2B5EF4-FFF2-40B4-BE49-F238E27FC236}">
                <a16:creationId xmlns:a16="http://schemas.microsoft.com/office/drawing/2014/main" id="{AD4C4784-7406-4FC7-9258-774DD0646C41}"/>
              </a:ext>
            </a:extLst>
          </p:cNvPr>
          <p:cNvSpPr/>
          <p:nvPr/>
        </p:nvSpPr>
        <p:spPr>
          <a:xfrm>
            <a:off x="5364045" y="4817972"/>
            <a:ext cx="891821" cy="874889"/>
          </a:xfrm>
          <a:custGeom>
            <a:avLst/>
            <a:gdLst>
              <a:gd name="connsiteX0" fmla="*/ 0 w 675048"/>
              <a:gd name="connsiteY0" fmla="*/ 1032933 h 1032933"/>
              <a:gd name="connsiteX1" fmla="*/ 0 w 675048"/>
              <a:gd name="connsiteY1" fmla="*/ 0 h 1032933"/>
              <a:gd name="connsiteX2" fmla="*/ 675048 w 675048"/>
              <a:gd name="connsiteY2" fmla="*/ 1032933 h 1032933"/>
              <a:gd name="connsiteX3" fmla="*/ 0 w 675048"/>
              <a:gd name="connsiteY3" fmla="*/ 1032933 h 1032933"/>
              <a:gd name="connsiteX0" fmla="*/ 0 w 1004711"/>
              <a:gd name="connsiteY0" fmla="*/ 953911 h 953911"/>
              <a:gd name="connsiteX1" fmla="*/ 1004711 w 1004711"/>
              <a:gd name="connsiteY1" fmla="*/ 0 h 953911"/>
              <a:gd name="connsiteX2" fmla="*/ 675048 w 1004711"/>
              <a:gd name="connsiteY2" fmla="*/ 953911 h 953911"/>
              <a:gd name="connsiteX3" fmla="*/ 0 w 1004711"/>
              <a:gd name="connsiteY3" fmla="*/ 953911 h 953911"/>
              <a:gd name="connsiteX0" fmla="*/ 0 w 1004711"/>
              <a:gd name="connsiteY0" fmla="*/ 953911 h 953911"/>
              <a:gd name="connsiteX1" fmla="*/ 1004711 w 1004711"/>
              <a:gd name="connsiteY1" fmla="*/ 0 h 953911"/>
              <a:gd name="connsiteX2" fmla="*/ 505715 w 1004711"/>
              <a:gd name="connsiteY2" fmla="*/ 942622 h 953911"/>
              <a:gd name="connsiteX3" fmla="*/ 0 w 1004711"/>
              <a:gd name="connsiteY3" fmla="*/ 953911 h 953911"/>
              <a:gd name="connsiteX0" fmla="*/ 0 w 948267"/>
              <a:gd name="connsiteY0" fmla="*/ 908756 h 908756"/>
              <a:gd name="connsiteX1" fmla="*/ 948267 w 948267"/>
              <a:gd name="connsiteY1" fmla="*/ 0 h 908756"/>
              <a:gd name="connsiteX2" fmla="*/ 505715 w 948267"/>
              <a:gd name="connsiteY2" fmla="*/ 897467 h 908756"/>
              <a:gd name="connsiteX3" fmla="*/ 0 w 948267"/>
              <a:gd name="connsiteY3" fmla="*/ 908756 h 908756"/>
              <a:gd name="connsiteX0" fmla="*/ 0 w 869244"/>
              <a:gd name="connsiteY0" fmla="*/ 445912 h 445912"/>
              <a:gd name="connsiteX1" fmla="*/ 869244 w 869244"/>
              <a:gd name="connsiteY1" fmla="*/ 0 h 445912"/>
              <a:gd name="connsiteX2" fmla="*/ 505715 w 869244"/>
              <a:gd name="connsiteY2" fmla="*/ 434623 h 445912"/>
              <a:gd name="connsiteX3" fmla="*/ 0 w 869244"/>
              <a:gd name="connsiteY3" fmla="*/ 445912 h 445912"/>
              <a:gd name="connsiteX0" fmla="*/ 0 w 869244"/>
              <a:gd name="connsiteY0" fmla="*/ 445912 h 874889"/>
              <a:gd name="connsiteX1" fmla="*/ 869244 w 869244"/>
              <a:gd name="connsiteY1" fmla="*/ 0 h 874889"/>
              <a:gd name="connsiteX2" fmla="*/ 494427 w 869244"/>
              <a:gd name="connsiteY2" fmla="*/ 874889 h 874889"/>
              <a:gd name="connsiteX3" fmla="*/ 0 w 869244"/>
              <a:gd name="connsiteY3" fmla="*/ 445912 h 874889"/>
              <a:gd name="connsiteX0" fmla="*/ 0 w 891821"/>
              <a:gd name="connsiteY0" fmla="*/ 445912 h 874889"/>
              <a:gd name="connsiteX1" fmla="*/ 891821 w 891821"/>
              <a:gd name="connsiteY1" fmla="*/ 0 h 874889"/>
              <a:gd name="connsiteX2" fmla="*/ 494427 w 891821"/>
              <a:gd name="connsiteY2" fmla="*/ 874889 h 874889"/>
              <a:gd name="connsiteX3" fmla="*/ 0 w 891821"/>
              <a:gd name="connsiteY3" fmla="*/ 445912 h 87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821" h="874889">
                <a:moveTo>
                  <a:pt x="0" y="445912"/>
                </a:moveTo>
                <a:lnTo>
                  <a:pt x="891821" y="0"/>
                </a:lnTo>
                <a:lnTo>
                  <a:pt x="494427" y="874889"/>
                </a:lnTo>
                <a:lnTo>
                  <a:pt x="0" y="44591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0E0CF63-A2FD-48BE-91B6-1E8A8DD1B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6" y="331216"/>
            <a:ext cx="3841380" cy="301664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134139B-78B9-40E4-97F8-3CB30622852A}"/>
              </a:ext>
            </a:extLst>
          </p:cNvPr>
          <p:cNvSpPr txBox="1"/>
          <p:nvPr/>
        </p:nvSpPr>
        <p:spPr>
          <a:xfrm>
            <a:off x="3864601" y="2576647"/>
            <a:ext cx="1405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Right angled </a:t>
            </a:r>
          </a:p>
          <a:p>
            <a:r>
              <a:rPr lang="en-GB" dirty="0">
                <a:solidFill>
                  <a:srgbClr val="0070C0"/>
                </a:solidFill>
              </a:rPr>
              <a:t>&amp; isosceles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959A43-63B2-4ABC-85E2-7607BA321C9C}"/>
              </a:ext>
            </a:extLst>
          </p:cNvPr>
          <p:cNvSpPr txBox="1"/>
          <p:nvPr/>
        </p:nvSpPr>
        <p:spPr>
          <a:xfrm>
            <a:off x="5320395" y="270990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Isosceles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C2F7E0-2349-404B-939E-1CAE2901B9BE}"/>
              </a:ext>
            </a:extLst>
          </p:cNvPr>
          <p:cNvSpPr txBox="1"/>
          <p:nvPr/>
        </p:nvSpPr>
        <p:spPr>
          <a:xfrm>
            <a:off x="7953176" y="2597834"/>
            <a:ext cx="1405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Right angled </a:t>
            </a:r>
          </a:p>
          <a:p>
            <a:r>
              <a:rPr lang="en-GB" dirty="0">
                <a:solidFill>
                  <a:srgbClr val="0070C0"/>
                </a:solidFill>
              </a:rPr>
              <a:t>&amp; isosceles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69B93A-3472-4BFF-A622-C5F811DFEA20}"/>
              </a:ext>
            </a:extLst>
          </p:cNvPr>
          <p:cNvSpPr txBox="1"/>
          <p:nvPr/>
        </p:nvSpPr>
        <p:spPr>
          <a:xfrm>
            <a:off x="3912031" y="5788379"/>
            <a:ext cx="1405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Right angled </a:t>
            </a:r>
          </a:p>
          <a:p>
            <a:r>
              <a:rPr lang="en-GB" dirty="0">
                <a:solidFill>
                  <a:srgbClr val="0070C0"/>
                </a:solidFill>
              </a:rPr>
              <a:t>&amp; scalene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6CEF8F-E785-4BFC-ADC6-7C8AC88643CA}"/>
              </a:ext>
            </a:extLst>
          </p:cNvPr>
          <p:cNvSpPr txBox="1"/>
          <p:nvPr/>
        </p:nvSpPr>
        <p:spPr>
          <a:xfrm>
            <a:off x="5379560" y="578970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Isosceles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4DA505-485B-4BD8-AC3E-0BF6776AFB1D}"/>
              </a:ext>
            </a:extLst>
          </p:cNvPr>
          <p:cNvSpPr txBox="1"/>
          <p:nvPr/>
        </p:nvSpPr>
        <p:spPr>
          <a:xfrm>
            <a:off x="6682458" y="5784094"/>
            <a:ext cx="90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Scalene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4035E2-9282-4A0F-804E-21B4D6A28D66}"/>
              </a:ext>
            </a:extLst>
          </p:cNvPr>
          <p:cNvSpPr txBox="1"/>
          <p:nvPr/>
        </p:nvSpPr>
        <p:spPr>
          <a:xfrm>
            <a:off x="8021917" y="5786359"/>
            <a:ext cx="90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Scalene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54D101-7C85-429F-B902-161A426EF9F3}"/>
              </a:ext>
            </a:extLst>
          </p:cNvPr>
          <p:cNvSpPr txBox="1"/>
          <p:nvPr/>
        </p:nvSpPr>
        <p:spPr>
          <a:xfrm>
            <a:off x="4244831" y="1016779"/>
            <a:ext cx="437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You cannot make an equilateral triangle.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959A43-63B2-4ABC-85E2-7607BA321C9C}"/>
              </a:ext>
            </a:extLst>
          </p:cNvPr>
          <p:cNvSpPr txBox="1"/>
          <p:nvPr/>
        </p:nvSpPr>
        <p:spPr>
          <a:xfrm>
            <a:off x="6658701" y="267892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Isosceles</a:t>
            </a:r>
          </a:p>
        </p:txBody>
      </p:sp>
    </p:spTree>
    <p:extLst>
      <p:ext uri="{BB962C8B-B14F-4D97-AF65-F5344CB8AC3E}">
        <p14:creationId xmlns:p14="http://schemas.microsoft.com/office/powerpoint/2010/main" val="16506178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Use Cuisenaire rods to construct triangles using one piece per side.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What types of triangles can you create? Are there any types that you can’t create?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Can you </a:t>
            </a:r>
            <a:r>
              <a:rPr lang="en-US" sz="2400" dirty="0" err="1">
                <a:solidFill>
                  <a:prstClr val="black"/>
                </a:solidFill>
              </a:rPr>
              <a:t>generalise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Record your results in a table.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72" y="222476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762" y="2309002"/>
            <a:ext cx="3540099" cy="41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21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11275-73A0-47F8-B802-3DBF2B8B6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" y="98299"/>
            <a:ext cx="5072443" cy="3548012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657EF8B-F7AF-4CBA-AFD7-A6D8F3E29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31256"/>
              </p:ext>
            </p:extLst>
          </p:nvPr>
        </p:nvGraphicFramePr>
        <p:xfrm>
          <a:off x="495722" y="3747066"/>
          <a:ext cx="8914556" cy="238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639">
                  <a:extLst>
                    <a:ext uri="{9D8B030D-6E8A-4147-A177-3AD203B41FA5}">
                      <a16:colId xmlns:a16="http://schemas.microsoft.com/office/drawing/2014/main" val="419622959"/>
                    </a:ext>
                  </a:extLst>
                </a:gridCol>
                <a:gridCol w="2228639">
                  <a:extLst>
                    <a:ext uri="{9D8B030D-6E8A-4147-A177-3AD203B41FA5}">
                      <a16:colId xmlns:a16="http://schemas.microsoft.com/office/drawing/2014/main" val="3409823019"/>
                    </a:ext>
                  </a:extLst>
                </a:gridCol>
                <a:gridCol w="1872969">
                  <a:extLst>
                    <a:ext uri="{9D8B030D-6E8A-4147-A177-3AD203B41FA5}">
                      <a16:colId xmlns:a16="http://schemas.microsoft.com/office/drawing/2014/main" val="600672503"/>
                    </a:ext>
                  </a:extLst>
                </a:gridCol>
                <a:gridCol w="2584309">
                  <a:extLst>
                    <a:ext uri="{9D8B030D-6E8A-4147-A177-3AD203B41FA5}">
                      <a16:colId xmlns:a16="http://schemas.microsoft.com/office/drawing/2014/main" val="3620091242"/>
                    </a:ext>
                  </a:extLst>
                </a:gridCol>
              </a:tblGrid>
              <a:tr h="91050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Cuisenaire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Cuisenaire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Cuisenaire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Type of triangle created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650184"/>
                  </a:ext>
                </a:extLst>
              </a:tr>
              <a:tr h="36926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Yellow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Yellow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Yellow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Equilateral triangle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911385"/>
                  </a:ext>
                </a:extLst>
              </a:tr>
              <a:tr h="36926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Red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Scalene triangle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002122"/>
                  </a:ext>
                </a:extLst>
              </a:tr>
              <a:tr h="36926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Red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Red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Isosceles triangle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201170"/>
                  </a:ext>
                </a:extLst>
              </a:tr>
              <a:tr h="36926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04145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D1E0845-F03B-4620-9AA6-23DC3FBA62AA}"/>
              </a:ext>
            </a:extLst>
          </p:cNvPr>
          <p:cNvSpPr txBox="1"/>
          <p:nvPr/>
        </p:nvSpPr>
        <p:spPr>
          <a:xfrm>
            <a:off x="345688" y="3256156"/>
            <a:ext cx="52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e.g.</a:t>
            </a:r>
          </a:p>
        </p:txBody>
      </p:sp>
    </p:spTree>
    <p:extLst>
      <p:ext uri="{BB962C8B-B14F-4D97-AF65-F5344CB8AC3E}">
        <p14:creationId xmlns:p14="http://schemas.microsoft.com/office/powerpoint/2010/main" val="92487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7840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squares can you construct using the points labelled?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Use letter notation to name each one.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15AB0-4ABE-2B42-B3A3-572E89014C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6782" y="2122962"/>
            <a:ext cx="3688049" cy="392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737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Create a 4 by 4 square on your geoboard.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By moving only one vertex, which of the following can you make?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Create a 4 by 6 rectangle on your geoboard.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By moving only one vertex, which of the following can you make?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do your answers change if you’re allowed to move 2 vertices?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31020" y="1743109"/>
          <a:ext cx="8214841" cy="107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622">
                  <a:extLst>
                    <a:ext uri="{9D8B030D-6E8A-4147-A177-3AD203B41FA5}">
                      <a16:colId xmlns:a16="http://schemas.microsoft.com/office/drawing/2014/main" val="2755498498"/>
                    </a:ext>
                  </a:extLst>
                </a:gridCol>
                <a:gridCol w="1966095">
                  <a:extLst>
                    <a:ext uri="{9D8B030D-6E8A-4147-A177-3AD203B41FA5}">
                      <a16:colId xmlns:a16="http://schemas.microsoft.com/office/drawing/2014/main" val="187305661"/>
                    </a:ext>
                  </a:extLst>
                </a:gridCol>
                <a:gridCol w="353967">
                  <a:extLst>
                    <a:ext uri="{9D8B030D-6E8A-4147-A177-3AD203B41FA5}">
                      <a16:colId xmlns:a16="http://schemas.microsoft.com/office/drawing/2014/main" val="1990892216"/>
                    </a:ext>
                  </a:extLst>
                </a:gridCol>
                <a:gridCol w="1966095">
                  <a:extLst>
                    <a:ext uri="{9D8B030D-6E8A-4147-A177-3AD203B41FA5}">
                      <a16:colId xmlns:a16="http://schemas.microsoft.com/office/drawing/2014/main" val="1054913455"/>
                    </a:ext>
                  </a:extLst>
                </a:gridCol>
                <a:gridCol w="353967">
                  <a:extLst>
                    <a:ext uri="{9D8B030D-6E8A-4147-A177-3AD203B41FA5}">
                      <a16:colId xmlns:a16="http://schemas.microsoft.com/office/drawing/2014/main" val="1699689629"/>
                    </a:ext>
                  </a:extLst>
                </a:gridCol>
                <a:gridCol w="1966095">
                  <a:extLst>
                    <a:ext uri="{9D8B030D-6E8A-4147-A177-3AD203B41FA5}">
                      <a16:colId xmlns:a16="http://schemas.microsoft.com/office/drawing/2014/main" val="715837654"/>
                    </a:ext>
                  </a:extLst>
                </a:gridCol>
              </a:tblGrid>
              <a:tr h="107846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Kite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Trapezium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Parallelogram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Rhombus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10284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1020" y="4271239"/>
          <a:ext cx="8214841" cy="107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622">
                  <a:extLst>
                    <a:ext uri="{9D8B030D-6E8A-4147-A177-3AD203B41FA5}">
                      <a16:colId xmlns:a16="http://schemas.microsoft.com/office/drawing/2014/main" val="2755498498"/>
                    </a:ext>
                  </a:extLst>
                </a:gridCol>
                <a:gridCol w="1966095">
                  <a:extLst>
                    <a:ext uri="{9D8B030D-6E8A-4147-A177-3AD203B41FA5}">
                      <a16:colId xmlns:a16="http://schemas.microsoft.com/office/drawing/2014/main" val="187305661"/>
                    </a:ext>
                  </a:extLst>
                </a:gridCol>
                <a:gridCol w="353967">
                  <a:extLst>
                    <a:ext uri="{9D8B030D-6E8A-4147-A177-3AD203B41FA5}">
                      <a16:colId xmlns:a16="http://schemas.microsoft.com/office/drawing/2014/main" val="1990892216"/>
                    </a:ext>
                  </a:extLst>
                </a:gridCol>
                <a:gridCol w="1966095">
                  <a:extLst>
                    <a:ext uri="{9D8B030D-6E8A-4147-A177-3AD203B41FA5}">
                      <a16:colId xmlns:a16="http://schemas.microsoft.com/office/drawing/2014/main" val="1054913455"/>
                    </a:ext>
                  </a:extLst>
                </a:gridCol>
                <a:gridCol w="353967">
                  <a:extLst>
                    <a:ext uri="{9D8B030D-6E8A-4147-A177-3AD203B41FA5}">
                      <a16:colId xmlns:a16="http://schemas.microsoft.com/office/drawing/2014/main" val="1699689629"/>
                    </a:ext>
                  </a:extLst>
                </a:gridCol>
                <a:gridCol w="1966095">
                  <a:extLst>
                    <a:ext uri="{9D8B030D-6E8A-4147-A177-3AD203B41FA5}">
                      <a16:colId xmlns:a16="http://schemas.microsoft.com/office/drawing/2014/main" val="715837654"/>
                    </a:ext>
                  </a:extLst>
                </a:gridCol>
              </a:tblGrid>
              <a:tr h="107846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Kite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Trapezium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Parallelogram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Rhombus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102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3557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Create a 4 by 4 square on your geoboard.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By moving only one vertex, which of the following can you make?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Create a 4 by 6 rectangle on your geoboard.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By moving only one vertex, which of the following can you make?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do your answers change if you’re allowed to move 2 vertices?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31020" y="1743109"/>
          <a:ext cx="8214841" cy="107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622">
                  <a:extLst>
                    <a:ext uri="{9D8B030D-6E8A-4147-A177-3AD203B41FA5}">
                      <a16:colId xmlns:a16="http://schemas.microsoft.com/office/drawing/2014/main" val="2755498498"/>
                    </a:ext>
                  </a:extLst>
                </a:gridCol>
                <a:gridCol w="1966095">
                  <a:extLst>
                    <a:ext uri="{9D8B030D-6E8A-4147-A177-3AD203B41FA5}">
                      <a16:colId xmlns:a16="http://schemas.microsoft.com/office/drawing/2014/main" val="187305661"/>
                    </a:ext>
                  </a:extLst>
                </a:gridCol>
                <a:gridCol w="353967">
                  <a:extLst>
                    <a:ext uri="{9D8B030D-6E8A-4147-A177-3AD203B41FA5}">
                      <a16:colId xmlns:a16="http://schemas.microsoft.com/office/drawing/2014/main" val="1990892216"/>
                    </a:ext>
                  </a:extLst>
                </a:gridCol>
                <a:gridCol w="1966095">
                  <a:extLst>
                    <a:ext uri="{9D8B030D-6E8A-4147-A177-3AD203B41FA5}">
                      <a16:colId xmlns:a16="http://schemas.microsoft.com/office/drawing/2014/main" val="1054913455"/>
                    </a:ext>
                  </a:extLst>
                </a:gridCol>
                <a:gridCol w="353967">
                  <a:extLst>
                    <a:ext uri="{9D8B030D-6E8A-4147-A177-3AD203B41FA5}">
                      <a16:colId xmlns:a16="http://schemas.microsoft.com/office/drawing/2014/main" val="1699689629"/>
                    </a:ext>
                  </a:extLst>
                </a:gridCol>
                <a:gridCol w="1966095">
                  <a:extLst>
                    <a:ext uri="{9D8B030D-6E8A-4147-A177-3AD203B41FA5}">
                      <a16:colId xmlns:a16="http://schemas.microsoft.com/office/drawing/2014/main" val="715837654"/>
                    </a:ext>
                  </a:extLst>
                </a:gridCol>
              </a:tblGrid>
              <a:tr h="107846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Kite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Trapezium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Parallelogram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Rhombus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10284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1020" y="4271239"/>
          <a:ext cx="8214841" cy="107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622">
                  <a:extLst>
                    <a:ext uri="{9D8B030D-6E8A-4147-A177-3AD203B41FA5}">
                      <a16:colId xmlns:a16="http://schemas.microsoft.com/office/drawing/2014/main" val="2755498498"/>
                    </a:ext>
                  </a:extLst>
                </a:gridCol>
                <a:gridCol w="1966095">
                  <a:extLst>
                    <a:ext uri="{9D8B030D-6E8A-4147-A177-3AD203B41FA5}">
                      <a16:colId xmlns:a16="http://schemas.microsoft.com/office/drawing/2014/main" val="187305661"/>
                    </a:ext>
                  </a:extLst>
                </a:gridCol>
                <a:gridCol w="353967">
                  <a:extLst>
                    <a:ext uri="{9D8B030D-6E8A-4147-A177-3AD203B41FA5}">
                      <a16:colId xmlns:a16="http://schemas.microsoft.com/office/drawing/2014/main" val="1990892216"/>
                    </a:ext>
                  </a:extLst>
                </a:gridCol>
                <a:gridCol w="1966095">
                  <a:extLst>
                    <a:ext uri="{9D8B030D-6E8A-4147-A177-3AD203B41FA5}">
                      <a16:colId xmlns:a16="http://schemas.microsoft.com/office/drawing/2014/main" val="1054913455"/>
                    </a:ext>
                  </a:extLst>
                </a:gridCol>
                <a:gridCol w="353967">
                  <a:extLst>
                    <a:ext uri="{9D8B030D-6E8A-4147-A177-3AD203B41FA5}">
                      <a16:colId xmlns:a16="http://schemas.microsoft.com/office/drawing/2014/main" val="1699689629"/>
                    </a:ext>
                  </a:extLst>
                </a:gridCol>
                <a:gridCol w="1966095">
                  <a:extLst>
                    <a:ext uri="{9D8B030D-6E8A-4147-A177-3AD203B41FA5}">
                      <a16:colId xmlns:a16="http://schemas.microsoft.com/office/drawing/2014/main" val="715837654"/>
                    </a:ext>
                  </a:extLst>
                </a:gridCol>
              </a:tblGrid>
              <a:tr h="107846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Kite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Trapezium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Parallelogram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Rhombus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10284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EA26A6-E2EA-4B24-A7E9-24FED3181307}"/>
              </a:ext>
            </a:extLst>
          </p:cNvPr>
          <p:cNvSpPr txBox="1"/>
          <p:nvPr/>
        </p:nvSpPr>
        <p:spPr>
          <a:xfrm>
            <a:off x="631020" y="6337704"/>
            <a:ext cx="369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Compare answers as a class </a:t>
            </a:r>
          </a:p>
        </p:txBody>
      </p:sp>
      <p:sp>
        <p:nvSpPr>
          <p:cNvPr id="7" name="L-Shape 6"/>
          <p:cNvSpPr/>
          <p:nvPr/>
        </p:nvSpPr>
        <p:spPr>
          <a:xfrm rot="2684336" flipH="1">
            <a:off x="1842914" y="1720930"/>
            <a:ext cx="290556" cy="536923"/>
          </a:xfrm>
          <a:prstGeom prst="corner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-Shape 7"/>
          <p:cNvSpPr/>
          <p:nvPr/>
        </p:nvSpPr>
        <p:spPr>
          <a:xfrm rot="2684336" flipH="1">
            <a:off x="3330521" y="1691951"/>
            <a:ext cx="290556" cy="536923"/>
          </a:xfrm>
          <a:prstGeom prst="corner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ultiply 8"/>
          <p:cNvSpPr/>
          <p:nvPr/>
        </p:nvSpPr>
        <p:spPr>
          <a:xfrm>
            <a:off x="5058490" y="1608782"/>
            <a:ext cx="914400" cy="703385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y 9"/>
          <p:cNvSpPr/>
          <p:nvPr/>
        </p:nvSpPr>
        <p:spPr>
          <a:xfrm>
            <a:off x="7408272" y="1608782"/>
            <a:ext cx="914400" cy="703385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-Shape 10"/>
          <p:cNvSpPr/>
          <p:nvPr/>
        </p:nvSpPr>
        <p:spPr>
          <a:xfrm rot="2684336" flipH="1">
            <a:off x="3155375" y="4160781"/>
            <a:ext cx="290556" cy="536923"/>
          </a:xfrm>
          <a:prstGeom prst="corner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ultiply 11"/>
          <p:cNvSpPr/>
          <p:nvPr/>
        </p:nvSpPr>
        <p:spPr>
          <a:xfrm>
            <a:off x="987980" y="4107088"/>
            <a:ext cx="914400" cy="703385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ultiply 12"/>
          <p:cNvSpPr/>
          <p:nvPr/>
        </p:nvSpPr>
        <p:spPr>
          <a:xfrm>
            <a:off x="5058490" y="4126400"/>
            <a:ext cx="914400" cy="703385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Multiply 13"/>
          <p:cNvSpPr/>
          <p:nvPr/>
        </p:nvSpPr>
        <p:spPr>
          <a:xfrm>
            <a:off x="7408272" y="4126400"/>
            <a:ext cx="914400" cy="703385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51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Sort the shapes into two groups, those that are rectangles and those that are not.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708384-1EDE-684B-AFAB-98D5C35F5D78}"/>
              </a:ext>
            </a:extLst>
          </p:cNvPr>
          <p:cNvSpPr/>
          <p:nvPr/>
        </p:nvSpPr>
        <p:spPr>
          <a:xfrm rot="20614821">
            <a:off x="954479" y="1904696"/>
            <a:ext cx="2366183" cy="9422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41B3E0-13D3-514E-AB6A-CCBEF7B2CE86}"/>
              </a:ext>
            </a:extLst>
          </p:cNvPr>
          <p:cNvSpPr/>
          <p:nvPr/>
        </p:nvSpPr>
        <p:spPr>
          <a:xfrm>
            <a:off x="7098827" y="2683854"/>
            <a:ext cx="2248596" cy="141726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0F346D-08ED-474C-80EE-C04BB330590E}"/>
              </a:ext>
            </a:extLst>
          </p:cNvPr>
          <p:cNvSpPr/>
          <p:nvPr/>
        </p:nvSpPr>
        <p:spPr>
          <a:xfrm rot="2700000">
            <a:off x="7640607" y="5285868"/>
            <a:ext cx="807909" cy="807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0E25DE-6CCA-F44E-9446-07B9DD4F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277675" y="3796328"/>
            <a:ext cx="2423041" cy="16153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74420-010C-E046-A028-AE78A3BBAC58}"/>
              </a:ext>
            </a:extLst>
          </p:cNvPr>
          <p:cNvSpPr/>
          <p:nvPr/>
        </p:nvSpPr>
        <p:spPr>
          <a:xfrm rot="19387562">
            <a:off x="673478" y="4048742"/>
            <a:ext cx="3079242" cy="37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8AC9B8-80BC-AD4E-B39E-A21BDF71180F}"/>
              </a:ext>
            </a:extLst>
          </p:cNvPr>
          <p:cNvSpPr/>
          <p:nvPr/>
        </p:nvSpPr>
        <p:spPr>
          <a:xfrm>
            <a:off x="2712189" y="5049237"/>
            <a:ext cx="1211863" cy="1211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a 11">
            <a:extLst>
              <a:ext uri="{FF2B5EF4-FFF2-40B4-BE49-F238E27FC236}">
                <a16:creationId xmlns:a16="http://schemas.microsoft.com/office/drawing/2014/main" id="{9FDBCA07-4224-6A4B-8C16-8C97960E089E}"/>
              </a:ext>
            </a:extLst>
          </p:cNvPr>
          <p:cNvSpPr/>
          <p:nvPr/>
        </p:nvSpPr>
        <p:spPr>
          <a:xfrm>
            <a:off x="4246834" y="1349405"/>
            <a:ext cx="2851993" cy="1236717"/>
          </a:xfrm>
          <a:prstGeom prst="flowChartInputOutpu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112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Sort the shapes into two groups, those that are rectangles and those that are not.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708384-1EDE-684B-AFAB-98D5C35F5D78}"/>
              </a:ext>
            </a:extLst>
          </p:cNvPr>
          <p:cNvSpPr/>
          <p:nvPr/>
        </p:nvSpPr>
        <p:spPr>
          <a:xfrm rot="20614821">
            <a:off x="954479" y="1904696"/>
            <a:ext cx="2366183" cy="9422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41B3E0-13D3-514E-AB6A-CCBEF7B2CE86}"/>
              </a:ext>
            </a:extLst>
          </p:cNvPr>
          <p:cNvSpPr/>
          <p:nvPr/>
        </p:nvSpPr>
        <p:spPr>
          <a:xfrm>
            <a:off x="7098827" y="2683854"/>
            <a:ext cx="2248596" cy="141726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0F346D-08ED-474C-80EE-C04BB330590E}"/>
              </a:ext>
            </a:extLst>
          </p:cNvPr>
          <p:cNvSpPr/>
          <p:nvPr/>
        </p:nvSpPr>
        <p:spPr>
          <a:xfrm rot="2700000">
            <a:off x="7640607" y="5285868"/>
            <a:ext cx="807909" cy="807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0E25DE-6CCA-F44E-9446-07B9DD4F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277675" y="3796328"/>
            <a:ext cx="2423041" cy="16153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74420-010C-E046-A028-AE78A3BBAC58}"/>
              </a:ext>
            </a:extLst>
          </p:cNvPr>
          <p:cNvSpPr/>
          <p:nvPr/>
        </p:nvSpPr>
        <p:spPr>
          <a:xfrm rot="19387562">
            <a:off x="673478" y="4048742"/>
            <a:ext cx="3079242" cy="37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8AC9B8-80BC-AD4E-B39E-A21BDF71180F}"/>
              </a:ext>
            </a:extLst>
          </p:cNvPr>
          <p:cNvSpPr/>
          <p:nvPr/>
        </p:nvSpPr>
        <p:spPr>
          <a:xfrm>
            <a:off x="2712189" y="5049237"/>
            <a:ext cx="1211863" cy="1211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a 11">
            <a:extLst>
              <a:ext uri="{FF2B5EF4-FFF2-40B4-BE49-F238E27FC236}">
                <a16:creationId xmlns:a16="http://schemas.microsoft.com/office/drawing/2014/main" id="{9FDBCA07-4224-6A4B-8C16-8C97960E089E}"/>
              </a:ext>
            </a:extLst>
          </p:cNvPr>
          <p:cNvSpPr/>
          <p:nvPr/>
        </p:nvSpPr>
        <p:spPr>
          <a:xfrm>
            <a:off x="4246834" y="1349405"/>
            <a:ext cx="2851993" cy="1236717"/>
          </a:xfrm>
          <a:prstGeom prst="flowChartInputOutpu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F881C-B547-427D-9506-97B1035D8FF5}"/>
              </a:ext>
            </a:extLst>
          </p:cNvPr>
          <p:cNvSpPr txBox="1"/>
          <p:nvPr/>
        </p:nvSpPr>
        <p:spPr>
          <a:xfrm>
            <a:off x="7439257" y="2145005"/>
            <a:ext cx="1406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Rectangle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0D30D-073A-4CE7-948E-611CD80B5D06}"/>
              </a:ext>
            </a:extLst>
          </p:cNvPr>
          <p:cNvSpPr txBox="1"/>
          <p:nvPr/>
        </p:nvSpPr>
        <p:spPr>
          <a:xfrm>
            <a:off x="2614818" y="4558430"/>
            <a:ext cx="1406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Rectangle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073A73-80F7-4EA9-AADB-9103F9E8C520}"/>
              </a:ext>
            </a:extLst>
          </p:cNvPr>
          <p:cNvSpPr txBox="1"/>
          <p:nvPr/>
        </p:nvSpPr>
        <p:spPr>
          <a:xfrm>
            <a:off x="7473283" y="4656879"/>
            <a:ext cx="1406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Rectangle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C75C40-65A1-4A67-B92C-D6589D0D0806}"/>
              </a:ext>
            </a:extLst>
          </p:cNvPr>
          <p:cNvSpPr txBox="1"/>
          <p:nvPr/>
        </p:nvSpPr>
        <p:spPr>
          <a:xfrm>
            <a:off x="672692" y="3657338"/>
            <a:ext cx="1406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Rectangle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85FED-2FA1-4E2B-AB30-64B5F7B7FCF6}"/>
              </a:ext>
            </a:extLst>
          </p:cNvPr>
          <p:cNvSpPr txBox="1"/>
          <p:nvPr/>
        </p:nvSpPr>
        <p:spPr>
          <a:xfrm>
            <a:off x="4556180" y="2930822"/>
            <a:ext cx="209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Not a rectangle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D4CFE8-A652-4821-B316-401E4CAF33CC}"/>
              </a:ext>
            </a:extLst>
          </p:cNvPr>
          <p:cNvSpPr txBox="1"/>
          <p:nvPr/>
        </p:nvSpPr>
        <p:spPr>
          <a:xfrm>
            <a:off x="614948" y="1254691"/>
            <a:ext cx="209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Not a rectangle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A891B1-05EC-4CA4-B184-4F55AC63C8B1}"/>
              </a:ext>
            </a:extLst>
          </p:cNvPr>
          <p:cNvSpPr txBox="1"/>
          <p:nvPr/>
        </p:nvSpPr>
        <p:spPr>
          <a:xfrm>
            <a:off x="4886532" y="887740"/>
            <a:ext cx="209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Not a rectangle</a:t>
            </a:r>
          </a:p>
        </p:txBody>
      </p:sp>
    </p:spTree>
    <p:extLst>
      <p:ext uri="{BB962C8B-B14F-4D97-AF65-F5344CB8AC3E}">
        <p14:creationId xmlns:p14="http://schemas.microsoft.com/office/powerpoint/2010/main" val="32397686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 plan of a building is shown.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What else does Jack need to check to show that he is correct?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EF4F16-E60B-F946-8539-133BD200C1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23" y="1589486"/>
            <a:ext cx="1454500" cy="1062276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700FF575-51AA-764A-8E2A-83FF2EAA9818}"/>
              </a:ext>
            </a:extLst>
          </p:cNvPr>
          <p:cNvSpPr/>
          <p:nvPr/>
        </p:nvSpPr>
        <p:spPr>
          <a:xfrm>
            <a:off x="535578" y="1733506"/>
            <a:ext cx="6931430" cy="1217850"/>
          </a:xfrm>
          <a:prstGeom prst="wedgeRoundRectCallout">
            <a:avLst>
              <a:gd name="adj1" fmla="val 55329"/>
              <a:gd name="adj2" fmla="val 14191"/>
              <a:gd name="adj3" fmla="val 16667"/>
            </a:avLst>
          </a:prstGeom>
          <a:solidFill>
            <a:schemeClr val="accent6">
              <a:lumMod val="20000"/>
              <a:lumOff val="80000"/>
              <a:alpha val="2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building is in the shape of a rectangle because the opposite sides are equal in length.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91874D-1578-FF4C-A5E2-79804E2151C7}"/>
              </a:ext>
            </a:extLst>
          </p:cNvPr>
          <p:cNvSpPr/>
          <p:nvPr/>
        </p:nvSpPr>
        <p:spPr>
          <a:xfrm>
            <a:off x="3017519" y="3629704"/>
            <a:ext cx="4040762" cy="170180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CC65A1C-B207-9348-A31D-EC06BF0B94D0}"/>
              </a:ext>
            </a:extLst>
          </p:cNvPr>
          <p:cNvCxnSpPr/>
          <p:nvPr/>
        </p:nvCxnSpPr>
        <p:spPr>
          <a:xfrm>
            <a:off x="3017519" y="3467325"/>
            <a:ext cx="404076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220524-F1D9-BD49-B75D-37E71A830B87}"/>
              </a:ext>
            </a:extLst>
          </p:cNvPr>
          <p:cNvCxnSpPr/>
          <p:nvPr/>
        </p:nvCxnSpPr>
        <p:spPr>
          <a:xfrm>
            <a:off x="3017519" y="5474390"/>
            <a:ext cx="404076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D160BE-0E1D-9F4B-A4B5-E70042F3136C}"/>
              </a:ext>
            </a:extLst>
          </p:cNvPr>
          <p:cNvCxnSpPr>
            <a:cxnSpLocks/>
          </p:cNvCxnSpPr>
          <p:nvPr/>
        </p:nvCxnSpPr>
        <p:spPr>
          <a:xfrm>
            <a:off x="2863141" y="3603053"/>
            <a:ext cx="0" cy="172845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54B639-F3BE-A045-877A-8085F9DF6D96}"/>
              </a:ext>
            </a:extLst>
          </p:cNvPr>
          <p:cNvCxnSpPr>
            <a:cxnSpLocks/>
          </p:cNvCxnSpPr>
          <p:nvPr/>
        </p:nvCxnSpPr>
        <p:spPr>
          <a:xfrm>
            <a:off x="7179624" y="3603053"/>
            <a:ext cx="0" cy="172845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EA33C29-722E-BE4A-954C-4047CC99F3D5}"/>
              </a:ext>
            </a:extLst>
          </p:cNvPr>
          <p:cNvSpPr/>
          <p:nvPr/>
        </p:nvSpPr>
        <p:spPr>
          <a:xfrm>
            <a:off x="4206152" y="3031013"/>
            <a:ext cx="166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46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FF870F-7FF5-D547-87F6-ABC8CD0D3B6C}"/>
              </a:ext>
            </a:extLst>
          </p:cNvPr>
          <p:cNvSpPr/>
          <p:nvPr/>
        </p:nvSpPr>
        <p:spPr>
          <a:xfrm>
            <a:off x="4206152" y="5450975"/>
            <a:ext cx="166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46 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3FA0DE-7680-514B-87D0-97D2E327B494}"/>
              </a:ext>
            </a:extLst>
          </p:cNvPr>
          <p:cNvSpPr/>
          <p:nvPr/>
        </p:nvSpPr>
        <p:spPr>
          <a:xfrm rot="16200000">
            <a:off x="1878414" y="4236448"/>
            <a:ext cx="1353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13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CC63B3-9C8A-A546-8488-4A318D081814}"/>
              </a:ext>
            </a:extLst>
          </p:cNvPr>
          <p:cNvSpPr/>
          <p:nvPr/>
        </p:nvSpPr>
        <p:spPr>
          <a:xfrm rot="5400000">
            <a:off x="6792897" y="4210336"/>
            <a:ext cx="1301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13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985919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 plan of a building is shown.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What else does Jack need to check to show that he is correct?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EF4F16-E60B-F946-8539-133BD200C1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23" y="1589486"/>
            <a:ext cx="1454500" cy="1062276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700FF575-51AA-764A-8E2A-83FF2EAA9818}"/>
              </a:ext>
            </a:extLst>
          </p:cNvPr>
          <p:cNvSpPr/>
          <p:nvPr/>
        </p:nvSpPr>
        <p:spPr>
          <a:xfrm>
            <a:off x="535578" y="1733506"/>
            <a:ext cx="6931430" cy="1217850"/>
          </a:xfrm>
          <a:prstGeom prst="wedgeRoundRectCallout">
            <a:avLst>
              <a:gd name="adj1" fmla="val 55329"/>
              <a:gd name="adj2" fmla="val 14191"/>
              <a:gd name="adj3" fmla="val 16667"/>
            </a:avLst>
          </a:prstGeom>
          <a:solidFill>
            <a:schemeClr val="accent6">
              <a:lumMod val="20000"/>
              <a:lumOff val="80000"/>
              <a:alpha val="2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building is in the shape of a rectangle because the opposite sides are equal in length.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91874D-1578-FF4C-A5E2-79804E2151C7}"/>
              </a:ext>
            </a:extLst>
          </p:cNvPr>
          <p:cNvSpPr/>
          <p:nvPr/>
        </p:nvSpPr>
        <p:spPr>
          <a:xfrm>
            <a:off x="3017519" y="3629704"/>
            <a:ext cx="4040762" cy="170180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CC65A1C-B207-9348-A31D-EC06BF0B94D0}"/>
              </a:ext>
            </a:extLst>
          </p:cNvPr>
          <p:cNvCxnSpPr/>
          <p:nvPr/>
        </p:nvCxnSpPr>
        <p:spPr>
          <a:xfrm>
            <a:off x="3017519" y="3467325"/>
            <a:ext cx="404076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220524-F1D9-BD49-B75D-37E71A830B87}"/>
              </a:ext>
            </a:extLst>
          </p:cNvPr>
          <p:cNvCxnSpPr/>
          <p:nvPr/>
        </p:nvCxnSpPr>
        <p:spPr>
          <a:xfrm>
            <a:off x="3017519" y="5474390"/>
            <a:ext cx="404076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D160BE-0E1D-9F4B-A4B5-E70042F3136C}"/>
              </a:ext>
            </a:extLst>
          </p:cNvPr>
          <p:cNvCxnSpPr>
            <a:cxnSpLocks/>
          </p:cNvCxnSpPr>
          <p:nvPr/>
        </p:nvCxnSpPr>
        <p:spPr>
          <a:xfrm>
            <a:off x="2863141" y="3603053"/>
            <a:ext cx="0" cy="172845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54B639-F3BE-A045-877A-8085F9DF6D96}"/>
              </a:ext>
            </a:extLst>
          </p:cNvPr>
          <p:cNvCxnSpPr>
            <a:cxnSpLocks/>
          </p:cNvCxnSpPr>
          <p:nvPr/>
        </p:nvCxnSpPr>
        <p:spPr>
          <a:xfrm>
            <a:off x="7179624" y="3603053"/>
            <a:ext cx="0" cy="172845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EA33C29-722E-BE4A-954C-4047CC99F3D5}"/>
              </a:ext>
            </a:extLst>
          </p:cNvPr>
          <p:cNvSpPr/>
          <p:nvPr/>
        </p:nvSpPr>
        <p:spPr>
          <a:xfrm>
            <a:off x="4206152" y="3031013"/>
            <a:ext cx="166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46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FF870F-7FF5-D547-87F6-ABC8CD0D3B6C}"/>
              </a:ext>
            </a:extLst>
          </p:cNvPr>
          <p:cNvSpPr/>
          <p:nvPr/>
        </p:nvSpPr>
        <p:spPr>
          <a:xfrm>
            <a:off x="4206152" y="5450975"/>
            <a:ext cx="166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46 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3FA0DE-7680-514B-87D0-97D2E327B494}"/>
              </a:ext>
            </a:extLst>
          </p:cNvPr>
          <p:cNvSpPr/>
          <p:nvPr/>
        </p:nvSpPr>
        <p:spPr>
          <a:xfrm rot="16200000">
            <a:off x="1878414" y="4236448"/>
            <a:ext cx="1353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13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CC63B3-9C8A-A546-8488-4A318D081814}"/>
              </a:ext>
            </a:extLst>
          </p:cNvPr>
          <p:cNvSpPr/>
          <p:nvPr/>
        </p:nvSpPr>
        <p:spPr>
          <a:xfrm rot="5400000">
            <a:off x="6792897" y="4210336"/>
            <a:ext cx="1301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13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079078-31C9-4C0E-9FA5-15926638C13C}"/>
              </a:ext>
            </a:extLst>
          </p:cNvPr>
          <p:cNvSpPr txBox="1"/>
          <p:nvPr/>
        </p:nvSpPr>
        <p:spPr>
          <a:xfrm>
            <a:off x="631020" y="5815076"/>
            <a:ext cx="8079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Jack needs to also include information about the angles to ensure they are all right angles.</a:t>
            </a:r>
          </a:p>
        </p:txBody>
      </p:sp>
    </p:spTree>
    <p:extLst>
      <p:ext uri="{BB962C8B-B14F-4D97-AF65-F5344CB8AC3E}">
        <p14:creationId xmlns:p14="http://schemas.microsoft.com/office/powerpoint/2010/main" val="31458080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Write the name of each polygon and decide whether it is </a:t>
            </a:r>
            <a:r>
              <a:rPr lang="en-GB" sz="2400" b="1" dirty="0">
                <a:solidFill>
                  <a:prstClr val="black"/>
                </a:solidFill>
              </a:rPr>
              <a:t>regular </a:t>
            </a:r>
            <a:r>
              <a:rPr lang="en-GB" sz="2400" dirty="0">
                <a:solidFill>
                  <a:prstClr val="black"/>
                </a:solidFill>
              </a:rPr>
              <a:t>or </a:t>
            </a:r>
            <a:r>
              <a:rPr lang="en-GB" sz="2400" b="1" dirty="0">
                <a:solidFill>
                  <a:prstClr val="black"/>
                </a:solidFill>
              </a:rPr>
              <a:t>irregular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38" y="1752095"/>
            <a:ext cx="8277699" cy="28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173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Write the name of each polygon and decide whether it is </a:t>
            </a:r>
            <a:r>
              <a:rPr lang="en-GB" sz="2400" b="1" dirty="0">
                <a:solidFill>
                  <a:prstClr val="black"/>
                </a:solidFill>
              </a:rPr>
              <a:t>regular </a:t>
            </a:r>
            <a:r>
              <a:rPr lang="en-GB" sz="2400" dirty="0">
                <a:solidFill>
                  <a:prstClr val="black"/>
                </a:solidFill>
              </a:rPr>
              <a:t>or </a:t>
            </a:r>
            <a:r>
              <a:rPr lang="en-GB" sz="2400" b="1" dirty="0">
                <a:solidFill>
                  <a:prstClr val="black"/>
                </a:solidFill>
              </a:rPr>
              <a:t>irregular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38" y="1752095"/>
            <a:ext cx="8277699" cy="2845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F84FF5-B429-49E1-9630-DF287F72F761}"/>
              </a:ext>
            </a:extLst>
          </p:cNvPr>
          <p:cNvSpPr txBox="1"/>
          <p:nvPr/>
        </p:nvSpPr>
        <p:spPr>
          <a:xfrm>
            <a:off x="7539135" y="3543219"/>
            <a:ext cx="1073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regular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5F6C8-0540-45E0-825F-BC5EC080751E}"/>
              </a:ext>
            </a:extLst>
          </p:cNvPr>
          <p:cNvSpPr txBox="1"/>
          <p:nvPr/>
        </p:nvSpPr>
        <p:spPr>
          <a:xfrm>
            <a:off x="7444132" y="4109935"/>
            <a:ext cx="1373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heptagon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B0E1B-2AD7-444B-8681-ED29E39630AC}"/>
              </a:ext>
            </a:extLst>
          </p:cNvPr>
          <p:cNvSpPr txBox="1"/>
          <p:nvPr/>
        </p:nvSpPr>
        <p:spPr>
          <a:xfrm>
            <a:off x="5313427" y="3631502"/>
            <a:ext cx="125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Irregular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9F92A-4147-4422-8659-928200438A8B}"/>
              </a:ext>
            </a:extLst>
          </p:cNvPr>
          <p:cNvSpPr txBox="1"/>
          <p:nvPr/>
        </p:nvSpPr>
        <p:spPr>
          <a:xfrm>
            <a:off x="5023681" y="4124206"/>
            <a:ext cx="178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quadrilateral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C94E0-AA35-4D68-A9D8-4B33F748E1DE}"/>
              </a:ext>
            </a:extLst>
          </p:cNvPr>
          <p:cNvSpPr txBox="1"/>
          <p:nvPr/>
        </p:nvSpPr>
        <p:spPr>
          <a:xfrm>
            <a:off x="3153408" y="3648270"/>
            <a:ext cx="125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Irregular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249D4-B2A7-4E61-9B97-C0E9072528AF}"/>
              </a:ext>
            </a:extLst>
          </p:cNvPr>
          <p:cNvSpPr txBox="1"/>
          <p:nvPr/>
        </p:nvSpPr>
        <p:spPr>
          <a:xfrm>
            <a:off x="3099039" y="4109935"/>
            <a:ext cx="137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pentagon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E0527-6154-40AD-A1BE-F815E5468A44}"/>
              </a:ext>
            </a:extLst>
          </p:cNvPr>
          <p:cNvSpPr txBox="1"/>
          <p:nvPr/>
        </p:nvSpPr>
        <p:spPr>
          <a:xfrm>
            <a:off x="1057997" y="3648270"/>
            <a:ext cx="125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Irregular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9F495-91E0-4D7A-8339-0F46A0904BD0}"/>
              </a:ext>
            </a:extLst>
          </p:cNvPr>
          <p:cNvSpPr txBox="1"/>
          <p:nvPr/>
        </p:nvSpPr>
        <p:spPr>
          <a:xfrm>
            <a:off x="1057997" y="4109935"/>
            <a:ext cx="123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hexagon</a:t>
            </a:r>
          </a:p>
        </p:txBody>
      </p:sp>
    </p:spTree>
    <p:extLst>
      <p:ext uri="{BB962C8B-B14F-4D97-AF65-F5344CB8AC3E}">
        <p14:creationId xmlns:p14="http://schemas.microsoft.com/office/powerpoint/2010/main" val="11186976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Jack says that the shape, RSTU, is a regular polygon.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Explain Jack’s mistake.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63" y="1352327"/>
            <a:ext cx="6546783" cy="40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204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Jack says that the shape, RSTU, is a regular polygon.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Explain Jack’s mistake.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63" y="1352327"/>
            <a:ext cx="6546783" cy="40803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33AB63-2EDC-4017-AA23-C69C3AD9A98D}"/>
              </a:ext>
            </a:extLst>
          </p:cNvPr>
          <p:cNvSpPr txBox="1"/>
          <p:nvPr/>
        </p:nvSpPr>
        <p:spPr>
          <a:xfrm>
            <a:off x="631020" y="5941083"/>
            <a:ext cx="948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The sides are all the same length, but the angles are not equal.</a:t>
            </a:r>
          </a:p>
        </p:txBody>
      </p:sp>
    </p:spTree>
    <p:extLst>
      <p:ext uri="{BB962C8B-B14F-4D97-AF65-F5344CB8AC3E}">
        <p14:creationId xmlns:p14="http://schemas.microsoft.com/office/powerpoint/2010/main" val="261671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7840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squares can you construct using the points labelled?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Use letter notation to name each one.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15AB0-4ABE-2B42-B3A3-572E89014C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6788" y="2122962"/>
            <a:ext cx="3688049" cy="39285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EA756C-EB39-4E29-A976-599BE9C97C3F}"/>
              </a:ext>
            </a:extLst>
          </p:cNvPr>
          <p:cNvSpPr txBox="1"/>
          <p:nvPr/>
        </p:nvSpPr>
        <p:spPr>
          <a:xfrm>
            <a:off x="5576630" y="2563755"/>
            <a:ext cx="26625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6 squares including BDHF shown.</a:t>
            </a:r>
          </a:p>
          <a:p>
            <a:r>
              <a:rPr lang="en-GB" sz="2400" dirty="0">
                <a:solidFill>
                  <a:srgbClr val="0070C0"/>
                </a:solidFill>
              </a:rPr>
              <a:t>The others are</a:t>
            </a:r>
          </a:p>
          <a:p>
            <a:r>
              <a:rPr lang="en-GB" sz="2400" dirty="0">
                <a:solidFill>
                  <a:srgbClr val="0070C0"/>
                </a:solidFill>
              </a:rPr>
              <a:t>ACIG</a:t>
            </a:r>
          </a:p>
          <a:p>
            <a:r>
              <a:rPr lang="en-GB" sz="2400" dirty="0">
                <a:solidFill>
                  <a:srgbClr val="0070C0"/>
                </a:solidFill>
              </a:rPr>
              <a:t>ABED</a:t>
            </a:r>
          </a:p>
          <a:p>
            <a:r>
              <a:rPr lang="en-GB" sz="2400" dirty="0">
                <a:solidFill>
                  <a:srgbClr val="0070C0"/>
                </a:solidFill>
              </a:rPr>
              <a:t>BCEF</a:t>
            </a:r>
          </a:p>
          <a:p>
            <a:r>
              <a:rPr lang="en-GB" sz="2400" dirty="0">
                <a:solidFill>
                  <a:srgbClr val="0070C0"/>
                </a:solidFill>
              </a:rPr>
              <a:t>DEHG</a:t>
            </a:r>
          </a:p>
          <a:p>
            <a:r>
              <a:rPr lang="en-GB" sz="2400" dirty="0">
                <a:solidFill>
                  <a:srgbClr val="0070C0"/>
                </a:solidFill>
              </a:rPr>
              <a:t>EFHI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D81CCA-828C-4E55-B0EB-4D2981397F25}"/>
              </a:ext>
            </a:extLst>
          </p:cNvPr>
          <p:cNvCxnSpPr>
            <a:cxnSpLocks/>
          </p:cNvCxnSpPr>
          <p:nvPr/>
        </p:nvCxnSpPr>
        <p:spPr>
          <a:xfrm>
            <a:off x="3105037" y="2814221"/>
            <a:ext cx="1544714" cy="1464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66367B-9723-4725-BEDE-AA1D7C34E599}"/>
              </a:ext>
            </a:extLst>
          </p:cNvPr>
          <p:cNvCxnSpPr>
            <a:cxnSpLocks/>
          </p:cNvCxnSpPr>
          <p:nvPr/>
        </p:nvCxnSpPr>
        <p:spPr>
          <a:xfrm flipH="1">
            <a:off x="3105038" y="4270159"/>
            <a:ext cx="1544713" cy="1553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C477CA-09D2-4621-96EB-9452B3C260DA}"/>
              </a:ext>
            </a:extLst>
          </p:cNvPr>
          <p:cNvCxnSpPr/>
          <p:nvPr/>
        </p:nvCxnSpPr>
        <p:spPr>
          <a:xfrm flipH="1" flipV="1">
            <a:off x="1551445" y="4279037"/>
            <a:ext cx="1553592" cy="1518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DDBA5C-01F2-46D8-B069-B4B678B4999B}"/>
              </a:ext>
            </a:extLst>
          </p:cNvPr>
          <p:cNvCxnSpPr>
            <a:cxnSpLocks/>
          </p:cNvCxnSpPr>
          <p:nvPr/>
        </p:nvCxnSpPr>
        <p:spPr>
          <a:xfrm flipV="1">
            <a:off x="1551445" y="2796465"/>
            <a:ext cx="1540276" cy="1482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011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types of polygon can be made by attaching the following two shapes at their edges?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61" y="-217790"/>
            <a:ext cx="839159" cy="843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754" y="1958818"/>
            <a:ext cx="7399107" cy="15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711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0141C8-5A6B-48DF-B46F-DC31D8BF7F26}"/>
              </a:ext>
            </a:extLst>
          </p:cNvPr>
          <p:cNvSpPr txBox="1"/>
          <p:nvPr/>
        </p:nvSpPr>
        <p:spPr>
          <a:xfrm>
            <a:off x="506127" y="2175449"/>
            <a:ext cx="5951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Here are some examples.</a:t>
            </a:r>
          </a:p>
          <a:p>
            <a:r>
              <a:rPr lang="en-GB" sz="2400" dirty="0">
                <a:solidFill>
                  <a:srgbClr val="0070C0"/>
                </a:solidFill>
              </a:rPr>
              <a:t>Compare answers as a class, deciding whether</a:t>
            </a:r>
          </a:p>
          <a:p>
            <a:r>
              <a:rPr lang="en-GB" sz="2400" dirty="0">
                <a:solidFill>
                  <a:srgbClr val="0070C0"/>
                </a:solidFill>
              </a:rPr>
              <a:t>sides must be fit exactly alongside each other. 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590250" y="4195606"/>
            <a:ext cx="2322000" cy="777094"/>
            <a:chOff x="3370997" y="3872943"/>
            <a:chExt cx="4644000" cy="15541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41B3E0-13D3-514E-AB6A-CCBEF7B2CE86}"/>
                </a:ext>
              </a:extLst>
            </p:cNvPr>
            <p:cNvSpPr/>
            <p:nvPr/>
          </p:nvSpPr>
          <p:spPr>
            <a:xfrm>
              <a:off x="3370997" y="3879130"/>
              <a:ext cx="3096000" cy="15480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5841B3E0-13D3-514E-AB6A-CCBEF7B2CE86}"/>
                </a:ext>
              </a:extLst>
            </p:cNvPr>
            <p:cNvSpPr/>
            <p:nvPr/>
          </p:nvSpPr>
          <p:spPr>
            <a:xfrm>
              <a:off x="6466997" y="3872943"/>
              <a:ext cx="1548000" cy="1548000"/>
            </a:xfrm>
            <a:prstGeom prst="rtTriangl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590250" y="5280257"/>
            <a:ext cx="2322000" cy="777094"/>
            <a:chOff x="-1784485" y="3432826"/>
            <a:chExt cx="4644000" cy="15541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41B3E0-13D3-514E-AB6A-CCBEF7B2CE86}"/>
                </a:ext>
              </a:extLst>
            </p:cNvPr>
            <p:cNvSpPr/>
            <p:nvPr/>
          </p:nvSpPr>
          <p:spPr>
            <a:xfrm>
              <a:off x="-1784485" y="3439013"/>
              <a:ext cx="3096000" cy="15480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5841B3E0-13D3-514E-AB6A-CCBEF7B2CE86}"/>
                </a:ext>
              </a:extLst>
            </p:cNvPr>
            <p:cNvSpPr/>
            <p:nvPr/>
          </p:nvSpPr>
          <p:spPr>
            <a:xfrm rot="5400000">
              <a:off x="1311515" y="3432826"/>
              <a:ext cx="1548000" cy="1548000"/>
            </a:xfrm>
            <a:prstGeom prst="rtTriangl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2983670-7C4C-462F-9429-F162BE413C05}"/>
              </a:ext>
            </a:extLst>
          </p:cNvPr>
          <p:cNvSpPr/>
          <p:nvPr/>
        </p:nvSpPr>
        <p:spPr>
          <a:xfrm>
            <a:off x="7091085" y="472357"/>
            <a:ext cx="1548000" cy="774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9C6FA115-ECF8-49CC-BE64-78FDDEDDDB82}"/>
              </a:ext>
            </a:extLst>
          </p:cNvPr>
          <p:cNvSpPr/>
          <p:nvPr/>
        </p:nvSpPr>
        <p:spPr>
          <a:xfrm rot="8126002">
            <a:off x="712730" y="3861655"/>
            <a:ext cx="774000" cy="774000"/>
          </a:xfrm>
          <a:prstGeom prst="rt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B2DBAC-59ED-402C-BEA7-A8E8CCCC1347}"/>
              </a:ext>
            </a:extLst>
          </p:cNvPr>
          <p:cNvSpPr/>
          <p:nvPr/>
        </p:nvSpPr>
        <p:spPr>
          <a:xfrm>
            <a:off x="361474" y="4259943"/>
            <a:ext cx="1548000" cy="774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FF1B3E94-67E1-40AA-8C94-3EDAB71012FE}"/>
              </a:ext>
            </a:extLst>
          </p:cNvPr>
          <p:cNvSpPr/>
          <p:nvPr/>
        </p:nvSpPr>
        <p:spPr>
          <a:xfrm rot="2704415">
            <a:off x="6704084" y="304921"/>
            <a:ext cx="774000" cy="774000"/>
          </a:xfrm>
          <a:prstGeom prst="rt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43213370-E062-4CD7-8706-D8C4F9FCF4BE}"/>
              </a:ext>
            </a:extLst>
          </p:cNvPr>
          <p:cNvSpPr/>
          <p:nvPr/>
        </p:nvSpPr>
        <p:spPr>
          <a:xfrm rot="18914651">
            <a:off x="718663" y="5603400"/>
            <a:ext cx="774000" cy="774000"/>
          </a:xfrm>
          <a:prstGeom prst="rt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E70AC1-8D68-42CB-9F12-5A65036ECF95}"/>
              </a:ext>
            </a:extLst>
          </p:cNvPr>
          <p:cNvSpPr/>
          <p:nvPr/>
        </p:nvSpPr>
        <p:spPr>
          <a:xfrm>
            <a:off x="361474" y="5216400"/>
            <a:ext cx="1548000" cy="774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B0B664-01FE-4CA3-8B03-B9543607CE7A}"/>
              </a:ext>
            </a:extLst>
          </p:cNvPr>
          <p:cNvSpPr/>
          <p:nvPr/>
        </p:nvSpPr>
        <p:spPr>
          <a:xfrm>
            <a:off x="5405262" y="4220886"/>
            <a:ext cx="1548000" cy="774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7811F910-28EC-4C03-BB6B-0A43A12DA086}"/>
              </a:ext>
            </a:extLst>
          </p:cNvPr>
          <p:cNvSpPr/>
          <p:nvPr/>
        </p:nvSpPr>
        <p:spPr>
          <a:xfrm rot="13456842">
            <a:off x="6566261" y="4220886"/>
            <a:ext cx="774000" cy="774000"/>
          </a:xfrm>
          <a:prstGeom prst="rt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363E34-4831-4DA3-9DC0-3846EA1910E9}"/>
              </a:ext>
            </a:extLst>
          </p:cNvPr>
          <p:cNvSpPr/>
          <p:nvPr/>
        </p:nvSpPr>
        <p:spPr>
          <a:xfrm>
            <a:off x="5386791" y="5253692"/>
            <a:ext cx="1548000" cy="774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20E1D2CD-717B-4D90-ADCA-8DE9F965391D}"/>
              </a:ext>
            </a:extLst>
          </p:cNvPr>
          <p:cNvSpPr/>
          <p:nvPr/>
        </p:nvSpPr>
        <p:spPr>
          <a:xfrm rot="2690896">
            <a:off x="4993992" y="5304073"/>
            <a:ext cx="774000" cy="774000"/>
          </a:xfrm>
          <a:prstGeom prst="rt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87F460B2-1BAE-43BC-8149-AB930E8E7712}"/>
              </a:ext>
            </a:extLst>
          </p:cNvPr>
          <p:cNvSpPr/>
          <p:nvPr/>
        </p:nvSpPr>
        <p:spPr>
          <a:xfrm rot="18931409">
            <a:off x="7816337" y="3639617"/>
            <a:ext cx="774000" cy="774000"/>
          </a:xfrm>
          <a:prstGeom prst="rt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D767F8-3407-454E-AAD2-08750111FE65}"/>
              </a:ext>
            </a:extLst>
          </p:cNvPr>
          <p:cNvSpPr/>
          <p:nvPr/>
        </p:nvSpPr>
        <p:spPr>
          <a:xfrm>
            <a:off x="7650925" y="3246279"/>
            <a:ext cx="1548000" cy="774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C96E9CC2-15D1-43D5-9337-F814475A9995}"/>
              </a:ext>
            </a:extLst>
          </p:cNvPr>
          <p:cNvSpPr/>
          <p:nvPr/>
        </p:nvSpPr>
        <p:spPr>
          <a:xfrm rot="8081219">
            <a:off x="7797128" y="4953991"/>
            <a:ext cx="774000" cy="774000"/>
          </a:xfrm>
          <a:prstGeom prst="rt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2A9811-12C5-4325-8FE5-98D8ECC7C442}"/>
              </a:ext>
            </a:extLst>
          </p:cNvPr>
          <p:cNvSpPr/>
          <p:nvPr/>
        </p:nvSpPr>
        <p:spPr>
          <a:xfrm>
            <a:off x="7633481" y="5355279"/>
            <a:ext cx="1548000" cy="774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6E534F-3FB4-43BE-9BEB-212BCB993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1" y="82301"/>
            <a:ext cx="4809152" cy="188656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FFB4102-CBC5-4CFF-90D9-201A701E14B2}"/>
              </a:ext>
            </a:extLst>
          </p:cNvPr>
          <p:cNvSpPr/>
          <p:nvPr/>
        </p:nvSpPr>
        <p:spPr>
          <a:xfrm>
            <a:off x="7091085" y="1811855"/>
            <a:ext cx="1548000" cy="774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D2908145-EE0D-45E8-B4E9-D71838CE3334}"/>
              </a:ext>
            </a:extLst>
          </p:cNvPr>
          <p:cNvSpPr/>
          <p:nvPr/>
        </p:nvSpPr>
        <p:spPr>
          <a:xfrm rot="13468504">
            <a:off x="8247204" y="1663688"/>
            <a:ext cx="774000" cy="774000"/>
          </a:xfrm>
          <a:prstGeom prst="rt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973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Construct a line segment AB 10 cm long.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Plot point C such that AC and BC have lengths 8 cm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and 5.5 cm respectively.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Measure the angle at each vertex and classify the triangle.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What equipment did you use?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Why is it more accurate to use a pair of compasses?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966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Construct a line segment AB 10 cm long.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Plot point C such that AC and BC have lengths 8 cm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and 5.5 cm respectively.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Measure the angle at each vertex and classify the triangle.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What equipment did you use?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Why is it more accurate to use a pair of compasses?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3B41CC-92C0-7648-B0FE-D16D517F4E3D}"/>
              </a:ext>
            </a:extLst>
          </p:cNvPr>
          <p:cNvCxnSpPr>
            <a:cxnSpLocks/>
          </p:cNvCxnSpPr>
          <p:nvPr/>
        </p:nvCxnSpPr>
        <p:spPr>
          <a:xfrm>
            <a:off x="2216629" y="4933299"/>
            <a:ext cx="3597317" cy="71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3B41CC-92C0-7648-B0FE-D16D517F4E3D}"/>
              </a:ext>
            </a:extLst>
          </p:cNvPr>
          <p:cNvCxnSpPr>
            <a:cxnSpLocks/>
          </p:cNvCxnSpPr>
          <p:nvPr/>
        </p:nvCxnSpPr>
        <p:spPr>
          <a:xfrm flipV="1">
            <a:off x="2216629" y="3343701"/>
            <a:ext cx="2423610" cy="15895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3B41CC-92C0-7648-B0FE-D16D517F4E3D}"/>
              </a:ext>
            </a:extLst>
          </p:cNvPr>
          <p:cNvCxnSpPr>
            <a:cxnSpLocks/>
          </p:cNvCxnSpPr>
          <p:nvPr/>
        </p:nvCxnSpPr>
        <p:spPr>
          <a:xfrm>
            <a:off x="4640239" y="3343701"/>
            <a:ext cx="1173707" cy="15895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0141C8-5A6B-48DF-B46F-DC31D8BF7F26}"/>
              </a:ext>
            </a:extLst>
          </p:cNvPr>
          <p:cNvSpPr txBox="1"/>
          <p:nvPr/>
        </p:nvSpPr>
        <p:spPr>
          <a:xfrm>
            <a:off x="1854029" y="470246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141C8-5A6B-48DF-B46F-DC31D8BF7F26}"/>
              </a:ext>
            </a:extLst>
          </p:cNvPr>
          <p:cNvSpPr txBox="1"/>
          <p:nvPr/>
        </p:nvSpPr>
        <p:spPr>
          <a:xfrm>
            <a:off x="5813946" y="470246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0141C8-5A6B-48DF-B46F-DC31D8BF7F26}"/>
              </a:ext>
            </a:extLst>
          </p:cNvPr>
          <p:cNvSpPr txBox="1"/>
          <p:nvPr/>
        </p:nvSpPr>
        <p:spPr>
          <a:xfrm>
            <a:off x="4473367" y="290694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0141C8-5A6B-48DF-B46F-DC31D8BF7F26}"/>
                  </a:ext>
                </a:extLst>
              </p:cNvPr>
              <p:cNvSpPr txBox="1"/>
              <p:nvPr/>
            </p:nvSpPr>
            <p:spPr>
              <a:xfrm>
                <a:off x="6730105" y="3257926"/>
                <a:ext cx="1685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CAB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33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0141C8-5A6B-48DF-B46F-DC31D8BF7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05" y="3257926"/>
                <a:ext cx="1685077" cy="461665"/>
              </a:xfrm>
              <a:prstGeom prst="rect">
                <a:avLst/>
              </a:prstGeom>
              <a:blipFill>
                <a:blip r:embed="rId3"/>
                <a:stretch>
                  <a:fillRect t="-10526" r="-362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0141C8-5A6B-48DF-B46F-DC31D8BF7F26}"/>
                  </a:ext>
                </a:extLst>
              </p:cNvPr>
              <p:cNvSpPr txBox="1"/>
              <p:nvPr/>
            </p:nvSpPr>
            <p:spPr>
              <a:xfrm>
                <a:off x="6730105" y="3631008"/>
                <a:ext cx="1685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ABC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53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0141C8-5A6B-48DF-B46F-DC31D8BF7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05" y="3631008"/>
                <a:ext cx="1685077" cy="461665"/>
              </a:xfrm>
              <a:prstGeom prst="rect">
                <a:avLst/>
              </a:prstGeom>
              <a:blipFill>
                <a:blip r:embed="rId4"/>
                <a:stretch>
                  <a:fillRect t="-10667" r="-36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0141C8-5A6B-48DF-B46F-DC31D8BF7F26}"/>
                  </a:ext>
                </a:extLst>
              </p:cNvPr>
              <p:cNvSpPr txBox="1"/>
              <p:nvPr/>
            </p:nvSpPr>
            <p:spPr>
              <a:xfrm>
                <a:off x="6730105" y="4004090"/>
                <a:ext cx="16828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ACB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94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0141C8-5A6B-48DF-B46F-DC31D8BF7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05" y="4004090"/>
                <a:ext cx="1682833" cy="461665"/>
              </a:xfrm>
              <a:prstGeom prst="rect">
                <a:avLst/>
              </a:prstGeom>
              <a:blipFill>
                <a:blip r:embed="rId5"/>
                <a:stretch>
                  <a:fillRect t="-10526" r="-362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D0141C8-5A6B-48DF-B46F-DC31D8BF7F26}"/>
              </a:ext>
            </a:extLst>
          </p:cNvPr>
          <p:cNvSpPr txBox="1"/>
          <p:nvPr/>
        </p:nvSpPr>
        <p:spPr>
          <a:xfrm>
            <a:off x="1854029" y="5370052"/>
            <a:ext cx="7329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The triangle is scalene.</a:t>
            </a:r>
          </a:p>
          <a:p>
            <a:r>
              <a:rPr lang="en-GB" sz="2400" dirty="0">
                <a:solidFill>
                  <a:srgbClr val="0070C0"/>
                </a:solidFill>
              </a:rPr>
              <a:t>Using a pair of compasses will give the exact position of C</a:t>
            </a:r>
          </a:p>
        </p:txBody>
      </p:sp>
    </p:spTree>
    <p:extLst>
      <p:ext uri="{BB962C8B-B14F-4D97-AF65-F5344CB8AC3E}">
        <p14:creationId xmlns:p14="http://schemas.microsoft.com/office/powerpoint/2010/main" val="8223161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Construct a triangle with side lengths 6 cm, 8 cm and 10 cm.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What do you notice about this triangle?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007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Construct a triangle with side lengths 6 cm, 8 cm and 10 cm.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What do you notice about this triangle?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1495EE-C402-4C1B-B11A-A93A2D345685}"/>
              </a:ext>
            </a:extLst>
          </p:cNvPr>
          <p:cNvSpPr txBox="1"/>
          <p:nvPr/>
        </p:nvSpPr>
        <p:spPr>
          <a:xfrm>
            <a:off x="704080" y="1707501"/>
            <a:ext cx="3855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This is a right-angled triangle.</a:t>
            </a:r>
          </a:p>
        </p:txBody>
      </p:sp>
      <p:sp>
        <p:nvSpPr>
          <p:cNvPr id="2" name="Right Triangle 1"/>
          <p:cNvSpPr/>
          <p:nvPr/>
        </p:nvSpPr>
        <p:spPr>
          <a:xfrm rot="8590641">
            <a:off x="3298439" y="3295566"/>
            <a:ext cx="2880000" cy="2160000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495EE-C402-4C1B-B11A-A93A2D345685}"/>
              </a:ext>
            </a:extLst>
          </p:cNvPr>
          <p:cNvSpPr txBox="1"/>
          <p:nvPr/>
        </p:nvSpPr>
        <p:spPr>
          <a:xfrm>
            <a:off x="4363955" y="4375566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10 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495EE-C402-4C1B-B11A-A93A2D345685}"/>
              </a:ext>
            </a:extLst>
          </p:cNvPr>
          <p:cNvSpPr txBox="1"/>
          <p:nvPr/>
        </p:nvSpPr>
        <p:spPr>
          <a:xfrm>
            <a:off x="3579766" y="298877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8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495EE-C402-4C1B-B11A-A93A2D345685}"/>
              </a:ext>
            </a:extLst>
          </p:cNvPr>
          <p:cNvSpPr txBox="1"/>
          <p:nvPr/>
        </p:nvSpPr>
        <p:spPr>
          <a:xfrm>
            <a:off x="5920915" y="3103234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6 cm</a:t>
            </a:r>
          </a:p>
        </p:txBody>
      </p:sp>
    </p:spTree>
    <p:extLst>
      <p:ext uri="{BB962C8B-B14F-4D97-AF65-F5344CB8AC3E}">
        <p14:creationId xmlns:p14="http://schemas.microsoft.com/office/powerpoint/2010/main" val="40428734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1" y="428394"/>
            <a:ext cx="7141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Explain why you cannot construct a triangle with side lengths 4 cm, 5 cm and 11 cm.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Can you come up with another set of side lengths that will not make a triangle?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How do you know?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022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1" y="428394"/>
            <a:ext cx="7141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Explain why you cannot construct a triangle with side lengths 4 cm, 5 cm and 11 cm.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Can you come up with another set of side lengths that will not make a triangle?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How do you know?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A804E8-4B85-43B0-9485-612DDFA6E67E}"/>
                  </a:ext>
                </a:extLst>
              </p:cNvPr>
              <p:cNvSpPr txBox="1"/>
              <p:nvPr/>
            </p:nvSpPr>
            <p:spPr>
              <a:xfrm>
                <a:off x="631020" y="2519265"/>
                <a:ext cx="863427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070C0"/>
                    </a:solidFill>
                  </a:rPr>
                  <a:t>Because 4 + 5 &lt; 11, so the sides would not meet.</a:t>
                </a:r>
              </a:p>
              <a:p>
                <a:endParaRPr lang="en-GB" sz="2400" dirty="0">
                  <a:solidFill>
                    <a:srgbClr val="0070C0"/>
                  </a:solidFill>
                </a:endParaRPr>
              </a:p>
              <a:p>
                <a:r>
                  <a:rPr lang="en-GB" sz="2400" dirty="0">
                    <a:solidFill>
                      <a:srgbClr val="0070C0"/>
                    </a:solidFill>
                  </a:rPr>
                  <a:t>Compare other examples as a class.</a:t>
                </a:r>
              </a:p>
              <a:p>
                <a:endParaRPr lang="en-GB" sz="2400" dirty="0">
                  <a:solidFill>
                    <a:srgbClr val="0070C0"/>
                  </a:solidFill>
                </a:endParaRPr>
              </a:p>
              <a:p>
                <a:r>
                  <a:rPr lang="en-GB" sz="2400" dirty="0">
                    <a:solidFill>
                      <a:srgbClr val="0070C0"/>
                    </a:solidFill>
                  </a:rPr>
                  <a:t>For sides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to form a triangle, each of these inequalities must be true: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b="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b="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A804E8-4B85-43B0-9485-612DDFA6E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20" y="2519265"/>
                <a:ext cx="8634277" cy="3416320"/>
              </a:xfrm>
              <a:prstGeom prst="rect">
                <a:avLst/>
              </a:prstGeom>
              <a:blipFill>
                <a:blip r:embed="rId3"/>
                <a:stretch>
                  <a:fillRect l="-1130" t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0414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57147" y="615844"/>
            <a:ext cx="71413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Here is a rhombus with side lengths of 7 cm and a longest diagonal of 10 cm. </a:t>
            </a: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Use a pair of compasses to construct a rhombus with sides of 5 cm and a longest diagonal of 8 cm.</a:t>
            </a: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sp>
        <p:nvSpPr>
          <p:cNvPr id="4" name="Parallelogram 3"/>
          <p:cNvSpPr>
            <a:spLocks noChangeAspect="1"/>
          </p:cNvSpPr>
          <p:nvPr/>
        </p:nvSpPr>
        <p:spPr>
          <a:xfrm>
            <a:off x="2885313" y="1794304"/>
            <a:ext cx="2473995" cy="1860152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15152" y="2305406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7 cm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C65A1C-B207-9348-A31D-EC06BF0B94D0}"/>
              </a:ext>
            </a:extLst>
          </p:cNvPr>
          <p:cNvCxnSpPr/>
          <p:nvPr/>
        </p:nvCxnSpPr>
        <p:spPr>
          <a:xfrm flipV="1">
            <a:off x="2885313" y="1794304"/>
            <a:ext cx="2473995" cy="186015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C65A1C-B207-9348-A31D-EC06BF0B94D0}"/>
              </a:ext>
            </a:extLst>
          </p:cNvPr>
          <p:cNvCxnSpPr/>
          <p:nvPr/>
        </p:nvCxnSpPr>
        <p:spPr>
          <a:xfrm flipV="1">
            <a:off x="2750981" y="1794304"/>
            <a:ext cx="488608" cy="185962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51144" y="2724114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10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403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57147" y="615844"/>
            <a:ext cx="71413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Here is a rhombus with side lengths of 7 cm and a longest diagonal of 10 cm. </a:t>
            </a: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Use a pair of compasses to construct a rhombus with sides of 5 cm and a longest diagonal of 8 cm.</a:t>
            </a: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sp>
        <p:nvSpPr>
          <p:cNvPr id="4" name="Parallelogram 3"/>
          <p:cNvSpPr>
            <a:spLocks noChangeAspect="1"/>
          </p:cNvSpPr>
          <p:nvPr/>
        </p:nvSpPr>
        <p:spPr>
          <a:xfrm>
            <a:off x="2885313" y="1794304"/>
            <a:ext cx="2473995" cy="1860152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15152" y="2305406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7 cm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C65A1C-B207-9348-A31D-EC06BF0B94D0}"/>
              </a:ext>
            </a:extLst>
          </p:cNvPr>
          <p:cNvCxnSpPr/>
          <p:nvPr/>
        </p:nvCxnSpPr>
        <p:spPr>
          <a:xfrm flipV="1">
            <a:off x="2885313" y="1794304"/>
            <a:ext cx="2473995" cy="186015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C65A1C-B207-9348-A31D-EC06BF0B94D0}"/>
              </a:ext>
            </a:extLst>
          </p:cNvPr>
          <p:cNvCxnSpPr/>
          <p:nvPr/>
        </p:nvCxnSpPr>
        <p:spPr>
          <a:xfrm flipV="1">
            <a:off x="2750981" y="1794304"/>
            <a:ext cx="488608" cy="185962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51144" y="2724114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10 cm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9D5582-3486-4D66-A06C-48638F6A4752}"/>
              </a:ext>
            </a:extLst>
          </p:cNvPr>
          <p:cNvSpPr txBox="1"/>
          <p:nvPr/>
        </p:nvSpPr>
        <p:spPr>
          <a:xfrm>
            <a:off x="657147" y="4958998"/>
            <a:ext cx="8090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Start with the 10 cm diagonal and construct isosceles triangles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of 10 cm, 7 cm and 7 cm from both sides of this.</a:t>
            </a:r>
          </a:p>
        </p:txBody>
      </p:sp>
    </p:spTree>
    <p:extLst>
      <p:ext uri="{BB962C8B-B14F-4D97-AF65-F5344CB8AC3E}">
        <p14:creationId xmlns:p14="http://schemas.microsoft.com/office/powerpoint/2010/main" val="206924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5129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WXYZ is a square.  Side XY is 5 cm long.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Draw the square and find the lengths of its diagonals WY and XZ.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Is there more than one way to draw this square?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Investigate if WXYZ were a rhombus instead.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678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Construct a triangle WXY such that angle WXY is 40° and lengths WX and WY are integers that add to make 13 cm.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unique triangles can you construct?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Explain why this is possible.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626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Construct a triangle WXY such that angle WXY is 40° and lengths WX and WY are integers that add to make 13 cm.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unique triangles can you construct?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Explain why this is possible.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0EE684-A796-43D8-95BB-C63A081B9442}"/>
              </a:ext>
            </a:extLst>
          </p:cNvPr>
          <p:cNvCxnSpPr>
            <a:cxnSpLocks/>
          </p:cNvCxnSpPr>
          <p:nvPr/>
        </p:nvCxnSpPr>
        <p:spPr>
          <a:xfrm flipV="1">
            <a:off x="665675" y="2516589"/>
            <a:ext cx="2103085" cy="1854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7DBB8A-CB0E-44C7-96D2-83A7A3B35D1E}"/>
              </a:ext>
            </a:extLst>
          </p:cNvPr>
          <p:cNvCxnSpPr>
            <a:cxnSpLocks/>
          </p:cNvCxnSpPr>
          <p:nvPr/>
        </p:nvCxnSpPr>
        <p:spPr>
          <a:xfrm>
            <a:off x="2768760" y="2516589"/>
            <a:ext cx="40587" cy="18769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A14143-7808-4A7F-8483-2600766965B2}"/>
              </a:ext>
            </a:extLst>
          </p:cNvPr>
          <p:cNvCxnSpPr>
            <a:cxnSpLocks/>
          </p:cNvCxnSpPr>
          <p:nvPr/>
        </p:nvCxnSpPr>
        <p:spPr>
          <a:xfrm>
            <a:off x="660168" y="4377523"/>
            <a:ext cx="2149179" cy="17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198A85-BF2D-45BA-B5A5-DB03B466C1D2}"/>
              </a:ext>
            </a:extLst>
          </p:cNvPr>
          <p:cNvSpPr txBox="1"/>
          <p:nvPr/>
        </p:nvSpPr>
        <p:spPr>
          <a:xfrm>
            <a:off x="360783" y="420891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D9E3B3-E549-459F-93C5-6EDD7F688D39}"/>
              </a:ext>
            </a:extLst>
          </p:cNvPr>
          <p:cNvSpPr txBox="1"/>
          <p:nvPr/>
        </p:nvSpPr>
        <p:spPr>
          <a:xfrm>
            <a:off x="2728744" y="22843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892637-3B6E-44C5-803E-E254709B09E9}"/>
              </a:ext>
            </a:extLst>
          </p:cNvPr>
          <p:cNvSpPr txBox="1"/>
          <p:nvPr/>
        </p:nvSpPr>
        <p:spPr>
          <a:xfrm>
            <a:off x="2809420" y="420891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FD8F8-0C14-4E32-B9D7-B2597DDD4D2F}"/>
              </a:ext>
            </a:extLst>
          </p:cNvPr>
          <p:cNvSpPr txBox="1"/>
          <p:nvPr/>
        </p:nvSpPr>
        <p:spPr>
          <a:xfrm>
            <a:off x="3627096" y="2921653"/>
            <a:ext cx="5774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There are two possibilities when WX = 7 cm</a:t>
            </a:r>
          </a:p>
          <a:p>
            <a:r>
              <a:rPr lang="en-GB" sz="2400" dirty="0">
                <a:solidFill>
                  <a:srgbClr val="0070C0"/>
                </a:solidFill>
              </a:rPr>
              <a:t>and WY = 6 cm</a:t>
            </a:r>
          </a:p>
          <a:p>
            <a:r>
              <a:rPr lang="en-GB" sz="2400" dirty="0">
                <a:solidFill>
                  <a:srgbClr val="0070C0"/>
                </a:solidFill>
              </a:rPr>
              <a:t>Compare other possibilities as a class 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A3A8AF-BD32-4FE7-9D62-3D931B7CBB40}"/>
                  </a:ext>
                </a:extLst>
              </p:cNvPr>
              <p:cNvSpPr txBox="1"/>
              <p:nvPr/>
            </p:nvSpPr>
            <p:spPr>
              <a:xfrm>
                <a:off x="720651" y="4104593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0070C0"/>
                    </a:solidFill>
                  </a:rPr>
                  <a:t>40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A3A8AF-BD32-4FE7-9D62-3D931B7CB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51" y="4104593"/>
                <a:ext cx="505267" cy="369332"/>
              </a:xfrm>
              <a:prstGeom prst="rect">
                <a:avLst/>
              </a:prstGeom>
              <a:blipFill>
                <a:blip r:embed="rId3"/>
                <a:stretch>
                  <a:fillRect l="-963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BAF61093-3340-45D4-9F60-1D867A553225}"/>
              </a:ext>
            </a:extLst>
          </p:cNvPr>
          <p:cNvSpPr txBox="1"/>
          <p:nvPr/>
        </p:nvSpPr>
        <p:spPr>
          <a:xfrm>
            <a:off x="1155608" y="439358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7 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C9F999-FC5A-42A0-8F3E-F4D44DB8DA16}"/>
              </a:ext>
            </a:extLst>
          </p:cNvPr>
          <p:cNvSpPr txBox="1"/>
          <p:nvPr/>
        </p:nvSpPr>
        <p:spPr>
          <a:xfrm>
            <a:off x="1447541" y="383958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6 cm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7DBB8A-CB0E-44C7-96D2-83A7A3B35D1E}"/>
              </a:ext>
            </a:extLst>
          </p:cNvPr>
          <p:cNvCxnSpPr>
            <a:cxnSpLocks/>
          </p:cNvCxnSpPr>
          <p:nvPr/>
        </p:nvCxnSpPr>
        <p:spPr>
          <a:xfrm>
            <a:off x="1046603" y="4026168"/>
            <a:ext cx="1764171" cy="347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6C9F999-FC5A-42A0-8F3E-F4D44DB8DA16}"/>
              </a:ext>
            </a:extLst>
          </p:cNvPr>
          <p:cNvSpPr txBox="1"/>
          <p:nvPr/>
        </p:nvSpPr>
        <p:spPr>
          <a:xfrm>
            <a:off x="2809347" y="328199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6 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D9E3B3-E549-459F-93C5-6EDD7F688D39}"/>
              </a:ext>
            </a:extLst>
          </p:cNvPr>
          <p:cNvSpPr txBox="1"/>
          <p:nvPr/>
        </p:nvSpPr>
        <p:spPr>
          <a:xfrm>
            <a:off x="721090" y="377403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2260521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Which of the triangles are identical?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You must draw each triangle accurately and give reasons for your answer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Diagrams not drawn accurately.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34" y="2865039"/>
            <a:ext cx="8599596" cy="32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39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Which of the triangles are identical?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You must draw each triangle accurately and give reasons for your answer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Diagrams not drawn accurately.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34" y="2865039"/>
            <a:ext cx="8599596" cy="3274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05EB8-864C-4C16-8BC0-9388009B0D52}"/>
              </a:ext>
            </a:extLst>
          </p:cNvPr>
          <p:cNvSpPr txBox="1"/>
          <p:nvPr/>
        </p:nvSpPr>
        <p:spPr>
          <a:xfrm>
            <a:off x="631020" y="2865039"/>
            <a:ext cx="4412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None of the triangles are identical as the angles are not equal</a:t>
            </a:r>
          </a:p>
        </p:txBody>
      </p:sp>
    </p:spTree>
    <p:extLst>
      <p:ext uri="{BB962C8B-B14F-4D97-AF65-F5344CB8AC3E}">
        <p14:creationId xmlns:p14="http://schemas.microsoft.com/office/powerpoint/2010/main" val="32747320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Describe three different ways to construct an equilateral triangle with perimeter 189 mm.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580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Describe three different ways to construct an equilateral triangle with perimeter 189 mm.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7F6707-D27E-4044-BB31-661C92EA7E82}"/>
                  </a:ext>
                </a:extLst>
              </p:cNvPr>
              <p:cNvSpPr txBox="1"/>
              <p:nvPr/>
            </p:nvSpPr>
            <p:spPr>
              <a:xfrm>
                <a:off x="566057" y="1507686"/>
                <a:ext cx="933994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070C0"/>
                    </a:solidFill>
                  </a:rPr>
                  <a:t>189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3 = 63 mm</a:t>
                </a:r>
              </a:p>
              <a:p>
                <a:endParaRPr lang="en-GB" sz="2400" dirty="0">
                  <a:solidFill>
                    <a:srgbClr val="0070C0"/>
                  </a:solidFill>
                </a:endParaRPr>
              </a:p>
              <a:p>
                <a:r>
                  <a:rPr lang="en-GB" sz="2400" dirty="0">
                    <a:solidFill>
                      <a:srgbClr val="0070C0"/>
                    </a:solidFill>
                  </a:rPr>
                  <a:t>SSS  use a pair of compasses to construct all three sides as 63mm</a:t>
                </a:r>
              </a:p>
              <a:p>
                <a:endParaRPr lang="en-GB" sz="2400" dirty="0">
                  <a:solidFill>
                    <a:srgbClr val="0070C0"/>
                  </a:solidFill>
                </a:endParaRPr>
              </a:p>
              <a:p>
                <a:r>
                  <a:rPr lang="en-GB" sz="2400" dirty="0">
                    <a:solidFill>
                      <a:srgbClr val="0070C0"/>
                    </a:solidFill>
                  </a:rPr>
                  <a:t>SAS  construct two sides of 63 mm with a 60 degree angle between them</a:t>
                </a:r>
              </a:p>
              <a:p>
                <a:endParaRPr lang="en-GB" sz="2400" dirty="0">
                  <a:solidFill>
                    <a:srgbClr val="0070C0"/>
                  </a:solidFill>
                </a:endParaRPr>
              </a:p>
              <a:p>
                <a:r>
                  <a:rPr lang="en-GB" sz="2400" dirty="0">
                    <a:solidFill>
                      <a:srgbClr val="0070C0"/>
                    </a:solidFill>
                  </a:rPr>
                  <a:t>AAS  one side 63 mm with 60 degree angle at both ends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7F6707-D27E-4044-BB31-661C92EA7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7" y="1507686"/>
                <a:ext cx="9339943" cy="2677656"/>
              </a:xfrm>
              <a:prstGeom prst="rect">
                <a:avLst/>
              </a:prstGeom>
              <a:blipFill>
                <a:blip r:embed="rId3"/>
                <a:stretch>
                  <a:fillRect l="-1044" t="-1818" b="-4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3144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300446" y="193260"/>
            <a:ext cx="854541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boat has been constructed using 2-D shapes.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BCDE is a square with side length 3 cm.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Line segment BA is 2.4 cm long.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Point H is 3 cm directly beneath point B.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Line segment BF is 8.8 cm long.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Angle EFG is 45°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Construct an accurate diagram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of the boat and complete the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information below.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/>
              <a:t>Length AH = ____</a:t>
            </a:r>
          </a:p>
          <a:p>
            <a:pPr lvl="0">
              <a:defRPr/>
            </a:pPr>
            <a:endParaRPr lang="en-US" sz="2400" dirty="0"/>
          </a:p>
          <a:p>
            <a:pPr lvl="0">
              <a:defRPr/>
            </a:pPr>
            <a:r>
              <a:rPr lang="en-US" sz="2400" dirty="0"/>
              <a:t>∠AHG = ____</a:t>
            </a:r>
          </a:p>
          <a:p>
            <a:pPr lvl="0">
              <a:defRPr/>
            </a:pPr>
            <a:endParaRPr lang="en-US" sz="2400" dirty="0"/>
          </a:p>
          <a:p>
            <a:pPr lvl="0">
              <a:defRPr/>
            </a:pPr>
            <a:r>
              <a:rPr lang="en-US" sz="2400" dirty="0"/>
              <a:t>Perimeter = ____</a:t>
            </a:r>
          </a:p>
          <a:p>
            <a:pPr lvl="0">
              <a:defRPr/>
            </a:pPr>
            <a:endParaRPr lang="en-US" sz="2400" dirty="0"/>
          </a:p>
          <a:p>
            <a:pPr lvl="0">
              <a:defRPr/>
            </a:pPr>
            <a:r>
              <a:rPr lang="en-US" sz="2400" dirty="0"/>
              <a:t>The height of the boat is ____. 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417" y="2268592"/>
            <a:ext cx="5381603" cy="333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64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2A4E98D-8E72-4B84-A3F2-BC9494CD5EF0}"/>
                  </a:ext>
                </a:extLst>
              </p:cNvPr>
              <p:cNvSpPr/>
              <p:nvPr/>
            </p:nvSpPr>
            <p:spPr>
              <a:xfrm>
                <a:off x="300446" y="193260"/>
                <a:ext cx="8545415" cy="674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The boat has been constructed using 2-D shapes.</a:t>
                </a:r>
              </a:p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BCDE is a square with side length 3 cm. </a:t>
                </a:r>
              </a:p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Line segment BA is 2.4 cm long. </a:t>
                </a:r>
              </a:p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Point H is 3 cm directly beneath point B. </a:t>
                </a:r>
              </a:p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Line segment BF is 8.8 cm long.  </a:t>
                </a:r>
              </a:p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Angle EFG is 45°</a:t>
                </a:r>
              </a:p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Construct an accurate diagram </a:t>
                </a:r>
              </a:p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of the boat and complete the </a:t>
                </a:r>
              </a:p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information below.</a:t>
                </a:r>
              </a:p>
              <a:p>
                <a:pPr lvl="0">
                  <a:defRPr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Length AH = </a:t>
                </a:r>
                <a:r>
                  <a:rPr lang="en-US" sz="2400" dirty="0">
                    <a:solidFill>
                      <a:srgbClr val="0070C0"/>
                    </a:solidFill>
                  </a:rPr>
                  <a:t>3.8 cm</a:t>
                </a:r>
              </a:p>
              <a:p>
                <a:pPr lvl="0">
                  <a:defRPr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∠AHG =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129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0">
                  <a:defRPr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Perimeter = </a:t>
                </a:r>
                <a:r>
                  <a:rPr lang="en-US" sz="2400" dirty="0">
                    <a:solidFill>
                      <a:srgbClr val="0070C0"/>
                    </a:solidFill>
                  </a:rPr>
                  <a:t>31 cm</a:t>
                </a:r>
              </a:p>
              <a:p>
                <a:pPr lvl="0">
                  <a:defRPr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The height of the boat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6 cm </a:t>
                </a:r>
              </a:p>
              <a:p>
                <a:pPr lvl="0">
                  <a:defRPr/>
                </a:pP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2A4E98D-8E72-4B84-A3F2-BC9494CD5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6" y="193260"/>
                <a:ext cx="8545415" cy="6740307"/>
              </a:xfrm>
              <a:prstGeom prst="rect">
                <a:avLst/>
              </a:prstGeom>
              <a:blipFill>
                <a:blip r:embed="rId2"/>
                <a:stretch>
                  <a:fillRect l="-1070" t="-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417" y="2268592"/>
            <a:ext cx="5381603" cy="33382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88EA33-35EE-4258-BDB6-08428D2590D7}"/>
              </a:ext>
            </a:extLst>
          </p:cNvPr>
          <p:cNvSpPr txBox="1"/>
          <p:nvPr/>
        </p:nvSpPr>
        <p:spPr>
          <a:xfrm>
            <a:off x="8589457" y="3855199"/>
            <a:ext cx="947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45°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B6A49A48-CAD3-40EB-B123-87592901A8C3}"/>
              </a:ext>
            </a:extLst>
          </p:cNvPr>
          <p:cNvSpPr/>
          <p:nvPr/>
        </p:nvSpPr>
        <p:spPr>
          <a:xfrm rot="12572352">
            <a:off x="8461810" y="3413046"/>
            <a:ext cx="914400" cy="914400"/>
          </a:xfrm>
          <a:prstGeom prst="arc">
            <a:avLst>
              <a:gd name="adj1" fmla="val 15202810"/>
              <a:gd name="adj2" fmla="val 199306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E814B34-5BD0-4061-A6EF-4DA76297ABE3}"/>
              </a:ext>
            </a:extLst>
          </p:cNvPr>
          <p:cNvSpPr/>
          <p:nvPr/>
        </p:nvSpPr>
        <p:spPr>
          <a:xfrm rot="20015557">
            <a:off x="7561914" y="4758473"/>
            <a:ext cx="914400" cy="914400"/>
          </a:xfrm>
          <a:prstGeom prst="arc">
            <a:avLst>
              <a:gd name="adj1" fmla="val 13510688"/>
              <a:gd name="adj2" fmla="val 199306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7400E2-FAE5-4A7A-AA5D-6EE6F83BD30F}"/>
              </a:ext>
            </a:extLst>
          </p:cNvPr>
          <p:cNvSpPr txBox="1"/>
          <p:nvPr/>
        </p:nvSpPr>
        <p:spPr>
          <a:xfrm>
            <a:off x="7691696" y="4773983"/>
            <a:ext cx="947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135°</a:t>
            </a:r>
          </a:p>
        </p:txBody>
      </p:sp>
    </p:spTree>
    <p:extLst>
      <p:ext uri="{BB962C8B-B14F-4D97-AF65-F5344CB8AC3E}">
        <p14:creationId xmlns:p14="http://schemas.microsoft.com/office/powerpoint/2010/main" val="28008618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Construct a rhombus EFGH with side length 5.7 cm and angle FGH measuring 53°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Measure and state the lengths of the diagonals using two-letter notation.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316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Construct a rhombus EFGH with side length 5.7 cm and angle FGH measuring 53°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Measure and state the lengths of the diagonals using two-letter notation.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7F6707-D27E-4044-BB31-661C92EA7E82}"/>
                  </a:ext>
                </a:extLst>
              </p:cNvPr>
              <p:cNvSpPr txBox="1"/>
              <p:nvPr/>
            </p:nvSpPr>
            <p:spPr>
              <a:xfrm>
                <a:off x="631020" y="2758971"/>
                <a:ext cx="93399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070C0"/>
                    </a:solidFill>
                  </a:rPr>
                  <a:t>FH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b="0" dirty="0">
                    <a:solidFill>
                      <a:srgbClr val="0070C0"/>
                    </a:solidFill>
                  </a:rPr>
                  <a:t> 5.1 cm</a:t>
                </a:r>
              </a:p>
              <a:p>
                <a:endParaRPr lang="en-GB" sz="2400" dirty="0">
                  <a:solidFill>
                    <a:srgbClr val="0070C0"/>
                  </a:solidFill>
                </a:endParaRPr>
              </a:p>
              <a:p>
                <a:r>
                  <a:rPr lang="en-GB" sz="2400" dirty="0">
                    <a:solidFill>
                      <a:srgbClr val="0070C0"/>
                    </a:solidFill>
                  </a:rPr>
                  <a:t>EG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10.2 cm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7F6707-D27E-4044-BB31-661C92EA7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20" y="2758971"/>
                <a:ext cx="9339943" cy="1200329"/>
              </a:xfrm>
              <a:prstGeom prst="rect">
                <a:avLst/>
              </a:prstGeom>
              <a:blipFill>
                <a:blip r:embed="rId3"/>
                <a:stretch>
                  <a:fillRect l="-1044" t="-4082" b="-11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83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5129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WXYZ is a square.  Side XY is 5 cm long.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Draw the square and find the lengths of its diagonals WY and XZ.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Is there more than one way to draw this square?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Investigate if WXYZ were a rhombus instead.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059B52-F9CD-457A-B247-1F3FC022EDB6}"/>
              </a:ext>
            </a:extLst>
          </p:cNvPr>
          <p:cNvSpPr txBox="1"/>
          <p:nvPr/>
        </p:nvSpPr>
        <p:spPr>
          <a:xfrm>
            <a:off x="631020" y="2499779"/>
            <a:ext cx="712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Discuss solutions as a class.</a:t>
            </a:r>
          </a:p>
        </p:txBody>
      </p:sp>
    </p:spTree>
    <p:extLst>
      <p:ext uri="{BB962C8B-B14F-4D97-AF65-F5344CB8AC3E}">
        <p14:creationId xmlns:p14="http://schemas.microsoft.com/office/powerpoint/2010/main" val="17941325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1097280" y="428394"/>
            <a:ext cx="774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Can you construct a regular hexagon with side lengths 7 cm without using a protractor?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4" name="Picture 2" descr="C:\Users\USER\AppData\Local\Microsoft\Windows\Temporary Internet Files\Content.IE5\Z67HX80V\lightbulb1[1].jpg">
            <a:extLst>
              <a:ext uri="{FF2B5EF4-FFF2-40B4-BE49-F238E27FC236}">
                <a16:creationId xmlns:a16="http://schemas.microsoft.com/office/drawing/2014/main" id="{90A013DF-ABCD-4D46-A187-8780CE73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4" y="428394"/>
            <a:ext cx="674616" cy="7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741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1097280" y="428394"/>
            <a:ext cx="774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Can you construct a regular hexagon with side lengths 7 cm without using a protractor?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4" name="Picture 2" descr="C:\Users\USER\AppData\Local\Microsoft\Windows\Temporary Internet Files\Content.IE5\Z67HX80V\lightbulb1[1].jpg">
            <a:extLst>
              <a:ext uri="{FF2B5EF4-FFF2-40B4-BE49-F238E27FC236}">
                <a16:creationId xmlns:a16="http://schemas.microsoft.com/office/drawing/2014/main" id="{90A013DF-ABCD-4D46-A187-8780CE73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4" y="428394"/>
            <a:ext cx="674616" cy="7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23BA90B-7BE6-42C7-B784-5EB50D2582C7}"/>
              </a:ext>
            </a:extLst>
          </p:cNvPr>
          <p:cNvSpPr/>
          <p:nvPr/>
        </p:nvSpPr>
        <p:spPr>
          <a:xfrm>
            <a:off x="3172020" y="3766050"/>
            <a:ext cx="1628775" cy="14192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FD631E3-7E1F-44AA-B6DA-E31AE91A8EBB}"/>
              </a:ext>
            </a:extLst>
          </p:cNvPr>
          <p:cNvSpPr/>
          <p:nvPr/>
        </p:nvSpPr>
        <p:spPr>
          <a:xfrm rot="17987629">
            <a:off x="3781596" y="3406998"/>
            <a:ext cx="1628775" cy="14192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D1A01E3-E228-469D-9C7A-65F4CF4DFA61}"/>
              </a:ext>
            </a:extLst>
          </p:cNvPr>
          <p:cNvSpPr/>
          <p:nvPr/>
        </p:nvSpPr>
        <p:spPr>
          <a:xfrm>
            <a:off x="3987677" y="2338333"/>
            <a:ext cx="1628775" cy="14192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5387B83-5AE7-4877-B5AE-72BE3304A76A}"/>
              </a:ext>
            </a:extLst>
          </p:cNvPr>
          <p:cNvSpPr/>
          <p:nvPr/>
        </p:nvSpPr>
        <p:spPr>
          <a:xfrm rot="17930272">
            <a:off x="2152740" y="3426106"/>
            <a:ext cx="1628775" cy="14192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8C06012-EDD8-4F8D-966A-7F73272F4276}"/>
              </a:ext>
            </a:extLst>
          </p:cNvPr>
          <p:cNvSpPr/>
          <p:nvPr/>
        </p:nvSpPr>
        <p:spPr>
          <a:xfrm rot="14371047">
            <a:off x="2151220" y="2714471"/>
            <a:ext cx="1628775" cy="14192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7BA69E6-89DA-4E15-8D2F-4DB5DF868D1B}"/>
              </a:ext>
            </a:extLst>
          </p:cNvPr>
          <p:cNvSpPr/>
          <p:nvPr/>
        </p:nvSpPr>
        <p:spPr>
          <a:xfrm rot="17952930">
            <a:off x="2970835" y="2005018"/>
            <a:ext cx="1628775" cy="14192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FB83F-408D-4BAF-A015-4DB3CC429E6C}"/>
              </a:ext>
            </a:extLst>
          </p:cNvPr>
          <p:cNvSpPr txBox="1"/>
          <p:nvPr/>
        </p:nvSpPr>
        <p:spPr>
          <a:xfrm>
            <a:off x="1097280" y="1267883"/>
            <a:ext cx="8587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You can create six equilateral triangles, each with a side length of 7cm and connect these to form a regular hexagon.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B4D70B-02C8-43FA-8B80-0B06CEF58809}"/>
              </a:ext>
            </a:extLst>
          </p:cNvPr>
          <p:cNvSpPr txBox="1"/>
          <p:nvPr/>
        </p:nvSpPr>
        <p:spPr>
          <a:xfrm>
            <a:off x="5378120" y="436673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7cm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4B2377-DF68-450E-85F7-0ADABB1CE554}"/>
              </a:ext>
            </a:extLst>
          </p:cNvPr>
          <p:cNvCxnSpPr/>
          <p:nvPr/>
        </p:nvCxnSpPr>
        <p:spPr>
          <a:xfrm flipV="1">
            <a:off x="4971570" y="3766050"/>
            <a:ext cx="813101" cy="14192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9823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pie chart below shows the favourite fruits of a class. There are 32 students in the class.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What fraction prefer bananas?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more students prefer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oranges to apples?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What was the least popular fruit?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456" y="3076632"/>
            <a:ext cx="3588439" cy="3441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7C0A47-196F-5C48-A456-8668B9E4C0DE}"/>
              </a:ext>
            </a:extLst>
          </p:cNvPr>
          <p:cNvSpPr txBox="1"/>
          <p:nvPr/>
        </p:nvSpPr>
        <p:spPr>
          <a:xfrm>
            <a:off x="7906453" y="3072900"/>
            <a:ext cx="2022646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Strawberries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B54E4-8074-4748-9B33-F3497F66B710}"/>
              </a:ext>
            </a:extLst>
          </p:cNvPr>
          <p:cNvSpPr txBox="1"/>
          <p:nvPr/>
        </p:nvSpPr>
        <p:spPr>
          <a:xfrm>
            <a:off x="8682581" y="3837012"/>
            <a:ext cx="2022646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Apples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8C10C-2398-B440-9D10-74E652D320FE}"/>
              </a:ext>
            </a:extLst>
          </p:cNvPr>
          <p:cNvSpPr txBox="1"/>
          <p:nvPr/>
        </p:nvSpPr>
        <p:spPr>
          <a:xfrm>
            <a:off x="7836104" y="6177697"/>
            <a:ext cx="2022646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Bananas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E0BA20-D7B8-CD45-90D3-99EDF21F1226}"/>
              </a:ext>
            </a:extLst>
          </p:cNvPr>
          <p:cNvSpPr txBox="1"/>
          <p:nvPr/>
        </p:nvSpPr>
        <p:spPr>
          <a:xfrm>
            <a:off x="4320427" y="5479378"/>
            <a:ext cx="2022646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Oranges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B6A45-D51D-5E4F-AD5E-6D236BA39EA2}"/>
              </a:ext>
            </a:extLst>
          </p:cNvPr>
          <p:cNvSpPr txBox="1"/>
          <p:nvPr/>
        </p:nvSpPr>
        <p:spPr>
          <a:xfrm>
            <a:off x="7084675" y="2694295"/>
            <a:ext cx="108855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Kiwi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102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pie chart below shows the favourite fruits of a class. There are 32 students in the class.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What fraction prefer bananas?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more students prefer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oranges to apples?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What was the least popular fruit?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456" y="3076632"/>
            <a:ext cx="3588439" cy="3441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7C0A47-196F-5C48-A456-8668B9E4C0DE}"/>
              </a:ext>
            </a:extLst>
          </p:cNvPr>
          <p:cNvSpPr txBox="1"/>
          <p:nvPr/>
        </p:nvSpPr>
        <p:spPr>
          <a:xfrm>
            <a:off x="7906453" y="3072900"/>
            <a:ext cx="2022646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Strawberries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B54E4-8074-4748-9B33-F3497F66B710}"/>
              </a:ext>
            </a:extLst>
          </p:cNvPr>
          <p:cNvSpPr txBox="1"/>
          <p:nvPr/>
        </p:nvSpPr>
        <p:spPr>
          <a:xfrm>
            <a:off x="8682581" y="3837012"/>
            <a:ext cx="2022646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Apples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8C10C-2398-B440-9D10-74E652D320FE}"/>
              </a:ext>
            </a:extLst>
          </p:cNvPr>
          <p:cNvSpPr txBox="1"/>
          <p:nvPr/>
        </p:nvSpPr>
        <p:spPr>
          <a:xfrm>
            <a:off x="7836104" y="6177697"/>
            <a:ext cx="2022646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Bananas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E0BA20-D7B8-CD45-90D3-99EDF21F1226}"/>
              </a:ext>
            </a:extLst>
          </p:cNvPr>
          <p:cNvSpPr txBox="1"/>
          <p:nvPr/>
        </p:nvSpPr>
        <p:spPr>
          <a:xfrm>
            <a:off x="4320427" y="5479378"/>
            <a:ext cx="2022646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Oranges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B6A45-D51D-5E4F-AD5E-6D236BA39EA2}"/>
              </a:ext>
            </a:extLst>
          </p:cNvPr>
          <p:cNvSpPr txBox="1"/>
          <p:nvPr/>
        </p:nvSpPr>
        <p:spPr>
          <a:xfrm>
            <a:off x="7084675" y="2694295"/>
            <a:ext cx="108855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Kiwi</a:t>
            </a:r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9FB048-6093-4862-B356-D3D3E819C9CD}"/>
                  </a:ext>
                </a:extLst>
              </p:cNvPr>
              <p:cNvSpPr txBox="1"/>
              <p:nvPr/>
            </p:nvSpPr>
            <p:spPr>
              <a:xfrm>
                <a:off x="4578696" y="1415188"/>
                <a:ext cx="116352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9FB048-6093-4862-B356-D3D3E819C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696" y="1415188"/>
                <a:ext cx="1163524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EE0C923-A245-467F-93F3-D19EC42FB243}"/>
              </a:ext>
            </a:extLst>
          </p:cNvPr>
          <p:cNvSpPr txBox="1"/>
          <p:nvPr/>
        </p:nvSpPr>
        <p:spPr>
          <a:xfrm>
            <a:off x="631020" y="3797907"/>
            <a:ext cx="2995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Kiwis and strawberries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7FCA9B-1E5B-4604-8253-E765E4D95158}"/>
              </a:ext>
            </a:extLst>
          </p:cNvPr>
          <p:cNvSpPr txBox="1"/>
          <p:nvPr/>
        </p:nvSpPr>
        <p:spPr>
          <a:xfrm>
            <a:off x="3094977" y="2611235"/>
            <a:ext cx="164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12 students</a:t>
            </a:r>
          </a:p>
        </p:txBody>
      </p:sp>
    </p:spTree>
    <p:extLst>
      <p:ext uri="{BB962C8B-B14F-4D97-AF65-F5344CB8AC3E}">
        <p14:creationId xmlns:p14="http://schemas.microsoft.com/office/powerpoint/2010/main" val="19940451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pie charts below show what students at two different schools chose for their lunch one day. Do you agree with the statements?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122" y="1656220"/>
            <a:ext cx="3376996" cy="2728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439" y="1654850"/>
            <a:ext cx="3445219" cy="2740256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B68D7796-E233-4ABD-B5AE-49B573423F3D}"/>
              </a:ext>
            </a:extLst>
          </p:cNvPr>
          <p:cNvSpPr/>
          <p:nvPr/>
        </p:nvSpPr>
        <p:spPr>
          <a:xfrm>
            <a:off x="836454" y="4294625"/>
            <a:ext cx="3960000" cy="10800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Half of the children at Burton Primary chose pasta.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AA49307E-C5DC-44C0-8832-B694E574DD3A}"/>
              </a:ext>
            </a:extLst>
          </p:cNvPr>
          <p:cNvSpPr/>
          <p:nvPr/>
        </p:nvSpPr>
        <p:spPr>
          <a:xfrm>
            <a:off x="5417011" y="4294625"/>
            <a:ext cx="3960000" cy="10800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More children chose pasta at Fawton High than at Burton Primary.</a:t>
            </a:r>
          </a:p>
        </p:txBody>
      </p:sp>
    </p:spTree>
    <p:extLst>
      <p:ext uri="{BB962C8B-B14F-4D97-AF65-F5344CB8AC3E}">
        <p14:creationId xmlns:p14="http://schemas.microsoft.com/office/powerpoint/2010/main" val="10066898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pie charts below show what students at two different schools chose for their lunch one day. Do you agree with the statements?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122" y="1656220"/>
            <a:ext cx="3376996" cy="2728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439" y="1654850"/>
            <a:ext cx="3445219" cy="2740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CED49C-45C4-45D6-A6A8-BCCA4277BC65}"/>
              </a:ext>
            </a:extLst>
          </p:cNvPr>
          <p:cNvSpPr txBox="1"/>
          <p:nvPr/>
        </p:nvSpPr>
        <p:spPr>
          <a:xfrm>
            <a:off x="836454" y="5568148"/>
            <a:ext cx="739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23D5F-4A06-4B0D-A8BC-946BDE5B94D5}"/>
              </a:ext>
            </a:extLst>
          </p:cNvPr>
          <p:cNvSpPr txBox="1"/>
          <p:nvPr/>
        </p:nvSpPr>
        <p:spPr>
          <a:xfrm>
            <a:off x="5270439" y="5568148"/>
            <a:ext cx="4604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We don’t know how many students there were in each class so we can’t tell.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CF57B255-717C-47A8-B741-327FC2239AF2}"/>
              </a:ext>
            </a:extLst>
          </p:cNvPr>
          <p:cNvSpPr/>
          <p:nvPr/>
        </p:nvSpPr>
        <p:spPr>
          <a:xfrm>
            <a:off x="836454" y="4294625"/>
            <a:ext cx="3960000" cy="10800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Half of the children at Burton Primary chose pasta.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C8B3C980-0130-435B-8B1C-56E268E44BBD}"/>
              </a:ext>
            </a:extLst>
          </p:cNvPr>
          <p:cNvSpPr/>
          <p:nvPr/>
        </p:nvSpPr>
        <p:spPr>
          <a:xfrm>
            <a:off x="5417011" y="4294625"/>
            <a:ext cx="3960000" cy="10800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More children chose pasta at Fawton High than at Burton Primary.</a:t>
            </a:r>
          </a:p>
        </p:txBody>
      </p:sp>
    </p:spTree>
    <p:extLst>
      <p:ext uri="{BB962C8B-B14F-4D97-AF65-F5344CB8AC3E}">
        <p14:creationId xmlns:p14="http://schemas.microsoft.com/office/powerpoint/2010/main" val="27183423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pie chart shows the proportions of adults and children attending a musical.  240 children attended the musical.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people attended the musical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altogether?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B69C3-57C7-0B48-9F64-D926960D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419" y="2367386"/>
            <a:ext cx="3264041" cy="3351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B3D171-E629-834A-9AC2-B4A7D06944C2}"/>
              </a:ext>
            </a:extLst>
          </p:cNvPr>
          <p:cNvSpPr txBox="1"/>
          <p:nvPr/>
        </p:nvSpPr>
        <p:spPr>
          <a:xfrm>
            <a:off x="6370460" y="3392488"/>
            <a:ext cx="2344342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Children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5704C-2A33-B04D-9A38-8D521055281C}"/>
              </a:ext>
            </a:extLst>
          </p:cNvPr>
          <p:cNvSpPr txBox="1"/>
          <p:nvPr/>
        </p:nvSpPr>
        <p:spPr>
          <a:xfrm>
            <a:off x="2147567" y="3836378"/>
            <a:ext cx="1139642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Adults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247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pie chart shows the proportions of adults and children attending a musical.  240 children attended the musical. 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people attended the musical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altogether?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B69C3-57C7-0B48-9F64-D926960D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419" y="2367386"/>
            <a:ext cx="3264041" cy="3351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B3D171-E629-834A-9AC2-B4A7D06944C2}"/>
              </a:ext>
            </a:extLst>
          </p:cNvPr>
          <p:cNvSpPr txBox="1"/>
          <p:nvPr/>
        </p:nvSpPr>
        <p:spPr>
          <a:xfrm>
            <a:off x="6370460" y="3392488"/>
            <a:ext cx="2344342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Children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5704C-2A33-B04D-9A38-8D521055281C}"/>
              </a:ext>
            </a:extLst>
          </p:cNvPr>
          <p:cNvSpPr txBox="1"/>
          <p:nvPr/>
        </p:nvSpPr>
        <p:spPr>
          <a:xfrm>
            <a:off x="2147567" y="3836378"/>
            <a:ext cx="1139642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Adults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47ECDE-752C-438B-85FB-748A34EA4CF8}"/>
              </a:ext>
            </a:extLst>
          </p:cNvPr>
          <p:cNvSpPr txBox="1"/>
          <p:nvPr/>
        </p:nvSpPr>
        <p:spPr>
          <a:xfrm>
            <a:off x="639671" y="5713831"/>
            <a:ext cx="425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400 people attended altogether.</a:t>
            </a:r>
          </a:p>
        </p:txBody>
      </p:sp>
    </p:spTree>
    <p:extLst>
      <p:ext uri="{BB962C8B-B14F-4D97-AF65-F5344CB8AC3E}">
        <p14:creationId xmlns:p14="http://schemas.microsoft.com/office/powerpoint/2010/main" val="3668634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pie chart shows how a group of employees travel to work. There are 24 employees.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Explain how the following were worked out.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people came by car?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ways could you work this out?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196" y="1715690"/>
            <a:ext cx="4812471" cy="37963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31469" y="1656735"/>
            <a:ext cx="3143888" cy="1217094"/>
          </a:xfrm>
          <a:prstGeom prst="roundRect">
            <a:avLst>
              <a:gd name="adj" fmla="val 74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dirty="0"/>
              <a:t>“a quarter of the people go by bus. So 6 people go by bus.”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931469" y="3000367"/>
                <a:ext cx="3143887" cy="1192812"/>
              </a:xfrm>
              <a:prstGeom prst="roundRect">
                <a:avLst>
                  <a:gd name="adj" fmla="val 744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×24=10</m:t>
                      </m:r>
                    </m:oMath>
                  </m:oMathPara>
                </a14:m>
                <a:endParaRPr lang="en-GB" sz="2400" dirty="0"/>
              </a:p>
              <a:p>
                <a:pPr algn="ctr"/>
                <a:r>
                  <a:rPr lang="en-GB" sz="2400" dirty="0"/>
                  <a:t>So 10 people walk. 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69" y="3000367"/>
                <a:ext cx="3143887" cy="1192812"/>
              </a:xfrm>
              <a:prstGeom prst="roundRect">
                <a:avLst>
                  <a:gd name="adj" fmla="val 7445"/>
                </a:avLst>
              </a:prstGeom>
              <a:blipFill>
                <a:blip r:embed="rId4"/>
                <a:stretch>
                  <a:fillRect b="-9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931469" y="4309946"/>
                <a:ext cx="3143887" cy="1179210"/>
              </a:xfrm>
              <a:prstGeom prst="roundRect">
                <a:avLst>
                  <a:gd name="adj" fmla="val 744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algn="ctr"/>
                <a:r>
                  <a:rPr lang="en-GB" sz="2400" dirty="0"/>
                  <a:t>One eighth of 24 is 3 </a:t>
                </a: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69" y="4309946"/>
                <a:ext cx="3143887" cy="1179210"/>
              </a:xfrm>
              <a:prstGeom prst="roundRect">
                <a:avLst>
                  <a:gd name="adj" fmla="val 7445"/>
                </a:avLst>
              </a:prstGeom>
              <a:blipFill>
                <a:blip r:embed="rId5"/>
                <a:stretch>
                  <a:fillRect b="-1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15443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631020" y="428394"/>
            <a:ext cx="821484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pie chart shows how a group of employees travel to work. There are 24 employees.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Explain how the following were worked out.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people came by car?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 many ways could you work this out?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E24B55-4D49-4595-A3D1-5E6C32964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1" y="98299"/>
            <a:ext cx="839159" cy="843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196" y="1715690"/>
            <a:ext cx="4812471" cy="37963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31469" y="1656735"/>
            <a:ext cx="3143888" cy="1217094"/>
          </a:xfrm>
          <a:prstGeom prst="roundRect">
            <a:avLst>
              <a:gd name="adj" fmla="val 74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dirty="0"/>
              <a:t>“a quarter of the people go by bus. So 6 people go by bus.”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931469" y="3000367"/>
                <a:ext cx="3143887" cy="1192812"/>
              </a:xfrm>
              <a:prstGeom prst="roundRect">
                <a:avLst>
                  <a:gd name="adj" fmla="val 744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×24=10</m:t>
                      </m:r>
                    </m:oMath>
                  </m:oMathPara>
                </a14:m>
                <a:endParaRPr lang="en-GB" sz="2400" dirty="0"/>
              </a:p>
              <a:p>
                <a:pPr algn="ctr"/>
                <a:r>
                  <a:rPr lang="en-GB" sz="2400" dirty="0"/>
                  <a:t>So 10 people walk. 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69" y="3000367"/>
                <a:ext cx="3143887" cy="1192812"/>
              </a:xfrm>
              <a:prstGeom prst="roundRect">
                <a:avLst>
                  <a:gd name="adj" fmla="val 7445"/>
                </a:avLst>
              </a:prstGeom>
              <a:blipFill>
                <a:blip r:embed="rId4"/>
                <a:stretch>
                  <a:fillRect b="-9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931469" y="4309946"/>
                <a:ext cx="3143887" cy="1179210"/>
              </a:xfrm>
              <a:prstGeom prst="roundRect">
                <a:avLst>
                  <a:gd name="adj" fmla="val 744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algn="ctr"/>
                <a:r>
                  <a:rPr lang="en-GB" sz="2400" dirty="0"/>
                  <a:t>One eighth of 24 is 3 </a:t>
                </a: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69" y="4309946"/>
                <a:ext cx="3143887" cy="1179210"/>
              </a:xfrm>
              <a:prstGeom prst="roundRect">
                <a:avLst>
                  <a:gd name="adj" fmla="val 7445"/>
                </a:avLst>
              </a:prstGeom>
              <a:blipFill>
                <a:blip r:embed="rId5"/>
                <a:stretch>
                  <a:fillRect b="-1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6F54536-7F31-4FF5-A2F2-AF360F80850B}"/>
              </a:ext>
            </a:extLst>
          </p:cNvPr>
          <p:cNvSpPr txBox="1"/>
          <p:nvPr/>
        </p:nvSpPr>
        <p:spPr>
          <a:xfrm>
            <a:off x="4738440" y="5512071"/>
            <a:ext cx="1352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5 people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F54536-7F31-4FF5-A2F2-AF360F80850B}"/>
              </a:ext>
            </a:extLst>
          </p:cNvPr>
          <p:cNvSpPr txBox="1"/>
          <p:nvPr/>
        </p:nvSpPr>
        <p:spPr>
          <a:xfrm>
            <a:off x="631020" y="6245908"/>
            <a:ext cx="4188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Compare strategies as a class</a:t>
            </a:r>
          </a:p>
        </p:txBody>
      </p:sp>
    </p:spTree>
    <p:extLst>
      <p:ext uri="{BB962C8B-B14F-4D97-AF65-F5344CB8AC3E}">
        <p14:creationId xmlns:p14="http://schemas.microsoft.com/office/powerpoint/2010/main" val="13664162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44CD992BD8AA478023BC21DD052623" ma:contentTypeVersion="14" ma:contentTypeDescription="Create a new document." ma:contentTypeScope="" ma:versionID="8926ff0d14c64be4948234851275116e">
  <xsd:schema xmlns:xsd="http://www.w3.org/2001/XMLSchema" xmlns:xs="http://www.w3.org/2001/XMLSchema" xmlns:p="http://schemas.microsoft.com/office/2006/metadata/properties" xmlns:ns3="d1300534-ca9f-478b-a414-5dcf7f63c6ca" xmlns:ns4="2c906d8d-99be-4407-aa03-d43c7b68d295" targetNamespace="http://schemas.microsoft.com/office/2006/metadata/properties" ma:root="true" ma:fieldsID="17ca5a50e3413852f9b14c12c691a958" ns3:_="" ns4:_="">
    <xsd:import namespace="d1300534-ca9f-478b-a414-5dcf7f63c6ca"/>
    <xsd:import namespace="2c906d8d-99be-4407-aa03-d43c7b68d2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00534-ca9f-478b-a414-5dcf7f63c6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6d8d-99be-4407-aa03-d43c7b68d29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DE5E29-0BBA-4B3F-AA1D-C0B5A1BF9866}">
  <ds:schemaRefs>
    <ds:schemaRef ds:uri="d1300534-ca9f-478b-a414-5dcf7f63c6ca"/>
    <ds:schemaRef ds:uri="http://schemas.microsoft.com/office/2006/documentManagement/types"/>
    <ds:schemaRef ds:uri="http://schemas.microsoft.com/office/infopath/2007/PartnerControls"/>
    <ds:schemaRef ds:uri="2c906d8d-99be-4407-aa03-d43c7b68d295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6D54D84-C458-4AFF-B3F1-418614C5B3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1CD2A6-4584-401D-AC3F-4E614A557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300534-ca9f-478b-a414-5dcf7f63c6ca"/>
    <ds:schemaRef ds:uri="2c906d8d-99be-4407-aa03-d43c7b68d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39106</TotalTime>
  <Words>4410</Words>
  <Application>Microsoft Office PowerPoint</Application>
  <PresentationFormat>A4 Paper (210x297 mm)</PresentationFormat>
  <Paragraphs>1030</Paragraphs>
  <Slides>109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109</vt:i4>
      </vt:variant>
    </vt:vector>
  </HeadingPairs>
  <TitlesOfParts>
    <vt:vector size="116" baseType="lpstr">
      <vt:lpstr>Calibri Light</vt:lpstr>
      <vt:lpstr>Calibri</vt:lpstr>
      <vt:lpstr>Arial</vt:lpstr>
      <vt:lpstr>Cambria Math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Ian Davies</cp:lastModifiedBy>
  <cp:revision>564</cp:revision>
  <cp:lastPrinted>2018-04-17T14:21:11Z</cp:lastPrinted>
  <dcterms:created xsi:type="dcterms:W3CDTF">2017-08-27T13:03:22Z</dcterms:created>
  <dcterms:modified xsi:type="dcterms:W3CDTF">2022-04-04T10:17:33Z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0x010100BE44CD992BD8AA478023BC21DD052623</vt:lpwstr>
  </property>
</Properties>
</file>