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  <p:sldId id="257" r:id="rId6"/>
    <p:sldId id="258" r:id="rId7"/>
    <p:sldId id="259" r:id="rId8"/>
    <p:sldId id="260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51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DC734-8A1A-4173-A729-00D130C937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F94E40-8537-454E-ACFE-396BCD4CD8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B93EE-A6AB-459B-9C78-3F40AD015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D17E95-FB25-4ACE-BE0E-ACCF13969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9B4317-605D-4D06-9C17-D4D2D51EE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676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353A0-A03A-4269-AD2E-EFCBDA046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488F7D-FD47-47BC-AF25-F49F28C02C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6741D8-60E4-4439-8244-3D443E321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3D0172-FB3C-4D9A-9A50-A4A3AADA5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0CFEA6-7C87-4356-AAFC-DE15E1FC9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646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9009AB-2C34-48D1-B796-9302D284CB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112361"/>
            <a:ext cx="2628900" cy="506460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22DDAF-2B9D-4007-8D41-8CCE20FE39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112363"/>
            <a:ext cx="7734300" cy="50646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09B9CC-3834-46CB-AAC3-9D7668AC7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05C068-72F4-4139-94F7-B7BED96BF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FAC091-6C6F-402C-83BF-611BA956B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606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3F78F-7388-43D9-8C68-928C357E8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CE1CC-9D3C-4AD3-91C2-0C469C650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00DF0-79A7-4B0D-9131-9544A5DCF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B8B17D-DB26-4D45-919B-423C96855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333F43-D4B7-410C-888D-0825BFD1C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426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A6F79-5CAE-4468-AA54-F2CE88D7A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FFE7A2-A204-4AF2-823D-069C61FEC6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E9F047-A7E4-4124-A50D-0DFC1B320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8E6FF-06A6-4279-825A-9912700E3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F12FFF-774E-43E4-8E75-D85F37077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225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8E9E4-5FC8-474C-9A1A-211D694D3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4617AE-35BD-4D08-B1CB-57FFB880F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8AC03C-EC99-4EDE-B4E2-F11579B15C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4B2454-B592-447E-882E-56135CEDA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F2B1E3-94B2-4BE0-AE67-5FF9D9A2B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689480-64ED-4DD6-9C5D-5DBD7565A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955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4CF88-86B2-445C-87B6-A0743540B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065229"/>
            <a:ext cx="10515600" cy="94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E30D22-16FA-4E1D-AC4A-2D2673C371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20512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9A2CA1-70BF-447B-99B6-D7098A8926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875175"/>
            <a:ext cx="5157787" cy="33144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AC722E-9602-4D81-B3AE-1F5E27D679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0612" y="202995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77BBE7-943F-4C30-8DC6-A67126F207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875175"/>
            <a:ext cx="5183188" cy="33144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4D7193-BD2E-452C-8094-B27BFB99C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796F00-B970-4396-9F9E-52DD165AA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57B30D-9CBF-4B99-BAC9-C56818B9C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1976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265E6-C153-4971-B524-283B68A3B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F013FB-8FA9-46B9-AEF7-F434A54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789FD7-E1D7-41D3-827C-A2C0CD28C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D7D41C-A067-4F95-A098-48097E0FA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98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0E1577-D2F1-47EA-A1B6-77828DA25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6A218B-0A5B-4C60-8D57-FF3445A67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6145CB-1A1D-4765-842D-0C7E55E24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3123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550C0-4538-4A31-B9F4-E9D1620CA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140642"/>
            <a:ext cx="3932237" cy="91675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2E570-47CF-4138-9FCE-0F90AC354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140642"/>
            <a:ext cx="6172200" cy="472040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3C60C3-D068-4B9C-BF98-1FEF6BBE19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EDBD8F-D3BC-4ADA-A1FA-F557082F3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3A57F0-68B8-4E3F-9CDA-D9D3062FC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501DCC-EBE9-4710-AD31-592D6421F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292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B2A61-BF10-4884-AAB7-E4AC47B13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84082"/>
            <a:ext cx="3932237" cy="97331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5D53BF-8B7D-4D20-825B-858D147962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84082"/>
            <a:ext cx="6172200" cy="477696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2EBE07-9635-4753-87B9-07078A6C6A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0900D4-E078-496C-90AA-E9BCF3386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B614BC-9538-48DB-B0BC-46584DFA8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5AAD4D-7D2C-42B0-93C9-4263E930D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051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605755-D13B-4D27-94E2-8422BB988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4751"/>
            <a:ext cx="10515600" cy="920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BE7B29-7E49-49A8-83E4-7B706FFC4D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21031"/>
            <a:ext cx="10515600" cy="40559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CB914B-C859-446F-AF85-867C8D5D27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EC061-6904-4A8E-BC35-7D188EE92F6A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19918E-1405-49F1-9384-C516359DC8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A1E17B-E3E7-4D1A-B5A1-BFD1F61199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8CD744F-E6A5-4E5C-BAB3-96380A89484E}"/>
              </a:ext>
            </a:extLst>
          </p:cNvPr>
          <p:cNvSpPr/>
          <p:nvPr userDrawn="1"/>
        </p:nvSpPr>
        <p:spPr>
          <a:xfrm>
            <a:off x="0" y="0"/>
            <a:ext cx="12192000" cy="98981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61ACDD3-C7EC-4EBF-9878-632F7A9ADF1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162"/>
          <a:stretch/>
        </p:blipFill>
        <p:spPr>
          <a:xfrm>
            <a:off x="-158504" y="-89965"/>
            <a:ext cx="3158885" cy="99080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B28CE6E-0292-4EB9-A405-04F791432BD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932" b="40963"/>
          <a:stretch/>
        </p:blipFill>
        <p:spPr>
          <a:xfrm>
            <a:off x="8334246" y="439664"/>
            <a:ext cx="3725055" cy="477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046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4439ACE-650F-452F-825A-4BB8EE4861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25244"/>
            <a:ext cx="9144000" cy="1232555"/>
          </a:xfrm>
        </p:spPr>
        <p:txBody>
          <a:bodyPr/>
          <a:lstStyle/>
          <a:p>
            <a:r>
              <a:rPr lang="cy-GB" dirty="0">
                <a:latin typeface="Segoe UI" panose="020B0502040204020203" pitchFamily="34" charset="0"/>
                <a:cs typeface="Segoe UI" panose="020B0502040204020203" pitchFamily="34" charset="0"/>
              </a:rPr>
              <a:t>FfCD Llinyn 3 – Cynhyrchu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4E1B60F-3DC9-42B9-B02D-F7B0A98DB1DB}"/>
              </a:ext>
            </a:extLst>
          </p:cNvPr>
          <p:cNvSpPr/>
          <p:nvPr/>
        </p:nvSpPr>
        <p:spPr>
          <a:xfrm>
            <a:off x="2017337" y="2086252"/>
            <a:ext cx="780655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y-GB" sz="6000" b="1" dirty="0">
                <a:latin typeface="Segoe UI" panose="020B0502040204020203" pitchFamily="34" charset="0"/>
                <a:cs typeface="Segoe UI" panose="020B0502040204020203" pitchFamily="34" charset="0"/>
              </a:rPr>
              <a:t>Tasgau Cyflwyno – Meini Prawf Llwyddiant</a:t>
            </a:r>
            <a:endParaRPr lang="cy-GB" sz="6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C711A0-9B7B-4405-B0C6-BDC0DF87CF4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1512" y="3574451"/>
            <a:ext cx="3261675" cy="32616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B83927-9E4B-4666-A6EB-71A9097614E5}"/>
              </a:ext>
            </a:extLst>
          </p:cNvPr>
          <p:cNvSpPr txBox="1"/>
          <p:nvPr/>
        </p:nvSpPr>
        <p:spPr>
          <a:xfrm>
            <a:off x="2157919" y="393845"/>
            <a:ext cx="1000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y-GB" sz="3200" b="1" i="0" u="none" strike="noStrike" kern="1200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FfCD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A13717-57B1-B341-9066-BB9295C4BF31}"/>
              </a:ext>
            </a:extLst>
          </p:cNvPr>
          <p:cNvSpPr txBox="1"/>
          <p:nvPr/>
        </p:nvSpPr>
        <p:spPr>
          <a:xfrm>
            <a:off x="9149679" y="6133851"/>
            <a:ext cx="285471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y-GB" dirty="0"/>
              <a:t>CYNHYRCHU</a:t>
            </a:r>
          </a:p>
        </p:txBody>
      </p:sp>
    </p:spTree>
    <p:extLst>
      <p:ext uri="{BB962C8B-B14F-4D97-AF65-F5344CB8AC3E}">
        <p14:creationId xmlns:p14="http://schemas.microsoft.com/office/powerpoint/2010/main" val="2543571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19E13-1FF4-4F10-8F94-0D5E563B7CB0}"/>
              </a:ext>
            </a:extLst>
          </p:cNvPr>
          <p:cNvSpPr txBox="1">
            <a:spLocks/>
          </p:cNvSpPr>
          <p:nvPr/>
        </p:nvSpPr>
        <p:spPr>
          <a:xfrm>
            <a:off x="479981" y="2256655"/>
            <a:ext cx="9766955" cy="41441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y-GB" b="1" dirty="0">
                <a:latin typeface="Segoe UI" panose="020B0502040204020203" pitchFamily="34" charset="0"/>
                <a:cs typeface="Segoe UI" panose="020B0502040204020203" pitchFamily="34" charset="0"/>
              </a:rPr>
              <a:t>Meini Prawf Llwyddiant</a:t>
            </a:r>
          </a:p>
          <a:p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Meddyliwch am y 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pwrpas a chynulleidfa darged – Pam ydych chi angen y PPT?  Ar gyfer pwy mae e?</a:t>
            </a:r>
            <a:endParaRPr lang="cy-GB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Defnyddiwch 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gynllun lliw cyson </a:t>
            </a:r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ar gyfer testun a chefndir</a:t>
            </a:r>
          </a:p>
          <a:p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Defnyddiwch 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osodiad</a:t>
            </a:r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 clir ar gyfer gwybodaeth - pennawd, is-benawdau, paragraffau, pwyntiau bwled, testun trwm, tanlinellu, alinio testunau, ayyb.</a:t>
            </a:r>
          </a:p>
          <a:p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Defnyddiwch 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gyfuniad o fathau o gyfryngau </a:t>
            </a:r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- Fideo, Testun, Sain, Delweddau, Graff/Siart</a:t>
            </a:r>
          </a:p>
          <a:p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Defnyddiwch 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effeithiau gweledol </a:t>
            </a:r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- trawsnewidiadau, animeiddiadau</a:t>
            </a:r>
          </a:p>
          <a:p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Dylech gynnwys 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botymau llywio </a:t>
            </a:r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-  Insert &gt; Shapes &gt; Action Shapes &gt; cliciwch y gwymplen i ddewis ble i anfon yr hypergyswllt &gt; cliciwch ok</a:t>
            </a:r>
          </a:p>
          <a:p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Dylech gynnwys 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troslais  - </a:t>
            </a:r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Insert &gt; Audio &gt; Record Audio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0F6A0B1-74D3-42C1-AC6A-927A3246201A}"/>
              </a:ext>
            </a:extLst>
          </p:cNvPr>
          <p:cNvSpPr/>
          <p:nvPr/>
        </p:nvSpPr>
        <p:spPr>
          <a:xfrm>
            <a:off x="1329991" y="1384621"/>
            <a:ext cx="70639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y-GB" sz="3600" b="1" dirty="0">
                <a:latin typeface="Segoe UI" panose="020B0502040204020203" pitchFamily="34" charset="0"/>
                <a:cs typeface="Segoe UI" panose="020B0502040204020203" pitchFamily="34" charset="0"/>
              </a:rPr>
              <a:t>Sut i … Greu Cyflwyniad PowerPoint</a:t>
            </a:r>
            <a:endParaRPr lang="cy-GB" sz="36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E95EB95-7988-4939-9E8E-0FF9CB6E14A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9546" y="4619921"/>
            <a:ext cx="2329745" cy="232974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2E66306-3704-4C9E-9258-970F32656BB8}"/>
              </a:ext>
            </a:extLst>
          </p:cNvPr>
          <p:cNvSpPr txBox="1"/>
          <p:nvPr/>
        </p:nvSpPr>
        <p:spPr>
          <a:xfrm>
            <a:off x="2157919" y="393845"/>
            <a:ext cx="1000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y-GB" sz="3200" b="1" i="0" u="none" strike="noStrike" kern="1200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FfCD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95CE44-7F45-0D48-8CB8-D990DB7A744D}"/>
              </a:ext>
            </a:extLst>
          </p:cNvPr>
          <p:cNvSpPr txBox="1"/>
          <p:nvPr/>
        </p:nvSpPr>
        <p:spPr>
          <a:xfrm>
            <a:off x="10580548" y="6400798"/>
            <a:ext cx="145513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y-GB" dirty="0"/>
              <a:t>CYNHYRCHU</a:t>
            </a:r>
          </a:p>
        </p:txBody>
      </p:sp>
    </p:spTree>
    <p:extLst>
      <p:ext uri="{BB962C8B-B14F-4D97-AF65-F5344CB8AC3E}">
        <p14:creationId xmlns:p14="http://schemas.microsoft.com/office/powerpoint/2010/main" val="2939723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19E13-1FF4-4F10-8F94-0D5E563B7CB0}"/>
              </a:ext>
            </a:extLst>
          </p:cNvPr>
          <p:cNvSpPr txBox="1">
            <a:spLocks/>
          </p:cNvSpPr>
          <p:nvPr/>
        </p:nvSpPr>
        <p:spPr>
          <a:xfrm>
            <a:off x="479981" y="2256655"/>
            <a:ext cx="9766955" cy="41441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y-GB" b="1" dirty="0">
                <a:latin typeface="Segoe UI" panose="020B0502040204020203" pitchFamily="34" charset="0"/>
                <a:cs typeface="Segoe UI" panose="020B0502040204020203" pitchFamily="34" charset="0"/>
              </a:rPr>
              <a:t>Meini Prawf Llwyddiant</a:t>
            </a:r>
          </a:p>
          <a:p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Meddyliwch am y 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pwrpas a’r gynulleidfa darged – Pam ydych chi angen y poster/cyflwyniad? Ar gyfer pwy mae e?</a:t>
            </a:r>
            <a:endParaRPr lang="cy-GB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Defnyddiwch 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gynllun lliw cyson ar gyfer </a:t>
            </a:r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testun a chefndir</a:t>
            </a:r>
          </a:p>
          <a:p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Defnyddiwch 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osodiad</a:t>
            </a:r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 clir ar gyfer gwybodaeth - pennawd, is-benawdau, paragraffau, pwyntiau bwled, testun trwm, tanlinellu, alinio testunau, ayyb.</a:t>
            </a:r>
          </a:p>
          <a:p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Defnyddiwch 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gyfuniad o fathau o gyfryngau </a:t>
            </a:r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- Fideo, Testun, Sain, Delweddau, Graff/Siart</a:t>
            </a:r>
          </a:p>
          <a:p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Defnyddiwch 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effeithiau gweledol </a:t>
            </a:r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lle bo angen - trawsnewidiadau, animeiddiadau</a:t>
            </a:r>
          </a:p>
          <a:p>
            <a:pPr marL="0" indent="0">
              <a:buNone/>
            </a:pPr>
            <a:endParaRPr lang="cy-GB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None/>
            </a:pPr>
            <a:r>
              <a:rPr lang="cy-GB" sz="2000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*Gallwch greu cyfrif am ddim trwy ddefnyddio eich e-bost a chyfrinair HWB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0F6A0B1-74D3-42C1-AC6A-927A3246201A}"/>
              </a:ext>
            </a:extLst>
          </p:cNvPr>
          <p:cNvSpPr/>
          <p:nvPr/>
        </p:nvSpPr>
        <p:spPr>
          <a:xfrm>
            <a:off x="1555942" y="1263694"/>
            <a:ext cx="680526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y-GB" sz="4000" b="1" dirty="0">
                <a:latin typeface="Segoe UI" panose="020B0502040204020203" pitchFamily="34" charset="0"/>
                <a:cs typeface="Segoe UI" panose="020B0502040204020203" pitchFamily="34" charset="0"/>
              </a:rPr>
              <a:t>Sut i … greu Cyflwyniad Canva</a:t>
            </a:r>
            <a:r>
              <a:rPr lang="cy-GB" sz="4000" b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*</a:t>
            </a:r>
            <a:endParaRPr lang="cy-GB" sz="4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E95EB95-7988-4939-9E8E-0FF9CB6E14A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2255" y="4528255"/>
            <a:ext cx="2329745" cy="232974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2E66306-3704-4C9E-9258-970F32656BB8}"/>
              </a:ext>
            </a:extLst>
          </p:cNvPr>
          <p:cNvSpPr txBox="1"/>
          <p:nvPr/>
        </p:nvSpPr>
        <p:spPr>
          <a:xfrm>
            <a:off x="2157919" y="393845"/>
            <a:ext cx="1000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y-GB" sz="3200" b="1" i="0" u="none" strike="noStrike" kern="1200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FfCD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17BB40-595F-D847-96B0-3BF098AAEF40}"/>
              </a:ext>
            </a:extLst>
          </p:cNvPr>
          <p:cNvSpPr txBox="1"/>
          <p:nvPr/>
        </p:nvSpPr>
        <p:spPr>
          <a:xfrm>
            <a:off x="9149679" y="6133851"/>
            <a:ext cx="285471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y-GB" dirty="0"/>
              <a:t>CYNHYRCHU</a:t>
            </a:r>
          </a:p>
        </p:txBody>
      </p:sp>
    </p:spTree>
    <p:extLst>
      <p:ext uri="{BB962C8B-B14F-4D97-AF65-F5344CB8AC3E}">
        <p14:creationId xmlns:p14="http://schemas.microsoft.com/office/powerpoint/2010/main" val="4014085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19E13-1FF4-4F10-8F94-0D5E563B7CB0}"/>
              </a:ext>
            </a:extLst>
          </p:cNvPr>
          <p:cNvSpPr txBox="1">
            <a:spLocks/>
          </p:cNvSpPr>
          <p:nvPr/>
        </p:nvSpPr>
        <p:spPr>
          <a:xfrm>
            <a:off x="470554" y="2445193"/>
            <a:ext cx="9766955" cy="362567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y-GB" b="1" dirty="0">
                <a:latin typeface="Segoe UI" panose="020B0502040204020203" pitchFamily="34" charset="0"/>
                <a:cs typeface="Segoe UI" panose="020B0502040204020203" pitchFamily="34" charset="0"/>
              </a:rPr>
              <a:t>Success Criteria</a:t>
            </a:r>
          </a:p>
          <a:p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Meddyliwch am y 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pwrpas a chynulleidfa darged – Pam ydych chi angen y PPT?  Ar gyfer pwy mae e?</a:t>
            </a:r>
            <a:endParaRPr lang="cy-GB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Recordiwch ddelweddau/golygfeydd </a:t>
            </a:r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fydd yn ychwanegu elfen weledol</a:t>
            </a:r>
          </a:p>
          <a:p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Recordiwch seiniau </a:t>
            </a:r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sy’n uchel a chlir, gan ddefnyddio cyflymder a mynegiant priodol</a:t>
            </a:r>
          </a:p>
          <a:p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Ailchwaraewch </a:t>
            </a:r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y recordiad ac 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ail-recordiwch</a:t>
            </a:r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 lle bo angen</a:t>
            </a:r>
          </a:p>
          <a:p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Defnyddiwch 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offer golygu </a:t>
            </a:r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i olygu’r fideo – Trim, Filter, Theme, Speed Changes/Pace</a:t>
            </a:r>
          </a:p>
          <a:p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Defnyddiwch 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gyfuniad o fathau o gyfryngau </a:t>
            </a:r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- Fideo, Testun, Sain, Delweddau, Graff/Siart</a:t>
            </a:r>
          </a:p>
          <a:p>
            <a:pPr marL="0" indent="0">
              <a:buNone/>
            </a:pPr>
            <a:endParaRPr lang="cy-GB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0F6A0B1-74D3-42C1-AC6A-927A3246201A}"/>
              </a:ext>
            </a:extLst>
          </p:cNvPr>
          <p:cNvSpPr/>
          <p:nvPr/>
        </p:nvSpPr>
        <p:spPr>
          <a:xfrm>
            <a:off x="1923880" y="1294472"/>
            <a:ext cx="58918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y-GB" sz="3600" b="1" dirty="0">
                <a:latin typeface="Segoe UI" panose="020B0502040204020203" pitchFamily="34" charset="0"/>
                <a:cs typeface="Segoe UI" panose="020B0502040204020203" pitchFamily="34" charset="0"/>
              </a:rPr>
              <a:t>Sut i … Greu Cyflwyniad Fideo</a:t>
            </a:r>
            <a:endParaRPr lang="cy-GB" sz="36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E95EB95-7988-4939-9E8E-0FF9CB6E14A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9546" y="4619921"/>
            <a:ext cx="2329745" cy="232974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2E66306-3704-4C9E-9258-970F32656BB8}"/>
              </a:ext>
            </a:extLst>
          </p:cNvPr>
          <p:cNvSpPr txBox="1"/>
          <p:nvPr/>
        </p:nvSpPr>
        <p:spPr>
          <a:xfrm>
            <a:off x="2157919" y="393845"/>
            <a:ext cx="1000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y-GB" sz="3200" b="1" i="0" u="none" strike="noStrike" kern="1200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FfCD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32DC0F0-92EA-FD40-B512-653B41E53B7E}"/>
              </a:ext>
            </a:extLst>
          </p:cNvPr>
          <p:cNvSpPr txBox="1"/>
          <p:nvPr/>
        </p:nvSpPr>
        <p:spPr>
          <a:xfrm>
            <a:off x="9149679" y="6133851"/>
            <a:ext cx="285471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y-GB" dirty="0"/>
              <a:t>CYNHYRCHU</a:t>
            </a:r>
          </a:p>
        </p:txBody>
      </p:sp>
    </p:spTree>
    <p:extLst>
      <p:ext uri="{BB962C8B-B14F-4D97-AF65-F5344CB8AC3E}">
        <p14:creationId xmlns:p14="http://schemas.microsoft.com/office/powerpoint/2010/main" val="3691787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19E13-1FF4-4F10-8F94-0D5E563B7CB0}"/>
              </a:ext>
            </a:extLst>
          </p:cNvPr>
          <p:cNvSpPr txBox="1">
            <a:spLocks/>
          </p:cNvSpPr>
          <p:nvPr/>
        </p:nvSpPr>
        <p:spPr>
          <a:xfrm>
            <a:off x="479981" y="2256655"/>
            <a:ext cx="9964918" cy="414414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y-GB" b="1" dirty="0">
                <a:latin typeface="Segoe UI" panose="020B0502040204020203" pitchFamily="34" charset="0"/>
                <a:cs typeface="Segoe UI" panose="020B0502040204020203" pitchFamily="34" charset="0"/>
              </a:rPr>
              <a:t>Meini Prawf Llwyddiant</a:t>
            </a:r>
          </a:p>
          <a:p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Meddyliwch am y 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pwrpas a’r gynulleidfa darged – Pam ydych chi angen y poster/cyflwyniad? Ar gyfer pwy mae e?</a:t>
            </a:r>
            <a:endParaRPr lang="cy-GB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Defnyddiwch 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gynllun lliw cyson </a:t>
            </a:r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ar gyfer testun a chefndir</a:t>
            </a:r>
          </a:p>
          <a:p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Defnyddiwch 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osodiad</a:t>
            </a:r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 clir ar gyfer gwybodaeth - pennawd, is-benawdau, paragraffau, pwyntiau bwled, testun trwm, tanlinellu, alinio testunau, ayyb.</a:t>
            </a:r>
          </a:p>
          <a:p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Defnyddiwch 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gyfuniad o fathau o gyfryngau </a:t>
            </a:r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- Fideo, Testun, Sain, Delweddau, Graff/Siart</a:t>
            </a:r>
          </a:p>
          <a:p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Defnyddiwch 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effeithiau gweledol </a:t>
            </a:r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- trawsnewidiadau, animeiddiadau</a:t>
            </a:r>
          </a:p>
          <a:p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Defnyddiwch 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photo grid </a:t>
            </a:r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i droi’r delweddau i gollages</a:t>
            </a:r>
          </a:p>
          <a:p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Ailfeintiwch </a:t>
            </a:r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faint a siâp y cyflwyniad lle bo angen</a:t>
            </a:r>
          </a:p>
          <a:p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Dylech gynnwys 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sain – </a:t>
            </a:r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Cerddoriaeth, Troslais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0F6A0B1-74D3-42C1-AC6A-927A3246201A}"/>
              </a:ext>
            </a:extLst>
          </p:cNvPr>
          <p:cNvSpPr/>
          <p:nvPr/>
        </p:nvSpPr>
        <p:spPr>
          <a:xfrm>
            <a:off x="1791905" y="1294472"/>
            <a:ext cx="60953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y-GB" sz="3600" b="1" dirty="0">
                <a:latin typeface="Segoe UI" panose="020B0502040204020203" pitchFamily="34" charset="0"/>
                <a:cs typeface="Segoe UI" panose="020B0502040204020203" pitchFamily="34" charset="0"/>
              </a:rPr>
              <a:t>Sut i … Greu Cyflwyniad Adobe</a:t>
            </a:r>
            <a:endParaRPr lang="cy-GB" sz="36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E95EB95-7988-4939-9E8E-0FF9CB6E14A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9546" y="4619921"/>
            <a:ext cx="2329745" cy="232974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2E66306-3704-4C9E-9258-970F32656BB8}"/>
              </a:ext>
            </a:extLst>
          </p:cNvPr>
          <p:cNvSpPr txBox="1"/>
          <p:nvPr/>
        </p:nvSpPr>
        <p:spPr>
          <a:xfrm>
            <a:off x="2157919" y="393845"/>
            <a:ext cx="1000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y-GB" sz="3200" b="1" i="0" u="none" strike="noStrike" kern="1200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FfCD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E2C38B-2D01-3749-A054-28348C77B404}"/>
              </a:ext>
            </a:extLst>
          </p:cNvPr>
          <p:cNvSpPr txBox="1"/>
          <p:nvPr/>
        </p:nvSpPr>
        <p:spPr>
          <a:xfrm>
            <a:off x="10651651" y="6400798"/>
            <a:ext cx="151088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y-GB" dirty="0"/>
              <a:t>CYNHYRCHU</a:t>
            </a:r>
          </a:p>
        </p:txBody>
      </p:sp>
    </p:spTree>
    <p:extLst>
      <p:ext uri="{BB962C8B-B14F-4D97-AF65-F5344CB8AC3E}">
        <p14:creationId xmlns:p14="http://schemas.microsoft.com/office/powerpoint/2010/main" val="2001731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19E13-1FF4-4F10-8F94-0D5E563B7CB0}"/>
              </a:ext>
            </a:extLst>
          </p:cNvPr>
          <p:cNvSpPr txBox="1">
            <a:spLocks/>
          </p:cNvSpPr>
          <p:nvPr/>
        </p:nvSpPr>
        <p:spPr>
          <a:xfrm>
            <a:off x="470555" y="2445193"/>
            <a:ext cx="4969664" cy="362567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y-GB" b="1" dirty="0">
                <a:latin typeface="Segoe UI" panose="020B0502040204020203" pitchFamily="34" charset="0"/>
                <a:cs typeface="Segoe UI" panose="020B0502040204020203" pitchFamily="34" charset="0"/>
              </a:rPr>
              <a:t>Meini Prawf Llwyddiant</a:t>
            </a:r>
          </a:p>
          <a:p>
            <a:pPr lvl="0"/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Lanlwythwch</a:t>
            </a:r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 y fideo i 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wasanaeth ar-lein</a:t>
            </a:r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 - Just2Easy ar Hwb  </a:t>
            </a:r>
          </a:p>
          <a:p>
            <a:pPr lvl="0"/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Penderfynwch sur i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 rannu</a:t>
            </a:r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 - cyhoeddwch e gyda chyfrinair diogel a defnyddiwch caloncymru</a:t>
            </a:r>
          </a:p>
          <a:p>
            <a:pPr lvl="0"/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Troswch</a:t>
            </a:r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 y fideo i 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 Cod QR</a:t>
            </a:r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 gan ddefnyddio J2E  </a:t>
            </a:r>
          </a:p>
          <a:p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Lawrlwythwch </a:t>
            </a:r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 y Cod QR neu 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ranwnch trwy e-bost.</a:t>
            </a:r>
            <a:endParaRPr lang="cy-GB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0F6A0B1-74D3-42C1-AC6A-927A3246201A}"/>
              </a:ext>
            </a:extLst>
          </p:cNvPr>
          <p:cNvSpPr/>
          <p:nvPr/>
        </p:nvSpPr>
        <p:spPr>
          <a:xfrm>
            <a:off x="2792098" y="1388741"/>
            <a:ext cx="61071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b="1" dirty="0">
                <a:latin typeface="Segoe UI" panose="020B0502040204020203" pitchFamily="34" charset="0"/>
                <a:cs typeface="Segoe UI" panose="020B0502040204020203" pitchFamily="34" charset="0"/>
              </a:rPr>
              <a:t>How to… Create a QR Code</a:t>
            </a:r>
            <a:endParaRPr lang="en-GB" sz="36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E95EB95-7988-4939-9E8E-0FF9CB6E14A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9546" y="4619921"/>
            <a:ext cx="2329745" cy="232974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2E66306-3704-4C9E-9258-970F32656BB8}"/>
              </a:ext>
            </a:extLst>
          </p:cNvPr>
          <p:cNvSpPr txBox="1"/>
          <p:nvPr/>
        </p:nvSpPr>
        <p:spPr>
          <a:xfrm>
            <a:off x="2157919" y="393845"/>
            <a:ext cx="1000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y-GB" sz="3200" b="1" i="0" u="none" strike="noStrike" kern="1200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FfCD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12873" y="2445193"/>
            <a:ext cx="4747491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y-GB" dirty="0"/>
              <a:t>Mewnosodwch diwtorial fideo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FA9412C-36F9-194D-A366-C75A4CCE3C08}"/>
              </a:ext>
            </a:extLst>
          </p:cNvPr>
          <p:cNvSpPr txBox="1"/>
          <p:nvPr/>
        </p:nvSpPr>
        <p:spPr>
          <a:xfrm>
            <a:off x="10399075" y="6426360"/>
            <a:ext cx="1610685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y-GB" dirty="0"/>
              <a:t>CYNHYRCHU</a:t>
            </a:r>
          </a:p>
        </p:txBody>
      </p:sp>
    </p:spTree>
    <p:extLst>
      <p:ext uri="{BB962C8B-B14F-4D97-AF65-F5344CB8AC3E}">
        <p14:creationId xmlns:p14="http://schemas.microsoft.com/office/powerpoint/2010/main" val="3330302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08DF3DC908FB4B9FCC250D08255E97" ma:contentTypeVersion="14" ma:contentTypeDescription="Create a new document." ma:contentTypeScope="" ma:versionID="4363ba7431b059b7aebddf7495d38f77">
  <xsd:schema xmlns:xsd="http://www.w3.org/2001/XMLSchema" xmlns:xs="http://www.w3.org/2001/XMLSchema" xmlns:p="http://schemas.microsoft.com/office/2006/metadata/properties" xmlns:ns3="c30ef26b-cc2e-47bd-86d0-f3aae841bdf4" xmlns:ns4="6180211c-5dff-4048-928c-8ac5ddb2acee" targetNamespace="http://schemas.microsoft.com/office/2006/metadata/properties" ma:root="true" ma:fieldsID="871d784332f3bc7b5352c76b5048ceb2" ns3:_="" ns4:_="">
    <xsd:import namespace="c30ef26b-cc2e-47bd-86d0-f3aae841bdf4"/>
    <xsd:import namespace="6180211c-5dff-4048-928c-8ac5ddb2ace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0ef26b-cc2e-47bd-86d0-f3aae841bd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80211c-5dff-4048-928c-8ac5ddb2ace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D4D568B-06E3-4FA2-B6B2-626552A236A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C4B0C04-0D5A-4962-A038-25CE9AFF74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0ef26b-cc2e-47bd-86d0-f3aae841bdf4"/>
    <ds:schemaRef ds:uri="6180211c-5dff-4048-928c-8ac5ddb2ac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95423E6-FAFA-4880-87E0-CB3454D2ED13}">
  <ds:schemaRefs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6180211c-5dff-4048-928c-8ac5ddb2acee"/>
    <ds:schemaRef ds:uri="http://purl.org/dc/dcmitype/"/>
    <ds:schemaRef ds:uri="http://purl.org/dc/terms/"/>
    <ds:schemaRef ds:uri="c30ef26b-cc2e-47bd-86d0-f3aae841bdf4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1397</TotalTime>
  <Words>535</Words>
  <Application>Microsoft Macintosh PowerPoint</Application>
  <PresentationFormat>Widescreen</PresentationFormat>
  <Paragraphs>62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Segoe UI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Daniel Evans</dc:creator>
  <cp:keywords/>
  <dc:description/>
  <cp:lastModifiedBy>Helen Harries</cp:lastModifiedBy>
  <cp:revision>12</cp:revision>
  <dcterms:created xsi:type="dcterms:W3CDTF">2023-01-11T09:58:15Z</dcterms:created>
  <dcterms:modified xsi:type="dcterms:W3CDTF">2023-02-28T11:16:48Z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0x010100AF08DF3DC908FB4B9FCC250D08255E97</vt:lpwstr>
  </property>
</Properties>
</file>