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1" r:id="rId5"/>
    <p:sldId id="263" r:id="rId6"/>
    <p:sldId id="262" r:id="rId7"/>
    <p:sldId id="25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C734-8A1A-4173-A729-00D130C937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F94E40-8537-454E-ACFE-396BCD4CD8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B93EE-A6AB-459B-9C78-3F40AD015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17E95-FB25-4ACE-BE0E-ACCF13969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B4317-605D-4D06-9C17-D4D2D51EE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676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353A0-A03A-4269-AD2E-EFCBDA046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488F7D-FD47-47BC-AF25-F49F28C02C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741D8-60E4-4439-8244-3D443E321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D0172-FB3C-4D9A-9A50-A4A3AADA5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CFEA6-7C87-4356-AAFC-DE15E1FC9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646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9009AB-2C34-48D1-B796-9302D284CB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112361"/>
            <a:ext cx="2628900" cy="506460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22DDAF-2B9D-4007-8D41-8CCE20FE39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112363"/>
            <a:ext cx="7734300" cy="50646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9B9CC-3834-46CB-AAC3-9D7668AC7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5C068-72F4-4139-94F7-B7BED96BF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AC091-6C6F-402C-83BF-611BA956B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606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3F78F-7388-43D9-8C68-928C357E8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CE1CC-9D3C-4AD3-91C2-0C469C650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000DF0-79A7-4B0D-9131-9544A5DCF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8B17D-DB26-4D45-919B-423C96855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33F43-D4B7-410C-888D-0825BFD1C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426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A6F79-5CAE-4468-AA54-F2CE88D7A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FE7A2-A204-4AF2-823D-069C61FE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9F047-A7E4-4124-A50D-0DFC1B320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8E6FF-06A6-4279-825A-9912700E3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12FFF-774E-43E4-8E75-D85F37077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225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8E9E4-5FC8-474C-9A1A-211D694D3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617AE-35BD-4D08-B1CB-57FFB880F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8AC03C-EC99-4EDE-B4E2-F11579B15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B2454-B592-447E-882E-56135CEDA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F2B1E3-94B2-4BE0-AE67-5FF9D9A2B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689480-64ED-4DD6-9C5D-5DBD7565A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955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4CF88-86B2-445C-87B6-A0743540B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065229"/>
            <a:ext cx="10515600" cy="9434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30D22-16FA-4E1D-AC4A-2D2673C37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20512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9A2CA1-70BF-447B-99B6-D7098A8926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75175"/>
            <a:ext cx="5157787" cy="33144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AC722E-9602-4D81-B3AE-1F5E27D67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2" y="202995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77BBE7-943F-4C30-8DC6-A67126F20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75175"/>
            <a:ext cx="5183188" cy="33144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4D7193-BD2E-452C-8094-B27BFB99C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796F00-B970-4396-9F9E-52DD165AA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57B30D-9CBF-4B99-BAC9-C56818B9C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976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265E6-C153-4971-B524-283B68A3B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013FB-8FA9-46B9-AEF7-F434A54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789FD7-E1D7-41D3-827C-A2C0CD28C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D7D41C-A067-4F95-A098-48097E0FA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98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0E1577-D2F1-47EA-A1B6-77828DA25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6A218B-0A5B-4C60-8D57-FF3445A67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6145CB-1A1D-4765-842D-0C7E55E2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123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550C0-4538-4A31-B9F4-E9D1620CA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40642"/>
            <a:ext cx="3932237" cy="9167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2E570-47CF-4138-9FCE-0F90AC354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40642"/>
            <a:ext cx="6172200" cy="47204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3C60C3-D068-4B9C-BF98-1FEF6BBE19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DBD8F-D3BC-4ADA-A1FA-F557082F3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A57F0-68B8-4E3F-9CDA-D9D3062FC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501DCC-EBE9-4710-AD31-592D6421F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292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B2A61-BF10-4884-AAB7-E4AC47B13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4082"/>
            <a:ext cx="3932237" cy="97331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5D53BF-8B7D-4D20-825B-858D147962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84082"/>
            <a:ext cx="6172200" cy="47769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2EBE07-9635-4753-87B9-07078A6C6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0900D4-E078-496C-90AA-E9BCF3386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EC061-6904-4A8E-BC35-7D188EE92F6A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B614BC-9538-48DB-B0BC-46584DFA8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AAD4D-7D2C-42B0-93C9-4263E930D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051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605755-D13B-4D27-94E2-8422BB988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751"/>
            <a:ext cx="10515600" cy="920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BE7B29-7E49-49A8-83E4-7B706FFC4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21031"/>
            <a:ext cx="10515600" cy="4055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B914B-C859-446F-AF85-867C8D5D27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EC061-6904-4A8E-BC35-7D188EE92F6A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9918E-1405-49F1-9384-C516359DC8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1E17B-E3E7-4D1A-B5A1-BFD1F61199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8C11D-CB19-4172-BD28-210967F1BBA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CD744F-E6A5-4E5C-BAB3-96380A89484E}"/>
              </a:ext>
            </a:extLst>
          </p:cNvPr>
          <p:cNvSpPr/>
          <p:nvPr userDrawn="1"/>
        </p:nvSpPr>
        <p:spPr>
          <a:xfrm>
            <a:off x="0" y="0"/>
            <a:ext cx="12192000" cy="98981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1ACDD3-C7EC-4EBF-9878-632F7A9AD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62"/>
          <a:stretch/>
        </p:blipFill>
        <p:spPr>
          <a:xfrm>
            <a:off x="-158504" y="-89965"/>
            <a:ext cx="3158885" cy="990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28CE6E-0292-4EB9-A405-04F791432B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2" b="40963"/>
          <a:stretch/>
        </p:blipFill>
        <p:spPr>
          <a:xfrm>
            <a:off x="8334246" y="439664"/>
            <a:ext cx="3725055" cy="47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46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4439ACE-650F-452F-825A-4BB8EE4861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25244"/>
            <a:ext cx="9144000" cy="1232555"/>
          </a:xfrm>
        </p:spPr>
        <p:txBody>
          <a:bodyPr/>
          <a:lstStyle/>
          <a:p>
            <a:r>
              <a:rPr lang="cy-GB" dirty="0">
                <a:latin typeface="Segoe UI" panose="020B0502040204020203" pitchFamily="34" charset="0"/>
                <a:cs typeface="Segoe UI" panose="020B0502040204020203" pitchFamily="34" charset="0"/>
              </a:rPr>
              <a:t>FfCD Llinyn 1 – Dinasyddiaeth</a:t>
            </a:r>
          </a:p>
          <a:p>
            <a:r>
              <a:rPr lang="cy-GB" dirty="0">
                <a:latin typeface="Segoe UI" panose="020B0502040204020203" pitchFamily="34" charset="0"/>
                <a:cs typeface="Segoe UI" panose="020B0502040204020203" pitchFamily="34" charset="0"/>
              </a:rPr>
              <a:t>FfCD Llinyn 3 – Cynhyrchu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E1B60F-3DC9-42B9-B02D-F7B0A98DB1DB}"/>
              </a:ext>
            </a:extLst>
          </p:cNvPr>
          <p:cNvSpPr/>
          <p:nvPr/>
        </p:nvSpPr>
        <p:spPr>
          <a:xfrm>
            <a:off x="2017337" y="2086252"/>
            <a:ext cx="78065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y-GB" sz="6000" b="1" dirty="0">
                <a:latin typeface="Segoe UI" panose="020B0502040204020203" pitchFamily="34" charset="0"/>
                <a:cs typeface="Segoe UI" panose="020B0502040204020203" pitchFamily="34" charset="0"/>
              </a:rPr>
              <a:t>Tasgau Ymchwil – </a:t>
            </a:r>
          </a:p>
          <a:p>
            <a:pPr algn="ctr"/>
            <a:r>
              <a:rPr lang="cy-GB" sz="6000" b="1" dirty="0">
                <a:latin typeface="Segoe UI" panose="020B0502040204020203" pitchFamily="34" charset="0"/>
                <a:cs typeface="Segoe UI" panose="020B0502040204020203" pitchFamily="34" charset="0"/>
              </a:rPr>
              <a:t>Meini Prawf Llwyddiant</a:t>
            </a:r>
            <a:endParaRPr lang="cy-GB" sz="6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B83927-9E4B-4666-A6EB-71A9097614E5}"/>
              </a:ext>
            </a:extLst>
          </p:cNvPr>
          <p:cNvSpPr txBox="1"/>
          <p:nvPr/>
        </p:nvSpPr>
        <p:spPr>
          <a:xfrm>
            <a:off x="2157919" y="393845"/>
            <a:ext cx="1000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32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FfCD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11A7DB-FBF3-4FD5-A0EE-9F769D1BC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614" y="3559377"/>
            <a:ext cx="3396843" cy="33968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7BFE1A-D5D4-4A35-BA0F-D88ED65FA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0" y="3559377"/>
            <a:ext cx="3396843" cy="33968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FD75E-9077-0A4C-AB28-A598F8342A46}"/>
              </a:ext>
            </a:extLst>
          </p:cNvPr>
          <p:cNvSpPr txBox="1"/>
          <p:nvPr/>
        </p:nvSpPr>
        <p:spPr>
          <a:xfrm>
            <a:off x="9149679" y="6133851"/>
            <a:ext cx="285471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y-GB" dirty="0"/>
              <a:t>CYNHYRCHU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336B54-523C-8B4E-82BD-36DDA504B662}"/>
              </a:ext>
            </a:extLst>
          </p:cNvPr>
          <p:cNvSpPr txBox="1"/>
          <p:nvPr/>
        </p:nvSpPr>
        <p:spPr>
          <a:xfrm>
            <a:off x="912595" y="6230495"/>
            <a:ext cx="285471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y-GB" dirty="0"/>
              <a:t>DINASYDDIAETH</a:t>
            </a:r>
          </a:p>
        </p:txBody>
      </p:sp>
    </p:spTree>
    <p:extLst>
      <p:ext uri="{BB962C8B-B14F-4D97-AF65-F5344CB8AC3E}">
        <p14:creationId xmlns:p14="http://schemas.microsoft.com/office/powerpoint/2010/main" val="2543571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46AA0B-2EF3-42F4-BE59-3382E3E1233A}"/>
              </a:ext>
            </a:extLst>
          </p:cNvPr>
          <p:cNvSpPr/>
          <p:nvPr/>
        </p:nvSpPr>
        <p:spPr>
          <a:xfrm>
            <a:off x="1616344" y="1289187"/>
            <a:ext cx="85963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y-GB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Sut i … Ddewis Deunydd Rhydd o Hawlfraint</a:t>
            </a:r>
            <a:endParaRPr lang="cy-GB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C019E-7320-4F2E-BED5-D5D8782F1712}"/>
              </a:ext>
            </a:extLst>
          </p:cNvPr>
          <p:cNvSpPr txBox="1">
            <a:spLocks/>
          </p:cNvSpPr>
          <p:nvPr/>
        </p:nvSpPr>
        <p:spPr>
          <a:xfrm>
            <a:off x="414614" y="2246085"/>
            <a:ext cx="6642540" cy="448053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y-GB" b="1" dirty="0">
                <a:latin typeface="Segoe UI" panose="020B0502040204020203" pitchFamily="34" charset="0"/>
                <a:cs typeface="Segoe UI" panose="020B0502040204020203" pitchFamily="34" charset="0"/>
              </a:rPr>
              <a:t>Meini Prawf Llwyddiant</a:t>
            </a:r>
          </a:p>
          <a:p>
            <a:pPr lvl="0"/>
            <a:r>
              <a:rPr lang="cy-GB" sz="2000" dirty="0">
                <a:latin typeface="Segoe UI" panose="020B0502040204020203" pitchFamily="34" charset="0"/>
                <a:cs typeface="Segoe UI" panose="020B0502040204020203" pitchFamily="34" charset="0"/>
              </a:rPr>
              <a:t>Defnyddiwch </a:t>
            </a:r>
            <a:r>
              <a:rPr lang="cy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ddelweddau sy’n rhydd o hawlfraint </a:t>
            </a:r>
            <a:r>
              <a:rPr lang="cy-GB" sz="2000" dirty="0">
                <a:latin typeface="Segoe UI" panose="020B0502040204020203" pitchFamily="34" charset="0"/>
                <a:cs typeface="Segoe UI" panose="020B0502040204020203" pitchFamily="34" charset="0"/>
              </a:rPr>
              <a:t>yn eich gwaith – Google Images Search &gt; Tools &gt; Usage Rights &gt; Creative Commons Licensed</a:t>
            </a:r>
          </a:p>
          <a:p>
            <a:pPr lvl="0"/>
            <a:r>
              <a:rPr lang="cy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Cyfeirnodwch</a:t>
            </a:r>
            <a:r>
              <a:rPr lang="cy-GB" sz="2000" dirty="0">
                <a:latin typeface="Segoe UI" panose="020B0502040204020203" pitchFamily="34" charset="0"/>
                <a:cs typeface="Segoe UI" panose="020B0502040204020203" pitchFamily="34" charset="0"/>
              </a:rPr>
              <a:t> y gwaith – cofnodwch fanylion fel cyfeiriad y wefan, enw’r awdur neu flwyddyn ei gyhoeddi </a:t>
            </a:r>
          </a:p>
          <a:p>
            <a:pPr lvl="0"/>
            <a:r>
              <a:rPr lang="cy-GB" sz="2000" dirty="0">
                <a:latin typeface="Segoe UI" panose="020B0502040204020203" pitchFamily="34" charset="0"/>
                <a:cs typeface="Segoe UI" panose="020B0502040204020203" pitchFamily="34" charset="0"/>
              </a:rPr>
              <a:t>Ystyriwch </a:t>
            </a:r>
            <a:r>
              <a:rPr lang="cy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ddefnydd teg </a:t>
            </a:r>
            <a:r>
              <a:rPr lang="cy-GB" sz="2000" dirty="0">
                <a:latin typeface="Segoe UI" panose="020B0502040204020203" pitchFamily="34" charset="0"/>
                <a:cs typeface="Segoe UI" panose="020B0502040204020203" pitchFamily="34" charset="0"/>
              </a:rPr>
              <a:t>unrhyw luniau/testun:</a:t>
            </a:r>
          </a:p>
          <a:p>
            <a:pPr marL="800100" lvl="1" indent="-342900">
              <a:buFont typeface="+mj-lt"/>
              <a:buAutoNum type="arabicPeriod"/>
            </a:pPr>
            <a:r>
              <a:rPr lang="cy-GB" sz="1600" dirty="0">
                <a:latin typeface="Segoe UI" panose="020B0502040204020203" pitchFamily="34" charset="0"/>
                <a:cs typeface="Segoe UI" panose="020B0502040204020203" pitchFamily="34" charset="0"/>
              </a:rPr>
              <a:t>Defnyddiwch ddarn bach o’r ddelwedd/testun</a:t>
            </a:r>
          </a:p>
          <a:p>
            <a:pPr marL="800100" lvl="1" indent="-342900">
              <a:buFont typeface="+mj-lt"/>
              <a:buAutoNum type="arabicPeriod"/>
            </a:pPr>
            <a:r>
              <a:rPr lang="cy-GB" sz="1600" dirty="0">
                <a:latin typeface="Segoe UI" panose="020B0502040204020203" pitchFamily="34" charset="0"/>
                <a:cs typeface="Segoe UI" panose="020B0502040204020203" pitchFamily="34" charset="0"/>
              </a:rPr>
              <a:t>Peidiwch ag esgus mai eich un chi yw e</a:t>
            </a:r>
          </a:p>
          <a:p>
            <a:pPr marL="800100" lvl="1" indent="-342900">
              <a:buFont typeface="+mj-lt"/>
              <a:buAutoNum type="arabicPeriod"/>
            </a:pPr>
            <a:r>
              <a:rPr lang="cy-GB" sz="1600" dirty="0">
                <a:latin typeface="Segoe UI" panose="020B0502040204020203" pitchFamily="34" charset="0"/>
                <a:cs typeface="Segoe UI" panose="020B0502040204020203" pitchFamily="34" charset="0"/>
              </a:rPr>
              <a:t>Ceiswch eu cymryd o waith ffeithiol, nid ffuglen</a:t>
            </a:r>
          </a:p>
          <a:p>
            <a:pPr marL="800100" lvl="1" indent="-342900">
              <a:buFont typeface="+mj-lt"/>
              <a:buAutoNum type="arabicPeriod"/>
            </a:pPr>
            <a:r>
              <a:rPr lang="cy-GB" sz="1600" dirty="0">
                <a:latin typeface="Segoe UI" panose="020B0502040204020203" pitchFamily="34" charset="0"/>
                <a:cs typeface="Segoe UI" panose="020B0502040204020203" pitchFamily="34" charset="0"/>
              </a:rPr>
              <a:t>Peidiwch â cheisio elwa o waith rhywun arall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B715F8-9C5E-4A47-9F4D-71C89E8CC4BA}"/>
              </a:ext>
            </a:extLst>
          </p:cNvPr>
          <p:cNvSpPr txBox="1"/>
          <p:nvPr/>
        </p:nvSpPr>
        <p:spPr>
          <a:xfrm>
            <a:off x="2157919" y="393845"/>
            <a:ext cx="1000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32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FfCD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BB1E1C-23D7-4FEE-911E-39E003EC1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104" y="1431616"/>
            <a:ext cx="2478813" cy="24788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E1C627E-8940-44C1-8BC8-2F05E9AF3EAF}"/>
              </a:ext>
            </a:extLst>
          </p:cNvPr>
          <p:cNvSpPr/>
          <p:nvPr/>
        </p:nvSpPr>
        <p:spPr>
          <a:xfrm>
            <a:off x="7222281" y="3541097"/>
            <a:ext cx="2210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y-GB" dirty="0">
                <a:latin typeface="Segoe UI" panose="020B0502040204020203" pitchFamily="34" charset="0"/>
                <a:cs typeface="Segoe UI" panose="020B0502040204020203" pitchFamily="34" charset="0"/>
              </a:rPr>
              <a:t>Gwyliwch y clip hwn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! </a:t>
            </a:r>
            <a:endParaRPr lang="en-GB" dirty="0"/>
          </a:p>
        </p:txBody>
      </p:sp>
      <p:pic>
        <p:nvPicPr>
          <p:cNvPr id="9" name="Copyright and Fair Use Video">
            <a:hlinkClick r:id="" action="ppaction://media"/>
            <a:extLst>
              <a:ext uri="{FF2B5EF4-FFF2-40B4-BE49-F238E27FC236}">
                <a16:creationId xmlns:a16="http://schemas.microsoft.com/office/drawing/2014/main" id="{1EB6F090-FEC4-4A80-A16F-3754819C06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34483" b="34100"/>
          <a:stretch/>
        </p:blipFill>
        <p:spPr>
          <a:xfrm>
            <a:off x="7209713" y="3910429"/>
            <a:ext cx="4724942" cy="26390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6C63B4-C944-674B-A023-630EFE68E30E}"/>
              </a:ext>
            </a:extLst>
          </p:cNvPr>
          <p:cNvSpPr txBox="1"/>
          <p:nvPr/>
        </p:nvSpPr>
        <p:spPr>
          <a:xfrm>
            <a:off x="9149679" y="6133851"/>
            <a:ext cx="285471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y-GB" dirty="0"/>
              <a:t>CYNHYRCHU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60708C-77B5-A344-A2FC-9DC0B845443E}"/>
              </a:ext>
            </a:extLst>
          </p:cNvPr>
          <p:cNvSpPr txBox="1"/>
          <p:nvPr/>
        </p:nvSpPr>
        <p:spPr>
          <a:xfrm>
            <a:off x="10587319" y="3402597"/>
            <a:ext cx="1347336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y-GB" sz="1200" dirty="0"/>
              <a:t>DINASTDDIAETH</a:t>
            </a:r>
          </a:p>
        </p:txBody>
      </p:sp>
    </p:spTree>
    <p:extLst>
      <p:ext uri="{BB962C8B-B14F-4D97-AF65-F5344CB8AC3E}">
        <p14:creationId xmlns:p14="http://schemas.microsoft.com/office/powerpoint/2010/main" val="359764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9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46AA0B-2EF3-42F4-BE59-3382E3E1233A}"/>
              </a:ext>
            </a:extLst>
          </p:cNvPr>
          <p:cNvSpPr/>
          <p:nvPr/>
        </p:nvSpPr>
        <p:spPr>
          <a:xfrm>
            <a:off x="728695" y="1406739"/>
            <a:ext cx="97395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y-GB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Sut i … Gwirio Dibynadwyedd Ffynonellau Ar-lein</a:t>
            </a:r>
            <a:endParaRPr lang="cy-GB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C019E-7320-4F2E-BED5-D5D8782F1712}"/>
              </a:ext>
            </a:extLst>
          </p:cNvPr>
          <p:cNvSpPr txBox="1">
            <a:spLocks/>
          </p:cNvSpPr>
          <p:nvPr/>
        </p:nvSpPr>
        <p:spPr>
          <a:xfrm>
            <a:off x="794614" y="2481190"/>
            <a:ext cx="10602771" cy="41441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y-GB" b="1" dirty="0">
                <a:latin typeface="Segoe UI" panose="020B0502040204020203" pitchFamily="34" charset="0"/>
                <a:cs typeface="Segoe UI" panose="020B0502040204020203" pitchFamily="34" charset="0"/>
              </a:rPr>
              <a:t>Meini Prawf Llwyddiant</a:t>
            </a:r>
          </a:p>
          <a:p>
            <a:pPr lvl="0"/>
            <a:r>
              <a:rPr lang="cy-GB" sz="2000" dirty="0">
                <a:latin typeface="Segoe UI" panose="020B0502040204020203" pitchFamily="34" charset="0"/>
                <a:cs typeface="Segoe UI" panose="020B0502040204020203" pitchFamily="34" charset="0"/>
              </a:rPr>
              <a:t>Gwiriwch yr </a:t>
            </a:r>
            <a:r>
              <a:rPr lang="cy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estyniad URL</a:t>
            </a:r>
            <a:r>
              <a:rPr lang="cy-GB" sz="2000" dirty="0">
                <a:latin typeface="Segoe UI" panose="020B0502040204020203" pitchFamily="34" charset="0"/>
                <a:cs typeface="Segoe UI" panose="020B0502040204020203" pitchFamily="34" charset="0"/>
              </a:rPr>
              <a:t> – mae estyniadau dibynadwy’n cynnwys .co.uk, .com, .org, .gov, .net, .edu, .blog</a:t>
            </a:r>
          </a:p>
          <a:p>
            <a:pPr lvl="0"/>
            <a:r>
              <a:rPr lang="cy-GB" sz="2000" dirty="0">
                <a:latin typeface="Segoe UI" panose="020B0502040204020203" pitchFamily="34" charset="0"/>
                <a:cs typeface="Segoe UI" panose="020B0502040204020203" pitchFamily="34" charset="0"/>
              </a:rPr>
              <a:t>Gwiriwch </a:t>
            </a:r>
            <a:r>
              <a:rPr lang="cy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ddyddiad</a:t>
            </a:r>
            <a:r>
              <a:rPr lang="cy-GB" sz="2000" dirty="0">
                <a:latin typeface="Segoe UI" panose="020B0502040204020203" pitchFamily="34" charset="0"/>
                <a:cs typeface="Segoe UI" panose="020B0502040204020203" pitchFamily="34" charset="0"/>
              </a:rPr>
              <a:t> y wybodaeth – ydy e’n gyfredol? </a:t>
            </a:r>
          </a:p>
          <a:p>
            <a:pPr lvl="0"/>
            <a:r>
              <a:rPr lang="cy-GB" sz="2000" dirty="0">
                <a:latin typeface="Segoe UI" panose="020B0502040204020203" pitchFamily="34" charset="0"/>
                <a:cs typeface="Segoe UI" panose="020B0502040204020203" pitchFamily="34" charset="0"/>
              </a:rPr>
              <a:t>Gwiriwch </a:t>
            </a:r>
            <a:r>
              <a:rPr lang="cy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leoliad</a:t>
            </a:r>
            <a:r>
              <a:rPr lang="cy-GB" sz="2000" dirty="0">
                <a:latin typeface="Segoe UI" panose="020B0502040204020203" pitchFamily="34" charset="0"/>
                <a:cs typeface="Segoe UI" panose="020B0502040204020203" pitchFamily="34" charset="0"/>
              </a:rPr>
              <a:t> y ffynhonnell – o ble y daeth?</a:t>
            </a:r>
          </a:p>
          <a:p>
            <a:pPr lvl="0"/>
            <a:r>
              <a:rPr lang="cy-GB" sz="2000" dirty="0">
                <a:latin typeface="Segoe UI" panose="020B0502040204020203" pitchFamily="34" charset="0"/>
                <a:cs typeface="Segoe UI" panose="020B0502040204020203" pitchFamily="34" charset="0"/>
              </a:rPr>
              <a:t>Gwiriwch </a:t>
            </a:r>
            <a:r>
              <a:rPr lang="cy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awdur</a:t>
            </a:r>
            <a:r>
              <a:rPr lang="cy-GB" sz="2000" dirty="0">
                <a:latin typeface="Segoe UI" panose="020B0502040204020203" pitchFamily="34" charset="0"/>
                <a:cs typeface="Segoe UI" panose="020B0502040204020203" pitchFamily="34" charset="0"/>
              </a:rPr>
              <a:t> y wybodaeth – ydy e’n dod o arbenigwr neu sefydliad dibynadwy?</a:t>
            </a:r>
          </a:p>
          <a:p>
            <a:pPr lvl="0"/>
            <a:r>
              <a:rPr lang="cy-GB" sz="2000" dirty="0">
                <a:latin typeface="Segoe UI" panose="020B0502040204020203" pitchFamily="34" charset="0"/>
                <a:cs typeface="Segoe UI" panose="020B0502040204020203" pitchFamily="34" charset="0"/>
              </a:rPr>
              <a:t>Gwiriwch am </a:t>
            </a:r>
            <a:r>
              <a:rPr lang="cy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duedd</a:t>
            </a:r>
            <a:r>
              <a:rPr lang="cy-GB" sz="2000" dirty="0">
                <a:latin typeface="Segoe UI" panose="020B0502040204020203" pitchFamily="34" charset="0"/>
                <a:cs typeface="Segoe UI" panose="020B0502040204020203" pitchFamily="34" charset="0"/>
              </a:rPr>
              <a:t> – ydy e’n ddiduedd neu’r ragfarnllyd?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B715F8-9C5E-4A47-9F4D-71C89E8CC4BA}"/>
              </a:ext>
            </a:extLst>
          </p:cNvPr>
          <p:cNvSpPr txBox="1"/>
          <p:nvPr/>
        </p:nvSpPr>
        <p:spPr>
          <a:xfrm>
            <a:off x="2157919" y="393845"/>
            <a:ext cx="1000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32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FfCD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DCC57A-DCBC-47C4-8C5C-1C70EEC36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644" y="4477407"/>
            <a:ext cx="2478813" cy="24788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C9062D-FFCE-2A45-B8B9-551C236798EE}"/>
              </a:ext>
            </a:extLst>
          </p:cNvPr>
          <p:cNvSpPr txBox="1"/>
          <p:nvPr/>
        </p:nvSpPr>
        <p:spPr>
          <a:xfrm>
            <a:off x="10097532" y="6256001"/>
            <a:ext cx="194578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y-GB" dirty="0"/>
              <a:t>CYNHYRCHU</a:t>
            </a:r>
          </a:p>
        </p:txBody>
      </p:sp>
    </p:spTree>
    <p:extLst>
      <p:ext uri="{BB962C8B-B14F-4D97-AF65-F5344CB8AC3E}">
        <p14:creationId xmlns:p14="http://schemas.microsoft.com/office/powerpoint/2010/main" val="596313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19E13-1FF4-4F10-8F94-0D5E563B7CB0}"/>
              </a:ext>
            </a:extLst>
          </p:cNvPr>
          <p:cNvSpPr txBox="1">
            <a:spLocks/>
          </p:cNvSpPr>
          <p:nvPr/>
        </p:nvSpPr>
        <p:spPr>
          <a:xfrm>
            <a:off x="285946" y="1997714"/>
            <a:ext cx="6623901" cy="41441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y-GB" b="1" dirty="0">
                <a:latin typeface="Segoe UI" panose="020B0502040204020203" pitchFamily="34" charset="0"/>
                <a:cs typeface="Segoe UI" panose="020B0502040204020203" pitchFamily="34" charset="0"/>
              </a:rPr>
              <a:t>Meini Prawf Llwyddiant</a:t>
            </a:r>
          </a:p>
          <a:p>
            <a:pPr lvl="0"/>
            <a:r>
              <a:rPr lang="cy-GB" sz="2000" dirty="0">
                <a:latin typeface="Segoe UI" panose="020B0502040204020203" pitchFamily="34" charset="0"/>
                <a:cs typeface="Segoe UI" panose="020B0502040204020203" pitchFamily="34" charset="0"/>
              </a:rPr>
              <a:t>Defnyddiwch </a:t>
            </a:r>
            <a:r>
              <a:rPr lang="cy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offer chwilio uwch i</a:t>
            </a:r>
            <a:r>
              <a:rPr lang="cy-GB" sz="2000" dirty="0">
                <a:latin typeface="Segoe UI" panose="020B0502040204020203" pitchFamily="34" charset="0"/>
                <a:cs typeface="Segoe UI" panose="020B0502040204020203" pitchFamily="34" charset="0"/>
              </a:rPr>
              <a:t> fireinio chwiliadau</a:t>
            </a:r>
          </a:p>
          <a:p>
            <a:pPr lvl="0"/>
            <a:endParaRPr lang="cy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cy-GB" sz="2000" dirty="0">
                <a:latin typeface="Segoe UI" panose="020B0502040204020203" pitchFamily="34" charset="0"/>
                <a:cs typeface="Segoe UI" panose="020B0502040204020203" pitchFamily="34" charset="0"/>
              </a:rPr>
              <a:t>Cliciwch ‘Tools’ &gt; dewiswch o’r gwymplen ‘Any Time’, ‘All Results’ (Verbatim = yr un geiriau)</a:t>
            </a:r>
          </a:p>
          <a:p>
            <a:pPr lvl="0"/>
            <a:endParaRPr lang="cy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cy-GB" sz="2000" dirty="0">
                <a:latin typeface="Segoe UI" panose="020B0502040204020203" pitchFamily="34" charset="0"/>
                <a:cs typeface="Segoe UI" panose="020B0502040204020203" pitchFamily="34" charset="0"/>
              </a:rPr>
              <a:t>Cliciwch yr Eicon Settings &gt; Cliciwch  ‘Advanced Search’ </a:t>
            </a:r>
          </a:p>
          <a:p>
            <a:pPr marL="0" lvl="0" indent="0">
              <a:buNone/>
            </a:pPr>
            <a:r>
              <a:rPr lang="cy-GB" sz="2000" dirty="0">
                <a:latin typeface="Segoe UI" panose="020B0502040204020203" pitchFamily="34" charset="0"/>
                <a:cs typeface="Segoe UI" panose="020B0502040204020203" pitchFamily="34" charset="0"/>
              </a:rPr>
              <a:t>   &gt; Cyfyngwch eich canlyniadau trwy lenwi’r opsiynau</a:t>
            </a:r>
          </a:p>
          <a:p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F6A0B1-74D3-42C1-AC6A-927A3246201A}"/>
              </a:ext>
            </a:extLst>
          </p:cNvPr>
          <p:cNvSpPr/>
          <p:nvPr/>
        </p:nvSpPr>
        <p:spPr>
          <a:xfrm>
            <a:off x="1476472" y="1134224"/>
            <a:ext cx="84226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y-GB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Sut i </a:t>
            </a:r>
            <a:r>
              <a:rPr lang="cy-GB" sz="4000" b="1">
                <a:latin typeface="Segoe UI" panose="020B0502040204020203" pitchFamily="34" charset="0"/>
                <a:cs typeface="Segoe UI" panose="020B0502040204020203" pitchFamily="34" charset="0"/>
              </a:rPr>
              <a:t>… Ddefnyddio </a:t>
            </a:r>
            <a:r>
              <a:rPr lang="cy-GB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Offer Chwilio Uwch</a:t>
            </a:r>
            <a:endParaRPr lang="cy-GB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E66306-3704-4C9E-9258-970F32656BB8}"/>
              </a:ext>
            </a:extLst>
          </p:cNvPr>
          <p:cNvSpPr txBox="1"/>
          <p:nvPr/>
        </p:nvSpPr>
        <p:spPr>
          <a:xfrm>
            <a:off x="2157919" y="393845"/>
            <a:ext cx="1000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32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FfCD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567644-2167-4172-83F6-75F70EC385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46" t="12785" r="38143" b="55738"/>
          <a:stretch/>
        </p:blipFill>
        <p:spPr>
          <a:xfrm>
            <a:off x="6909847" y="2240751"/>
            <a:ext cx="4996207" cy="16228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391B96-5679-4FF6-B801-D8A3E43681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30" t="31203" r="50670" b="55601"/>
          <a:stretch/>
        </p:blipFill>
        <p:spPr>
          <a:xfrm>
            <a:off x="4278658" y="3794127"/>
            <a:ext cx="631596" cy="6250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A3E55F-3DCA-4382-A7D8-8A806926A4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331" t="24399" r="16497" b="13532"/>
          <a:stretch/>
        </p:blipFill>
        <p:spPr>
          <a:xfrm>
            <a:off x="6909847" y="4106670"/>
            <a:ext cx="3457754" cy="2672502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61182418-BBC1-459F-9646-BB9AFCC4E43B}"/>
              </a:ext>
            </a:extLst>
          </p:cNvPr>
          <p:cNvSpPr/>
          <p:nvPr/>
        </p:nvSpPr>
        <p:spPr>
          <a:xfrm>
            <a:off x="10878207" y="2732690"/>
            <a:ext cx="388883" cy="2627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4355DF1-F8BA-4FE8-80C5-EBE2083439C8}"/>
              </a:ext>
            </a:extLst>
          </p:cNvPr>
          <p:cNvSpPr/>
          <p:nvPr/>
        </p:nvSpPr>
        <p:spPr>
          <a:xfrm flipH="1" flipV="1">
            <a:off x="8281372" y="3052192"/>
            <a:ext cx="388883" cy="2627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36FD3D8-D131-4F76-A328-876F4AC29416}"/>
              </a:ext>
            </a:extLst>
          </p:cNvPr>
          <p:cNvSpPr/>
          <p:nvPr/>
        </p:nvSpPr>
        <p:spPr>
          <a:xfrm>
            <a:off x="5819969" y="4821911"/>
            <a:ext cx="1162740" cy="2972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434164-8968-4E42-A6F4-F6696DE44B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545" y="4726733"/>
            <a:ext cx="2161649" cy="21616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F65BF4A-3EBF-F44F-84F3-10BC0FEEBCC8}"/>
              </a:ext>
            </a:extLst>
          </p:cNvPr>
          <p:cNvSpPr txBox="1"/>
          <p:nvPr/>
        </p:nvSpPr>
        <p:spPr>
          <a:xfrm>
            <a:off x="10530925" y="6407375"/>
            <a:ext cx="151088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y-GB" dirty="0"/>
              <a:t>CYNHYRCHU</a:t>
            </a:r>
          </a:p>
        </p:txBody>
      </p:sp>
    </p:spTree>
    <p:extLst>
      <p:ext uri="{BB962C8B-B14F-4D97-AF65-F5344CB8AC3E}">
        <p14:creationId xmlns:p14="http://schemas.microsoft.com/office/powerpoint/2010/main" val="2939723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08DF3DC908FB4B9FCC250D08255E97" ma:contentTypeVersion="14" ma:contentTypeDescription="Create a new document." ma:contentTypeScope="" ma:versionID="4363ba7431b059b7aebddf7495d38f77">
  <xsd:schema xmlns:xsd="http://www.w3.org/2001/XMLSchema" xmlns:xs="http://www.w3.org/2001/XMLSchema" xmlns:p="http://schemas.microsoft.com/office/2006/metadata/properties" xmlns:ns3="c30ef26b-cc2e-47bd-86d0-f3aae841bdf4" xmlns:ns4="6180211c-5dff-4048-928c-8ac5ddb2acee" targetNamespace="http://schemas.microsoft.com/office/2006/metadata/properties" ma:root="true" ma:fieldsID="871d784332f3bc7b5352c76b5048ceb2" ns3:_="" ns4:_="">
    <xsd:import namespace="c30ef26b-cc2e-47bd-86d0-f3aae841bdf4"/>
    <xsd:import namespace="6180211c-5dff-4048-928c-8ac5ddb2ace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0ef26b-cc2e-47bd-86d0-f3aae841bd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80211c-5dff-4048-928c-8ac5ddb2ace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C4B0C04-0D5A-4962-A038-25CE9AFF74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0ef26b-cc2e-47bd-86d0-f3aae841bdf4"/>
    <ds:schemaRef ds:uri="6180211c-5dff-4048-928c-8ac5ddb2ac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95423E6-FAFA-4880-87E0-CB3454D2ED13}">
  <ds:schemaRefs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2006/metadata/properties"/>
    <ds:schemaRef ds:uri="6180211c-5dff-4048-928c-8ac5ddb2acee"/>
    <ds:schemaRef ds:uri="http://purl.org/dc/dcmitype/"/>
    <ds:schemaRef ds:uri="c30ef26b-cc2e-47bd-86d0-f3aae841bdf4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D4D568B-06E3-4FA2-B6B2-626552A236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264</Words>
  <Application>Microsoft Macintosh PowerPoint</Application>
  <PresentationFormat>Widescreen</PresentationFormat>
  <Paragraphs>39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Daniel Evans</dc:creator>
  <cp:keywords/>
  <dc:description/>
  <cp:lastModifiedBy>Helen Harries</cp:lastModifiedBy>
  <cp:revision>21</cp:revision>
  <dcterms:created xsi:type="dcterms:W3CDTF">2023-01-11T09:58:15Z</dcterms:created>
  <dcterms:modified xsi:type="dcterms:W3CDTF">2023-02-28T11:17:54Z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0x010100AF08DF3DC908FB4B9FCC250D08255E97</vt:lpwstr>
  </property>
</Properties>
</file>